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 id="2147483653" r:id="rId5"/>
  </p:sldMasterIdLst>
  <p:notesMasterIdLst>
    <p:notesMasterId r:id="rId22"/>
  </p:notesMasterIdLst>
  <p:handoutMasterIdLst>
    <p:handoutMasterId r:id="rId23"/>
  </p:handoutMasterIdLst>
  <p:sldIdLst>
    <p:sldId id="351" r:id="rId6"/>
    <p:sldId id="362" r:id="rId7"/>
    <p:sldId id="355" r:id="rId8"/>
    <p:sldId id="352" r:id="rId9"/>
    <p:sldId id="356" r:id="rId10"/>
    <p:sldId id="353" r:id="rId11"/>
    <p:sldId id="357" r:id="rId12"/>
    <p:sldId id="354" r:id="rId13"/>
    <p:sldId id="358" r:id="rId14"/>
    <p:sldId id="361" r:id="rId15"/>
    <p:sldId id="359" r:id="rId16"/>
    <p:sldId id="335" r:id="rId17"/>
    <p:sldId id="336" r:id="rId18"/>
    <p:sldId id="337" r:id="rId19"/>
    <p:sldId id="338" r:id="rId20"/>
    <p:sldId id="267" r:id="rId21"/>
  </p:sldIdLst>
  <p:sldSz cx="9144000" cy="6858000" type="screen4x3"/>
  <p:notesSz cx="6889750" cy="10021888"/>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57" userDrawn="1">
          <p15:clr>
            <a:srgbClr val="A4A3A4"/>
          </p15:clr>
        </p15:guide>
        <p15:guide id="2" pos="2170"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2B2FD0-6DA2-CD9F-82EE-01186DC82377}" name="Kimberley A York" initials="KAY" userId="S::MC01438@mbro.ac.uk::cf4da557-8d2d-4af6-8408-a03f44a83608" providerId="AD"/>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51" d="100"/>
          <a:sy n="51" d="100"/>
        </p:scale>
        <p:origin x="1720" y="264"/>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57"/>
        <p:guide pos="217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gs" Target="tags/tag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5558" cy="501094"/>
          </a:xfrm>
          <a:prstGeom prst="rect">
            <a:avLst/>
          </a:prstGeom>
        </p:spPr>
        <p:txBody>
          <a:bodyPr vert="horz" lIns="96634" tIns="48317" rIns="96634" bIns="48317" rtlCol="0"/>
          <a:lstStyle>
            <a:lvl1pPr algn="l">
              <a:defRPr sz="13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902597" y="0"/>
            <a:ext cx="2985558" cy="501094"/>
          </a:xfrm>
          <a:prstGeom prst="rect">
            <a:avLst/>
          </a:prstGeom>
        </p:spPr>
        <p:txBody>
          <a:bodyPr vert="horz" wrap="square" lIns="96634" tIns="48317" rIns="96634" bIns="48317" numCol="1" anchor="t" anchorCtr="0" compatLnSpc="1">
            <a:prstTxWarp prst="textNoShape">
              <a:avLst/>
            </a:prstTxWarp>
          </a:bodyPr>
          <a:lstStyle>
            <a:lvl1pPr algn="r">
              <a:defRPr sz="1300"/>
            </a:lvl1pPr>
          </a:lstStyle>
          <a:p>
            <a:fld id="{2586ABBB-9C0A-1D47-83E6-10FD6948B0D3}" type="datetime1">
              <a:rPr lang="en-US"/>
              <a:pPr/>
              <a:t>11/11/2025</a:t>
            </a:fld>
            <a:endParaRPr lang="en-US" dirty="0"/>
          </a:p>
        </p:txBody>
      </p:sp>
      <p:sp>
        <p:nvSpPr>
          <p:cNvPr id="4" name="Footer Placeholder 3"/>
          <p:cNvSpPr>
            <a:spLocks noGrp="1"/>
          </p:cNvSpPr>
          <p:nvPr>
            <p:ph type="ftr" sz="quarter" idx="2"/>
          </p:nvPr>
        </p:nvSpPr>
        <p:spPr>
          <a:xfrm>
            <a:off x="0" y="9519054"/>
            <a:ext cx="2985558" cy="501094"/>
          </a:xfrm>
          <a:prstGeom prst="rect">
            <a:avLst/>
          </a:prstGeom>
        </p:spPr>
        <p:txBody>
          <a:bodyPr vert="horz" lIns="96634" tIns="48317" rIns="96634" bIns="48317" rtlCol="0" anchor="b"/>
          <a:lstStyle>
            <a:lvl1pPr algn="l">
              <a:defRPr sz="13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902597" y="9519054"/>
            <a:ext cx="2985558" cy="501094"/>
          </a:xfrm>
          <a:prstGeom prst="rect">
            <a:avLst/>
          </a:prstGeom>
        </p:spPr>
        <p:txBody>
          <a:bodyPr vert="horz" wrap="square" lIns="96634" tIns="48317" rIns="96634" bIns="48317" numCol="1" anchor="b" anchorCtr="0" compatLnSpc="1">
            <a:prstTxWarp prst="textNoShape">
              <a:avLst/>
            </a:prstTxWarp>
          </a:bodyPr>
          <a:lstStyle>
            <a:lvl1pPr algn="r">
              <a:defRPr sz="13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85558" cy="501094"/>
          </a:xfrm>
          <a:prstGeom prst="rect">
            <a:avLst/>
          </a:prstGeom>
          <a:noFill/>
          <a:ln w="9525">
            <a:noFill/>
            <a:miter lim="800000"/>
            <a:headEnd/>
            <a:tailEnd/>
          </a:ln>
          <a:effectLst/>
        </p:spPr>
        <p:txBody>
          <a:bodyPr vert="horz" wrap="square" lIns="96634" tIns="48317" rIns="96634" bIns="48317" numCol="1" anchor="t" anchorCtr="0" compatLnSpc="1">
            <a:prstTxWarp prst="textNoShape">
              <a:avLst/>
            </a:prstTxWarp>
          </a:bodyPr>
          <a:lstStyle>
            <a:lvl1pPr>
              <a:defRPr sz="13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902597" y="0"/>
            <a:ext cx="2985558" cy="501094"/>
          </a:xfrm>
          <a:prstGeom prst="rect">
            <a:avLst/>
          </a:prstGeom>
          <a:noFill/>
          <a:ln w="9525">
            <a:noFill/>
            <a:miter lim="800000"/>
            <a:headEnd/>
            <a:tailEnd/>
          </a:ln>
          <a:effectLst/>
        </p:spPr>
        <p:txBody>
          <a:bodyPr vert="horz" wrap="square" lIns="96634" tIns="48317" rIns="96634" bIns="48317" numCol="1" anchor="t" anchorCtr="0" compatLnSpc="1">
            <a:prstTxWarp prst="textNoShape">
              <a:avLst/>
            </a:prstTxWarp>
          </a:bodyPr>
          <a:lstStyle>
            <a:lvl1pPr algn="r">
              <a:defRPr sz="13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39800" y="750888"/>
            <a:ext cx="5010150" cy="37592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8975" y="4760397"/>
            <a:ext cx="5511800" cy="4509850"/>
          </a:xfrm>
          <a:prstGeom prst="rect">
            <a:avLst/>
          </a:prstGeom>
          <a:noFill/>
          <a:ln w="9525">
            <a:noFill/>
            <a:miter lim="800000"/>
            <a:headEnd/>
            <a:tailEnd/>
          </a:ln>
          <a:effectLst/>
        </p:spPr>
        <p:txBody>
          <a:bodyPr vert="horz" wrap="square" lIns="96634" tIns="48317" rIns="96634" bIns="48317"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519054"/>
            <a:ext cx="2985558" cy="501094"/>
          </a:xfrm>
          <a:prstGeom prst="rect">
            <a:avLst/>
          </a:prstGeom>
          <a:noFill/>
          <a:ln w="9525">
            <a:noFill/>
            <a:miter lim="800000"/>
            <a:headEnd/>
            <a:tailEnd/>
          </a:ln>
          <a:effectLst/>
        </p:spPr>
        <p:txBody>
          <a:bodyPr vert="horz" wrap="square" lIns="96634" tIns="48317" rIns="96634" bIns="48317" numCol="1" anchor="b" anchorCtr="0" compatLnSpc="1">
            <a:prstTxWarp prst="textNoShape">
              <a:avLst/>
            </a:prstTxWarp>
          </a:bodyPr>
          <a:lstStyle>
            <a:lvl1pPr>
              <a:defRPr sz="13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902597" y="9519054"/>
            <a:ext cx="2985558" cy="501094"/>
          </a:xfrm>
          <a:prstGeom prst="rect">
            <a:avLst/>
          </a:prstGeom>
          <a:noFill/>
          <a:ln w="9525">
            <a:noFill/>
            <a:miter lim="800000"/>
            <a:headEnd/>
            <a:tailEnd/>
          </a:ln>
          <a:effectLst/>
        </p:spPr>
        <p:txBody>
          <a:bodyPr vert="horz" wrap="square" lIns="96634" tIns="48317" rIns="96634" bIns="48317" numCol="1" anchor="b" anchorCtr="0" compatLnSpc="1">
            <a:prstTxWarp prst="textNoShape">
              <a:avLst/>
            </a:prstTxWarp>
          </a:bodyPr>
          <a:lstStyle>
            <a:lvl1pPr algn="r">
              <a:defRPr sz="13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304086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573995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067344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90926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8939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GB"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GB" dirty="0"/>
          </a:p>
        </p:txBody>
      </p:sp>
      <p:sp>
        <p:nvSpPr>
          <p:cNvPr id="4" name="Rectangle 6"/>
          <p:cNvSpPr>
            <a:spLocks noGrp="1" noChangeArrowheads="1"/>
          </p:cNvSpPr>
          <p:nvPr>
            <p:ph type="sldNum" sz="quarter" idx="12"/>
          </p:nvPr>
        </p:nvSpPr>
        <p:spPr>
          <a:ln/>
        </p:spPr>
        <p:txBody>
          <a:bodyPr/>
          <a:lstStyle>
            <a:lvl1pPr>
              <a:defRPr/>
            </a:lvl1pPr>
          </a:lstStyle>
          <a:p>
            <a:pPr>
              <a:defRPr/>
            </a:pPr>
            <a:fld id="{8BED82BB-DA95-4FF4-8622-A6F920C19166}" type="slidenum">
              <a:rPr lang="en-GB"/>
              <a:pPr>
                <a:defRPr/>
              </a:pPr>
              <a:t>‹#›</a:t>
            </a:fld>
            <a:endParaRPr lang="en-GB" dirty="0"/>
          </a:p>
        </p:txBody>
      </p:sp>
    </p:spTree>
    <p:extLst>
      <p:ext uri="{BB962C8B-B14F-4D97-AF65-F5344CB8AC3E}">
        <p14:creationId xmlns:p14="http://schemas.microsoft.com/office/powerpoint/2010/main" val="38670726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mn-lt"/>
                <a:ea typeface="Cambria" panose="02040503050406030204" pitchFamily="18" charset="0"/>
                <a:cs typeface="Times New Roman" panose="02020603050405020304" pitchFamily="18" charset="0"/>
              </a:rPr>
              <a:t>© City &amp; Guilds Limited. All rights reserved.</a:t>
            </a:r>
            <a:endParaRPr lang="en-GB" sz="800" dirty="0">
              <a:effectLst/>
              <a:latin typeface="+mn-lt"/>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8"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mn-lt"/>
                <a:ea typeface="Cambria" panose="02040503050406030204" pitchFamily="18" charset="0"/>
                <a:cs typeface="Times New Roman" panose="02020603050405020304" pitchFamily="18" charset="0"/>
              </a:rPr>
              <a:t>© City &amp; Guilds Limited. All rights reserved.</a:t>
            </a:r>
            <a:endParaRPr lang="en-GB" sz="800" dirty="0">
              <a:effectLst/>
              <a:latin typeface="+mn-lt"/>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extLst>
      <p:ext uri="{BB962C8B-B14F-4D97-AF65-F5344CB8AC3E}">
        <p14:creationId xmlns:p14="http://schemas.microsoft.com/office/powerpoint/2010/main" val="3382131629"/>
      </p:ext>
    </p:extLst>
  </p:cSld>
  <p:clrMap bg1="lt1" tx1="dk1" bg2="lt2" tx2="dk2" accent1="accent1" accent2="accent2" accent3="accent3" accent4="accent4" accent5="accent5" accent6="accent6" hlink="hlink" folHlink="folHlink"/>
  <p:sldLayoutIdLst>
    <p:sldLayoutId id="2147483654" r:id="rId1"/>
    <p:sldLayoutId id="2147483655"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571500" y="2209799"/>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 Engineering representations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lang="en-GB" sz="2400" b="1" dirty="0">
              <a:solidFill>
                <a:srgbClr val="000000"/>
              </a:solidFill>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2400" b="1" i="0" u="none" strike="noStrike" kern="1200" cap="none" spc="0" normalizeH="0" baseline="0" noProof="0" dirty="0">
                <a:ln>
                  <a:noFill/>
                </a:ln>
                <a:solidFill>
                  <a:srgbClr val="000000"/>
                </a:solidFill>
                <a:effectLst/>
                <a:uLnTx/>
                <a:uFillTx/>
                <a:latin typeface="Arial" pitchFamily="-105" charset="0"/>
                <a:ea typeface="ＭＳ Ｐゴシック" pitchFamily="-105" charset="-128"/>
              </a:rPr>
              <a:t>3.2 Dimensions and tolerancing on engineering drawings</a:t>
            </a:r>
          </a:p>
        </p:txBody>
      </p:sp>
      <p:sp>
        <p:nvSpPr>
          <p:cNvPr id="2053" name="Rectangle 15"/>
          <p:cNvSpPr>
            <a:spLocks noGrp="1" noChangeArrowheads="1"/>
          </p:cNvSpPr>
          <p:nvPr>
            <p:ph type="title"/>
          </p:nvPr>
        </p:nvSpPr>
        <p:spPr>
          <a:xfrm>
            <a:off x="533400" y="3909538"/>
            <a:ext cx="8153400" cy="2514600"/>
          </a:xfrm>
        </p:spPr>
        <p:txBody>
          <a:bodyPr anchor="t"/>
          <a:lstStyle/>
          <a:p>
            <a:pPr eaLnBrk="1" hangingPunct="1"/>
            <a:r>
              <a:rPr lang="en-GB" dirty="0">
                <a:ea typeface="ＭＳ Ｐゴシック" pitchFamily="-105" charset="-128"/>
                <a:cs typeface="ＭＳ Ｐゴシック" pitchFamily="-105" charset="-128"/>
              </a:rPr>
              <a:t>PowerPoint 8: Limits and fits</a:t>
            </a:r>
          </a:p>
        </p:txBody>
      </p:sp>
    </p:spTree>
    <p:extLst>
      <p:ext uri="{BB962C8B-B14F-4D97-AF65-F5344CB8AC3E}">
        <p14:creationId xmlns:p14="http://schemas.microsoft.com/office/powerpoint/2010/main" val="3827688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4BE8-D3A2-4BC7-ABCF-36781687DBEB}"/>
              </a:ext>
            </a:extLst>
          </p:cNvPr>
          <p:cNvSpPr>
            <a:spLocks noGrp="1"/>
          </p:cNvSpPr>
          <p:nvPr>
            <p:ph type="title"/>
          </p:nvPr>
        </p:nvSpPr>
        <p:spPr/>
        <p:txBody>
          <a:bodyPr/>
          <a:lstStyle/>
          <a:p>
            <a:r>
              <a:rPr lang="en-GB" dirty="0"/>
              <a:t>Standards for limits and fits</a:t>
            </a:r>
          </a:p>
        </p:txBody>
      </p:sp>
      <p:sp>
        <p:nvSpPr>
          <p:cNvPr id="3" name="Content Placeholder 2">
            <a:extLst>
              <a:ext uri="{FF2B5EF4-FFF2-40B4-BE49-F238E27FC236}">
                <a16:creationId xmlns:a16="http://schemas.microsoft.com/office/drawing/2014/main" id="{F1598231-291C-494B-8479-56F7AFD4A3EB}"/>
              </a:ext>
            </a:extLst>
          </p:cNvPr>
          <p:cNvSpPr>
            <a:spLocks noGrp="1"/>
          </p:cNvSpPr>
          <p:nvPr>
            <p:ph sz="quarter" idx="10"/>
          </p:nvPr>
        </p:nvSpPr>
        <p:spPr>
          <a:xfrm>
            <a:off x="457200" y="1491680"/>
            <a:ext cx="8229600" cy="4248000"/>
          </a:xfrm>
        </p:spPr>
        <p:txBody>
          <a:bodyPr/>
          <a:lstStyle/>
          <a:p>
            <a:r>
              <a:rPr lang="en-GB" dirty="0"/>
              <a:t>BS4500 (also now known as ISO limits and fits) was the standard for limits and fits, based on holes and shafts. This is now included as an appendix in BS8888.</a:t>
            </a:r>
          </a:p>
          <a:p>
            <a:pPr marL="342900" indent="-342900">
              <a:spcBef>
                <a:spcPts val="500"/>
              </a:spcBef>
              <a:spcAft>
                <a:spcPts val="500"/>
              </a:spcAft>
              <a:buClr>
                <a:srgbClr val="0077E3"/>
              </a:buClr>
              <a:buFont typeface="Arial" panose="020B0604020202020204" pitchFamily="34" charset="0"/>
              <a:buChar char="•"/>
            </a:pPr>
            <a:r>
              <a:rPr lang="en-GB" dirty="0"/>
              <a:t>Each range of </a:t>
            </a:r>
            <a:r>
              <a:rPr lang="en-GB" b="1" dirty="0"/>
              <a:t>hole size</a:t>
            </a:r>
            <a:r>
              <a:rPr lang="en-GB" dirty="0"/>
              <a:t> is allocated a </a:t>
            </a:r>
            <a:r>
              <a:rPr lang="en-GB" b="1" dirty="0"/>
              <a:t>capital letter and a number</a:t>
            </a:r>
            <a:r>
              <a:rPr lang="en-GB" dirty="0"/>
              <a:t>.</a:t>
            </a:r>
          </a:p>
          <a:p>
            <a:pPr marL="342900" indent="-342900">
              <a:spcBef>
                <a:spcPts val="500"/>
              </a:spcBef>
              <a:spcAft>
                <a:spcPts val="500"/>
              </a:spcAft>
              <a:buClr>
                <a:srgbClr val="0077E3"/>
              </a:buClr>
              <a:buFont typeface="Arial" panose="020B0604020202020204" pitchFamily="34" charset="0"/>
              <a:buChar char="•"/>
            </a:pPr>
            <a:r>
              <a:rPr lang="en-GB" dirty="0"/>
              <a:t>Each range of </a:t>
            </a:r>
            <a:r>
              <a:rPr lang="en-GB" b="1" dirty="0"/>
              <a:t>shaft size</a:t>
            </a:r>
            <a:r>
              <a:rPr lang="en-GB" dirty="0"/>
              <a:t> is allocated a</a:t>
            </a:r>
            <a:r>
              <a:rPr lang="en-GB" b="1" dirty="0"/>
              <a:t> lower case letter and a number</a:t>
            </a:r>
            <a:r>
              <a:rPr lang="en-GB" dirty="0"/>
              <a:t>.</a:t>
            </a:r>
          </a:p>
          <a:p>
            <a:r>
              <a:rPr lang="en-GB" dirty="0"/>
              <a:t>It is theoretically possible to have very large range of fits, but in practice certain combinations fulfil most requirements. </a:t>
            </a:r>
          </a:p>
          <a:p>
            <a:r>
              <a:rPr lang="en-GB" dirty="0"/>
              <a:t>Table 1 on Slide 12 shows how the tolerance system works in practice for clearance fit (see yellow highlight). In this case, the selection is such that the fit provides a</a:t>
            </a:r>
            <a:r>
              <a:rPr lang="en-GB" b="1" dirty="0"/>
              <a:t> precision running fit </a:t>
            </a:r>
            <a:r>
              <a:rPr lang="en-GB" dirty="0"/>
              <a:t>suitable for a </a:t>
            </a:r>
            <a:r>
              <a:rPr lang="en-GB" b="1" dirty="0"/>
              <a:t>plain bearing and a shaft</a:t>
            </a:r>
            <a:r>
              <a:rPr lang="en-GB" dirty="0"/>
              <a:t>. The nominal size of the shaft hole is 25mm diameter.</a:t>
            </a:r>
          </a:p>
        </p:txBody>
      </p:sp>
    </p:spTree>
    <p:extLst>
      <p:ext uri="{BB962C8B-B14F-4D97-AF65-F5344CB8AC3E}">
        <p14:creationId xmlns:p14="http://schemas.microsoft.com/office/powerpoint/2010/main" val="9098152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5A532E-4C0D-4F15-B853-CF4188FEC042}"/>
              </a:ext>
            </a:extLst>
          </p:cNvPr>
          <p:cNvSpPr>
            <a:spLocks noGrp="1"/>
          </p:cNvSpPr>
          <p:nvPr>
            <p:ph type="title"/>
          </p:nvPr>
        </p:nvSpPr>
        <p:spPr/>
        <p:txBody>
          <a:bodyPr/>
          <a:lstStyle/>
          <a:p>
            <a:r>
              <a:rPr lang="en-GB" dirty="0"/>
              <a:t>Limits and fits: common abbreviations</a:t>
            </a:r>
          </a:p>
        </p:txBody>
      </p:sp>
      <p:sp>
        <p:nvSpPr>
          <p:cNvPr id="3" name="Content Placeholder 2">
            <a:extLst>
              <a:ext uri="{FF2B5EF4-FFF2-40B4-BE49-F238E27FC236}">
                <a16:creationId xmlns:a16="http://schemas.microsoft.com/office/drawing/2014/main" id="{9F17ABFD-D483-4A8D-9F74-2F778A42C817}"/>
              </a:ext>
            </a:extLst>
          </p:cNvPr>
          <p:cNvSpPr>
            <a:spLocks noGrp="1"/>
          </p:cNvSpPr>
          <p:nvPr>
            <p:ph sz="quarter" idx="10"/>
          </p:nvPr>
        </p:nvSpPr>
        <p:spPr/>
        <p:txBody>
          <a:bodyPr/>
          <a:lstStyle/>
          <a:p>
            <a:pPr>
              <a:lnSpc>
                <a:spcPct val="115000"/>
              </a:lnSpc>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Here are some common abbreviations you will come across in the following tables:</a:t>
            </a:r>
          </a:p>
          <a:p>
            <a:pPr marL="342900" indent="-342900">
              <a:lnSpc>
                <a:spcPct val="115000"/>
              </a:lnSpc>
              <a:buClr>
                <a:srgbClr val="0077E3"/>
              </a:buClr>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ES (</a:t>
            </a:r>
            <a:r>
              <a:rPr lang="en-GB" dirty="0">
                <a:latin typeface="Arial" panose="020B0604020202020204" pitchFamily="34" charset="0"/>
                <a:ea typeface="Times New Roman" panose="02020603050405020304" pitchFamily="18" charset="0"/>
                <a:cs typeface="Times New Roman" panose="02020603050405020304" pitchFamily="18" charset="0"/>
              </a:rPr>
              <a:t>e</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cart superior) = upper deviation for holes</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indent="-342900">
              <a:lnSpc>
                <a:spcPct val="115000"/>
              </a:lnSpc>
              <a:buClr>
                <a:srgbClr val="0077E3"/>
              </a:buClr>
              <a:buFont typeface="Arial" panose="020B0604020202020204" pitchFamily="34" charset="0"/>
              <a:buChar char="•"/>
            </a:pPr>
            <a:r>
              <a:rPr lang="en-GB" sz="2000">
                <a:effectLst/>
                <a:latin typeface="Arial" panose="020B0604020202020204" pitchFamily="34" charset="0"/>
                <a:ea typeface="Times New Roman" panose="02020603050405020304" pitchFamily="18" charset="0"/>
                <a:cs typeface="Times New Roman" panose="02020603050405020304" pitchFamily="18" charset="0"/>
              </a:rPr>
              <a:t>EI</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a:t>
            </a:r>
            <a:r>
              <a:rPr lang="en-GB" dirty="0">
                <a:latin typeface="Arial" panose="020B0604020202020204" pitchFamily="34" charset="0"/>
                <a:ea typeface="Times New Roman" panose="02020603050405020304" pitchFamily="18" charset="0"/>
                <a:cs typeface="Times New Roman" panose="02020603050405020304" pitchFamily="18" charset="0"/>
              </a:rPr>
              <a:t>e</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cart inferior) = lower deviation for holes</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indent="-342900">
              <a:lnSpc>
                <a:spcPct val="115000"/>
              </a:lnSpc>
              <a:buClr>
                <a:srgbClr val="0077E3"/>
              </a:buClr>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es = upper deviation for shafts</a:t>
            </a:r>
            <a:endParaRPr lang="en-GB" sz="2000" dirty="0">
              <a:effectLst/>
              <a:latin typeface="Calibri" panose="020F0502020204030204" pitchFamily="34" charset="0"/>
              <a:ea typeface="Times New Roman" panose="02020603050405020304" pitchFamily="18" charset="0"/>
              <a:cs typeface="Times New Roman" panose="02020603050405020304" pitchFamily="18" charset="0"/>
            </a:endParaRPr>
          </a:p>
          <a:p>
            <a:pPr marL="342900" indent="-342900">
              <a:lnSpc>
                <a:spcPct val="115000"/>
              </a:lnSpc>
              <a:buClr>
                <a:srgbClr val="0077E3"/>
              </a:buClr>
              <a:buFont typeface="Arial" panose="020B0604020202020204" pitchFamily="34" charset="0"/>
              <a:buChar char="•"/>
            </a:pPr>
            <a:r>
              <a:rPr lang="en-GB" sz="2000" dirty="0">
                <a:effectLst/>
                <a:latin typeface="Arial" panose="020B0604020202020204" pitchFamily="34" charset="0"/>
                <a:ea typeface="Times New Roman" panose="02020603050405020304" pitchFamily="18" charset="0"/>
                <a:cs typeface="Times New Roman" panose="02020603050405020304" pitchFamily="18" charset="0"/>
              </a:rPr>
              <a:t>ei</a:t>
            </a:r>
            <a:r>
              <a:rPr lang="en-GB" dirty="0">
                <a:latin typeface="Arial" panose="020B0604020202020204" pitchFamily="34" charset="0"/>
                <a:ea typeface="Times New Roman" panose="02020603050405020304" pitchFamily="18" charset="0"/>
                <a:cs typeface="Times New Roman" panose="02020603050405020304" pitchFamily="18" charset="0"/>
              </a:rPr>
              <a:t> =</a:t>
            </a:r>
            <a:r>
              <a:rPr lang="en-GB" sz="2000" dirty="0">
                <a:effectLst/>
                <a:latin typeface="Arial" panose="020B0604020202020204" pitchFamily="34" charset="0"/>
                <a:ea typeface="Times New Roman" panose="02020603050405020304" pitchFamily="18" charset="0"/>
                <a:cs typeface="Times New Roman" panose="02020603050405020304" pitchFamily="18" charset="0"/>
              </a:rPr>
              <a:t> lower deviation for shafts.</a:t>
            </a:r>
          </a:p>
          <a:p>
            <a:pPr>
              <a:lnSpc>
                <a:spcPct val="115000"/>
              </a:lnSpc>
            </a:pPr>
            <a:endParaRPr lang="en-GB" sz="2000" dirty="0">
              <a:effectLst/>
              <a:latin typeface="Arial" panose="020B0604020202020204" pitchFamily="34" charset="0"/>
              <a:ea typeface="Times New Roman" panose="02020603050405020304" pitchFamily="18" charset="0"/>
              <a:cs typeface="Times New Roman" panose="02020603050405020304" pitchFamily="18" charset="0"/>
            </a:endParaRPr>
          </a:p>
          <a:p>
            <a:pPr>
              <a:lnSpc>
                <a:spcPct val="115000"/>
              </a:lnSpc>
            </a:pP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715322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effectLst/>
                <a:latin typeface="Arial" panose="020B0604020202020204" pitchFamily="34" charset="0"/>
                <a:ea typeface="Times New Roman" panose="02020603050405020304" pitchFamily="18" charset="0"/>
                <a:cs typeface="Times New Roman" panose="02020603050405020304" pitchFamily="18" charset="0"/>
              </a:rPr>
              <a:t>Table 1: Shaft fits</a:t>
            </a:r>
            <a:endParaRPr lang="en-US" dirty="0"/>
          </a:p>
        </p:txBody>
      </p:sp>
      <p:graphicFrame>
        <p:nvGraphicFramePr>
          <p:cNvPr id="7" name="Content Placeholder 6">
            <a:extLst>
              <a:ext uri="{FF2B5EF4-FFF2-40B4-BE49-F238E27FC236}">
                <a16:creationId xmlns:a16="http://schemas.microsoft.com/office/drawing/2014/main" id="{73B2A4A0-CF3A-407E-8610-1F8E95CF8900}"/>
              </a:ext>
            </a:extLst>
          </p:cNvPr>
          <p:cNvGraphicFramePr>
            <a:graphicFrameLocks noGrp="1"/>
          </p:cNvGraphicFramePr>
          <p:nvPr>
            <p:ph sz="quarter" idx="10"/>
            <p:extLst>
              <p:ext uri="{D42A27DB-BD31-4B8C-83A1-F6EECF244321}">
                <p14:modId xmlns:p14="http://schemas.microsoft.com/office/powerpoint/2010/main" val="2523367441"/>
              </p:ext>
            </p:extLst>
          </p:nvPr>
        </p:nvGraphicFramePr>
        <p:xfrm>
          <a:off x="843697" y="2099966"/>
          <a:ext cx="7173799" cy="3271101"/>
        </p:xfrm>
        <a:graphic>
          <a:graphicData uri="http://schemas.openxmlformats.org/drawingml/2006/table">
            <a:tbl>
              <a:tblPr firstRow="1" firstCol="1" bandRow="1" bandCol="1"/>
              <a:tblGrid>
                <a:gridCol w="1320892">
                  <a:extLst>
                    <a:ext uri="{9D8B030D-6E8A-4147-A177-3AD203B41FA5}">
                      <a16:colId xmlns:a16="http://schemas.microsoft.com/office/drawing/2014/main" val="599971344"/>
                    </a:ext>
                  </a:extLst>
                </a:gridCol>
                <a:gridCol w="502997">
                  <a:extLst>
                    <a:ext uri="{9D8B030D-6E8A-4147-A177-3AD203B41FA5}">
                      <a16:colId xmlns:a16="http://schemas.microsoft.com/office/drawing/2014/main" val="3718834599"/>
                    </a:ext>
                  </a:extLst>
                </a:gridCol>
                <a:gridCol w="503837">
                  <a:extLst>
                    <a:ext uri="{9D8B030D-6E8A-4147-A177-3AD203B41FA5}">
                      <a16:colId xmlns:a16="http://schemas.microsoft.com/office/drawing/2014/main" val="6969453"/>
                    </a:ext>
                  </a:extLst>
                </a:gridCol>
                <a:gridCol w="503837">
                  <a:extLst>
                    <a:ext uri="{9D8B030D-6E8A-4147-A177-3AD203B41FA5}">
                      <a16:colId xmlns:a16="http://schemas.microsoft.com/office/drawing/2014/main" val="1365491886"/>
                    </a:ext>
                  </a:extLst>
                </a:gridCol>
                <a:gridCol w="503837">
                  <a:extLst>
                    <a:ext uri="{9D8B030D-6E8A-4147-A177-3AD203B41FA5}">
                      <a16:colId xmlns:a16="http://schemas.microsoft.com/office/drawing/2014/main" val="2685652062"/>
                    </a:ext>
                  </a:extLst>
                </a:gridCol>
                <a:gridCol w="503837">
                  <a:extLst>
                    <a:ext uri="{9D8B030D-6E8A-4147-A177-3AD203B41FA5}">
                      <a16:colId xmlns:a16="http://schemas.microsoft.com/office/drawing/2014/main" val="2683269530"/>
                    </a:ext>
                  </a:extLst>
                </a:gridCol>
                <a:gridCol w="503837">
                  <a:extLst>
                    <a:ext uri="{9D8B030D-6E8A-4147-A177-3AD203B41FA5}">
                      <a16:colId xmlns:a16="http://schemas.microsoft.com/office/drawing/2014/main" val="2286684684"/>
                    </a:ext>
                  </a:extLst>
                </a:gridCol>
                <a:gridCol w="503837">
                  <a:extLst>
                    <a:ext uri="{9D8B030D-6E8A-4147-A177-3AD203B41FA5}">
                      <a16:colId xmlns:a16="http://schemas.microsoft.com/office/drawing/2014/main" val="886632749"/>
                    </a:ext>
                  </a:extLst>
                </a:gridCol>
                <a:gridCol w="503837">
                  <a:extLst>
                    <a:ext uri="{9D8B030D-6E8A-4147-A177-3AD203B41FA5}">
                      <a16:colId xmlns:a16="http://schemas.microsoft.com/office/drawing/2014/main" val="2591257369"/>
                    </a:ext>
                  </a:extLst>
                </a:gridCol>
                <a:gridCol w="609643">
                  <a:extLst>
                    <a:ext uri="{9D8B030D-6E8A-4147-A177-3AD203B41FA5}">
                      <a16:colId xmlns:a16="http://schemas.microsoft.com/office/drawing/2014/main" val="406481787"/>
                    </a:ext>
                  </a:extLst>
                </a:gridCol>
                <a:gridCol w="609643">
                  <a:extLst>
                    <a:ext uri="{9D8B030D-6E8A-4147-A177-3AD203B41FA5}">
                      <a16:colId xmlns:a16="http://schemas.microsoft.com/office/drawing/2014/main" val="3761951187"/>
                    </a:ext>
                  </a:extLst>
                </a:gridCol>
                <a:gridCol w="603765">
                  <a:extLst>
                    <a:ext uri="{9D8B030D-6E8A-4147-A177-3AD203B41FA5}">
                      <a16:colId xmlns:a16="http://schemas.microsoft.com/office/drawing/2014/main" val="2215484450"/>
                    </a:ext>
                  </a:extLst>
                </a:gridCol>
              </a:tblGrid>
              <a:tr h="735040">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Type of fit</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6">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Clearance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gridSpan="2">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Transition</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Interference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4090667402"/>
                  </a:ext>
                </a:extLst>
              </a:tr>
              <a:tr h="735040">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Shaft tolerance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c11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d10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g6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k6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n6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p6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s6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73110133"/>
                  </a:ext>
                </a:extLst>
              </a:tr>
              <a:tr h="355327">
                <a:tc rowSpan="4">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Hole</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tolerances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extLst>
                  <a:ext uri="{0D108BD9-81ED-4DB2-BD59-A6C34878D82A}">
                    <a16:rowId xmlns:a16="http://schemas.microsoft.com/office/drawing/2014/main" val="546294119"/>
                  </a:ext>
                </a:extLst>
              </a:tr>
              <a:tr h="355327">
                <a:tc vMerge="1">
                  <a:txBody>
                    <a:bodyPr/>
                    <a:lstStyle/>
                    <a:p>
                      <a:endParaRPr lang="en-GB"/>
                    </a:p>
                  </a:txBody>
                  <a:tcPr/>
                </a:tc>
                <a:tc>
                  <a:txBody>
                    <a:bodyPr/>
                    <a:lstStyle/>
                    <a:p>
                      <a:pP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08080"/>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805572"/>
                  </a:ext>
                </a:extLst>
              </a:tr>
              <a:tr h="355327">
                <a:tc vMerge="1">
                  <a:txBody>
                    <a:bodyPr/>
                    <a:lstStyle/>
                    <a:p>
                      <a:endParaRPr lang="en-GB"/>
                    </a:p>
                  </a:txBody>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6259351"/>
                  </a:ext>
                </a:extLst>
              </a:tr>
              <a:tr h="735040">
                <a:tc vMerge="1">
                  <a:txBody>
                    <a:bodyPr/>
                    <a:lstStyle/>
                    <a:p>
                      <a:endParaRPr lang="en-GB"/>
                    </a:p>
                  </a:txBody>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H11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BFBFBF"/>
                    </a:solidFill>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3244777"/>
                  </a:ext>
                </a:extLst>
              </a:tr>
            </a:tbl>
          </a:graphicData>
        </a:graphic>
      </p:graphicFrame>
      <p:sp>
        <p:nvSpPr>
          <p:cNvPr id="3" name="TextBox 2">
            <a:extLst>
              <a:ext uri="{FF2B5EF4-FFF2-40B4-BE49-F238E27FC236}">
                <a16:creationId xmlns:a16="http://schemas.microsoft.com/office/drawing/2014/main" id="{58F0816D-4332-4AD0-A4A0-346D311AE19B}"/>
              </a:ext>
            </a:extLst>
          </p:cNvPr>
          <p:cNvSpPr txBox="1"/>
          <p:nvPr/>
        </p:nvSpPr>
        <p:spPr>
          <a:xfrm>
            <a:off x="457200" y="5469785"/>
            <a:ext cx="7715840" cy="369332"/>
          </a:xfrm>
          <a:prstGeom prst="rect">
            <a:avLst/>
          </a:prstGeom>
          <a:noFill/>
        </p:spPr>
        <p:txBody>
          <a:bodyPr wrap="square" rtlCol="0">
            <a:spAutoFit/>
          </a:bodyPr>
          <a:lstStyle/>
          <a:p>
            <a:r>
              <a:rPr lang="en-GB" sz="1800" dirty="0"/>
              <a:t>Refer to Table 2 (next slide) to calculate the tolerance for the hole.</a:t>
            </a:r>
          </a:p>
        </p:txBody>
      </p:sp>
      <p:sp>
        <p:nvSpPr>
          <p:cNvPr id="5" name="TextBox 4">
            <a:extLst>
              <a:ext uri="{FF2B5EF4-FFF2-40B4-BE49-F238E27FC236}">
                <a16:creationId xmlns:a16="http://schemas.microsoft.com/office/drawing/2014/main" id="{7E473066-3328-462D-AF88-880B2BF1AB7A}"/>
              </a:ext>
            </a:extLst>
          </p:cNvPr>
          <p:cNvSpPr txBox="1"/>
          <p:nvPr/>
        </p:nvSpPr>
        <p:spPr>
          <a:xfrm>
            <a:off x="415413" y="1456055"/>
            <a:ext cx="8313174" cy="677108"/>
          </a:xfrm>
          <a:prstGeom prst="rect">
            <a:avLst/>
          </a:prstGeom>
          <a:noFill/>
        </p:spPr>
        <p:txBody>
          <a:bodyPr wrap="square" rtlCol="0">
            <a:spAutoFit/>
          </a:bodyPr>
          <a:lstStyle/>
          <a:p>
            <a:r>
              <a:rPr lang="en-GB" sz="1800" dirty="0"/>
              <a:t>In this case, the nominal size of the shaft is 25mm diameter using an H8f7 fit.</a:t>
            </a:r>
          </a:p>
          <a:p>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effectLst/>
                <a:latin typeface="Arial" panose="020B0604020202020204" pitchFamily="34" charset="0"/>
                <a:ea typeface="Times New Roman" panose="02020603050405020304" pitchFamily="18" charset="0"/>
                <a:cs typeface="Times New Roman" panose="02020603050405020304" pitchFamily="18" charset="0"/>
              </a:rPr>
              <a:t>Table 2: Tolerance limits for bores/holes</a:t>
            </a:r>
            <a:endParaRPr lang="en-US" dirty="0"/>
          </a:p>
        </p:txBody>
      </p:sp>
      <p:graphicFrame>
        <p:nvGraphicFramePr>
          <p:cNvPr id="4" name="Content Placeholder 3">
            <a:extLst>
              <a:ext uri="{FF2B5EF4-FFF2-40B4-BE49-F238E27FC236}">
                <a16:creationId xmlns:a16="http://schemas.microsoft.com/office/drawing/2014/main" id="{EDFF2C0B-936C-4D09-A221-3A0A67C7A86C}"/>
              </a:ext>
            </a:extLst>
          </p:cNvPr>
          <p:cNvGraphicFramePr>
            <a:graphicFrameLocks noGrp="1"/>
          </p:cNvGraphicFramePr>
          <p:nvPr>
            <p:ph sz="quarter" idx="10"/>
            <p:extLst>
              <p:ext uri="{D42A27DB-BD31-4B8C-83A1-F6EECF244321}">
                <p14:modId xmlns:p14="http://schemas.microsoft.com/office/powerpoint/2010/main" val="4156777611"/>
              </p:ext>
            </p:extLst>
          </p:nvPr>
        </p:nvGraphicFramePr>
        <p:xfrm>
          <a:off x="1328557" y="1715886"/>
          <a:ext cx="6486886" cy="3173469"/>
        </p:xfrm>
        <a:graphic>
          <a:graphicData uri="http://schemas.openxmlformats.org/drawingml/2006/table">
            <a:tbl>
              <a:tblPr firstRow="1" firstCol="1" bandRow="1" bandCol="1"/>
              <a:tblGrid>
                <a:gridCol w="648478">
                  <a:extLst>
                    <a:ext uri="{9D8B030D-6E8A-4147-A177-3AD203B41FA5}">
                      <a16:colId xmlns:a16="http://schemas.microsoft.com/office/drawing/2014/main" val="1557565635"/>
                    </a:ext>
                  </a:extLst>
                </a:gridCol>
                <a:gridCol w="648478">
                  <a:extLst>
                    <a:ext uri="{9D8B030D-6E8A-4147-A177-3AD203B41FA5}">
                      <a16:colId xmlns:a16="http://schemas.microsoft.com/office/drawing/2014/main" val="3031111148"/>
                    </a:ext>
                  </a:extLst>
                </a:gridCol>
                <a:gridCol w="648478">
                  <a:extLst>
                    <a:ext uri="{9D8B030D-6E8A-4147-A177-3AD203B41FA5}">
                      <a16:colId xmlns:a16="http://schemas.microsoft.com/office/drawing/2014/main" val="4227780461"/>
                    </a:ext>
                  </a:extLst>
                </a:gridCol>
                <a:gridCol w="648478">
                  <a:extLst>
                    <a:ext uri="{9D8B030D-6E8A-4147-A177-3AD203B41FA5}">
                      <a16:colId xmlns:a16="http://schemas.microsoft.com/office/drawing/2014/main" val="111008205"/>
                    </a:ext>
                  </a:extLst>
                </a:gridCol>
                <a:gridCol w="648478">
                  <a:extLst>
                    <a:ext uri="{9D8B030D-6E8A-4147-A177-3AD203B41FA5}">
                      <a16:colId xmlns:a16="http://schemas.microsoft.com/office/drawing/2014/main" val="1751427956"/>
                    </a:ext>
                  </a:extLst>
                </a:gridCol>
                <a:gridCol w="648478">
                  <a:extLst>
                    <a:ext uri="{9D8B030D-6E8A-4147-A177-3AD203B41FA5}">
                      <a16:colId xmlns:a16="http://schemas.microsoft.com/office/drawing/2014/main" val="3953116002"/>
                    </a:ext>
                  </a:extLst>
                </a:gridCol>
                <a:gridCol w="648478">
                  <a:extLst>
                    <a:ext uri="{9D8B030D-6E8A-4147-A177-3AD203B41FA5}">
                      <a16:colId xmlns:a16="http://schemas.microsoft.com/office/drawing/2014/main" val="1835587075"/>
                    </a:ext>
                  </a:extLst>
                </a:gridCol>
                <a:gridCol w="649180">
                  <a:extLst>
                    <a:ext uri="{9D8B030D-6E8A-4147-A177-3AD203B41FA5}">
                      <a16:colId xmlns:a16="http://schemas.microsoft.com/office/drawing/2014/main" val="494851529"/>
                    </a:ext>
                  </a:extLst>
                </a:gridCol>
                <a:gridCol w="649180">
                  <a:extLst>
                    <a:ext uri="{9D8B030D-6E8A-4147-A177-3AD203B41FA5}">
                      <a16:colId xmlns:a16="http://schemas.microsoft.com/office/drawing/2014/main" val="2449778534"/>
                    </a:ext>
                  </a:extLst>
                </a:gridCol>
                <a:gridCol w="649180">
                  <a:extLst>
                    <a:ext uri="{9D8B030D-6E8A-4147-A177-3AD203B41FA5}">
                      <a16:colId xmlns:a16="http://schemas.microsoft.com/office/drawing/2014/main" val="3345281559"/>
                    </a:ext>
                  </a:extLst>
                </a:gridCol>
              </a:tblGrid>
              <a:tr h="223391">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Basic sizes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8">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Tolerance unit = 0.001mm</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17244109"/>
                  </a:ext>
                </a:extLst>
              </a:tr>
              <a:tr h="223391">
                <a:tc row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Over</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Up to</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and</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incl.</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11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H8</a:t>
                      </a:r>
                      <a:endParaRPr lang="en-GB" sz="11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H11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4120798786"/>
                  </a:ext>
                </a:extLst>
              </a:tr>
              <a:tr h="477445">
                <a:tc vMerge="1">
                  <a:txBody>
                    <a:bodyPr/>
                    <a:lstStyle/>
                    <a:p>
                      <a:endParaRPr lang="en-GB"/>
                    </a:p>
                  </a:txBody>
                  <a:tcPr/>
                </a:tc>
                <a:tc vMerge="1">
                  <a:txBody>
                    <a:bodyPr/>
                    <a:lstStyle/>
                    <a:p>
                      <a:endParaRPr lang="en-GB"/>
                    </a:p>
                  </a:txBody>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07056531"/>
                  </a:ext>
                </a:extLst>
              </a:tr>
              <a:tr h="462114">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75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9946945"/>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90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952878"/>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452383"/>
                  </a:ext>
                </a:extLst>
              </a:tr>
              <a:tr h="223391">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18</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21</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7970605"/>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160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886233"/>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74</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190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5817927"/>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35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54</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87</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220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7413864"/>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63</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9806363"/>
                  </a:ext>
                </a:extLst>
              </a:tr>
              <a:tr h="223391">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46</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115</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290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11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11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1354122"/>
                  </a:ext>
                </a:extLst>
              </a:tr>
            </a:tbl>
          </a:graphicData>
        </a:graphic>
      </p:graphicFrame>
      <p:sp>
        <p:nvSpPr>
          <p:cNvPr id="5" name="TextBox 4">
            <a:extLst>
              <a:ext uri="{FF2B5EF4-FFF2-40B4-BE49-F238E27FC236}">
                <a16:creationId xmlns:a16="http://schemas.microsoft.com/office/drawing/2014/main" id="{F76B3373-4BEC-4DBC-8B20-CA9450F1746D}"/>
              </a:ext>
            </a:extLst>
          </p:cNvPr>
          <p:cNvSpPr txBox="1"/>
          <p:nvPr/>
        </p:nvSpPr>
        <p:spPr>
          <a:xfrm>
            <a:off x="559120" y="5142114"/>
            <a:ext cx="7352908" cy="646331"/>
          </a:xfrm>
          <a:prstGeom prst="rect">
            <a:avLst/>
          </a:prstGeom>
          <a:noFill/>
        </p:spPr>
        <p:txBody>
          <a:bodyPr wrap="square" rtlCol="0">
            <a:spAutoFit/>
          </a:bodyPr>
          <a:lstStyle/>
          <a:p>
            <a:r>
              <a:rPr lang="en-GB" sz="1800" dirty="0"/>
              <a:t>Hole size 25mm upper limit + 0.033mm, lower limit + 0.0mm</a:t>
            </a:r>
          </a:p>
          <a:p>
            <a:r>
              <a:rPr lang="en-GB" sz="1800" dirty="0"/>
              <a:t>Refer to Table 3 (Slide 14) to calculate the tolerance for the shaft.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b="1" dirty="0">
                <a:effectLst/>
                <a:latin typeface="Arial" panose="020B0604020202020204" pitchFamily="34" charset="0"/>
                <a:ea typeface="Times New Roman" panose="02020603050405020304" pitchFamily="18" charset="0"/>
                <a:cs typeface="Times New Roman" panose="02020603050405020304" pitchFamily="18" charset="0"/>
              </a:rPr>
              <a:t>Table 3: Tolerance limits for shafts</a:t>
            </a:r>
            <a:endParaRPr lang="en-US" dirty="0"/>
          </a:p>
        </p:txBody>
      </p:sp>
      <p:graphicFrame>
        <p:nvGraphicFramePr>
          <p:cNvPr id="4" name="Content Placeholder 3">
            <a:extLst>
              <a:ext uri="{FF2B5EF4-FFF2-40B4-BE49-F238E27FC236}">
                <a16:creationId xmlns:a16="http://schemas.microsoft.com/office/drawing/2014/main" id="{D252E970-94FA-4DE2-808B-8DDEFF022E7B}"/>
              </a:ext>
            </a:extLst>
          </p:cNvPr>
          <p:cNvGraphicFramePr>
            <a:graphicFrameLocks noGrp="1"/>
          </p:cNvGraphicFramePr>
          <p:nvPr>
            <p:ph sz="quarter" idx="10"/>
            <p:extLst>
              <p:ext uri="{D42A27DB-BD31-4B8C-83A1-F6EECF244321}">
                <p14:modId xmlns:p14="http://schemas.microsoft.com/office/powerpoint/2010/main" val="1848192443"/>
              </p:ext>
            </p:extLst>
          </p:nvPr>
        </p:nvGraphicFramePr>
        <p:xfrm>
          <a:off x="3005958" y="1797784"/>
          <a:ext cx="5470507" cy="3738028"/>
        </p:xfrm>
        <a:graphic>
          <a:graphicData uri="http://schemas.openxmlformats.org/drawingml/2006/table">
            <a:tbl>
              <a:tblPr firstRow="1" firstCol="1" bandRow="1" bandCol="1"/>
              <a:tblGrid>
                <a:gridCol w="327359">
                  <a:extLst>
                    <a:ext uri="{9D8B030D-6E8A-4147-A177-3AD203B41FA5}">
                      <a16:colId xmlns:a16="http://schemas.microsoft.com/office/drawing/2014/main" val="739160633"/>
                    </a:ext>
                  </a:extLst>
                </a:gridCol>
                <a:gridCol w="301256">
                  <a:extLst>
                    <a:ext uri="{9D8B030D-6E8A-4147-A177-3AD203B41FA5}">
                      <a16:colId xmlns:a16="http://schemas.microsoft.com/office/drawing/2014/main" val="2015187947"/>
                    </a:ext>
                  </a:extLst>
                </a:gridCol>
                <a:gridCol w="269929">
                  <a:extLst>
                    <a:ext uri="{9D8B030D-6E8A-4147-A177-3AD203B41FA5}">
                      <a16:colId xmlns:a16="http://schemas.microsoft.com/office/drawing/2014/main" val="2649524982"/>
                    </a:ext>
                  </a:extLst>
                </a:gridCol>
                <a:gridCol w="269929">
                  <a:extLst>
                    <a:ext uri="{9D8B030D-6E8A-4147-A177-3AD203B41FA5}">
                      <a16:colId xmlns:a16="http://schemas.microsoft.com/office/drawing/2014/main" val="955294504"/>
                    </a:ext>
                  </a:extLst>
                </a:gridCol>
                <a:gridCol w="269929">
                  <a:extLst>
                    <a:ext uri="{9D8B030D-6E8A-4147-A177-3AD203B41FA5}">
                      <a16:colId xmlns:a16="http://schemas.microsoft.com/office/drawing/2014/main" val="3583855262"/>
                    </a:ext>
                  </a:extLst>
                </a:gridCol>
                <a:gridCol w="269929">
                  <a:extLst>
                    <a:ext uri="{9D8B030D-6E8A-4147-A177-3AD203B41FA5}">
                      <a16:colId xmlns:a16="http://schemas.microsoft.com/office/drawing/2014/main" val="4163220085"/>
                    </a:ext>
                  </a:extLst>
                </a:gridCol>
                <a:gridCol w="269929">
                  <a:extLst>
                    <a:ext uri="{9D8B030D-6E8A-4147-A177-3AD203B41FA5}">
                      <a16:colId xmlns:a16="http://schemas.microsoft.com/office/drawing/2014/main" val="2421420963"/>
                    </a:ext>
                  </a:extLst>
                </a:gridCol>
                <a:gridCol w="269929">
                  <a:extLst>
                    <a:ext uri="{9D8B030D-6E8A-4147-A177-3AD203B41FA5}">
                      <a16:colId xmlns:a16="http://schemas.microsoft.com/office/drawing/2014/main" val="2244097558"/>
                    </a:ext>
                  </a:extLst>
                </a:gridCol>
                <a:gridCol w="217717">
                  <a:extLst>
                    <a:ext uri="{9D8B030D-6E8A-4147-A177-3AD203B41FA5}">
                      <a16:colId xmlns:a16="http://schemas.microsoft.com/office/drawing/2014/main" val="2686174656"/>
                    </a:ext>
                  </a:extLst>
                </a:gridCol>
                <a:gridCol w="217717">
                  <a:extLst>
                    <a:ext uri="{9D8B030D-6E8A-4147-A177-3AD203B41FA5}">
                      <a16:colId xmlns:a16="http://schemas.microsoft.com/office/drawing/2014/main" val="701928014"/>
                    </a:ext>
                  </a:extLst>
                </a:gridCol>
                <a:gridCol w="217717">
                  <a:extLst>
                    <a:ext uri="{9D8B030D-6E8A-4147-A177-3AD203B41FA5}">
                      <a16:colId xmlns:a16="http://schemas.microsoft.com/office/drawing/2014/main" val="2320099977"/>
                    </a:ext>
                  </a:extLst>
                </a:gridCol>
                <a:gridCol w="217717">
                  <a:extLst>
                    <a:ext uri="{9D8B030D-6E8A-4147-A177-3AD203B41FA5}">
                      <a16:colId xmlns:a16="http://schemas.microsoft.com/office/drawing/2014/main" val="121032502"/>
                    </a:ext>
                  </a:extLst>
                </a:gridCol>
                <a:gridCol w="217717">
                  <a:extLst>
                    <a:ext uri="{9D8B030D-6E8A-4147-A177-3AD203B41FA5}">
                      <a16:colId xmlns:a16="http://schemas.microsoft.com/office/drawing/2014/main" val="2216163772"/>
                    </a:ext>
                  </a:extLst>
                </a:gridCol>
                <a:gridCol w="217717">
                  <a:extLst>
                    <a:ext uri="{9D8B030D-6E8A-4147-A177-3AD203B41FA5}">
                      <a16:colId xmlns:a16="http://schemas.microsoft.com/office/drawing/2014/main" val="3075739781"/>
                    </a:ext>
                  </a:extLst>
                </a:gridCol>
                <a:gridCol w="217717">
                  <a:extLst>
                    <a:ext uri="{9D8B030D-6E8A-4147-A177-3AD203B41FA5}">
                      <a16:colId xmlns:a16="http://schemas.microsoft.com/office/drawing/2014/main" val="796026029"/>
                    </a:ext>
                  </a:extLst>
                </a:gridCol>
                <a:gridCol w="217717">
                  <a:extLst>
                    <a:ext uri="{9D8B030D-6E8A-4147-A177-3AD203B41FA5}">
                      <a16:colId xmlns:a16="http://schemas.microsoft.com/office/drawing/2014/main" val="4129578576"/>
                    </a:ext>
                  </a:extLst>
                </a:gridCol>
                <a:gridCol w="217717">
                  <a:extLst>
                    <a:ext uri="{9D8B030D-6E8A-4147-A177-3AD203B41FA5}">
                      <a16:colId xmlns:a16="http://schemas.microsoft.com/office/drawing/2014/main" val="2625873794"/>
                    </a:ext>
                  </a:extLst>
                </a:gridCol>
                <a:gridCol w="235361">
                  <a:extLst>
                    <a:ext uri="{9D8B030D-6E8A-4147-A177-3AD203B41FA5}">
                      <a16:colId xmlns:a16="http://schemas.microsoft.com/office/drawing/2014/main" val="2744357160"/>
                    </a:ext>
                  </a:extLst>
                </a:gridCol>
                <a:gridCol w="217717">
                  <a:extLst>
                    <a:ext uri="{9D8B030D-6E8A-4147-A177-3AD203B41FA5}">
                      <a16:colId xmlns:a16="http://schemas.microsoft.com/office/drawing/2014/main" val="484588070"/>
                    </a:ext>
                  </a:extLst>
                </a:gridCol>
                <a:gridCol w="269929">
                  <a:extLst>
                    <a:ext uri="{9D8B030D-6E8A-4147-A177-3AD203B41FA5}">
                      <a16:colId xmlns:a16="http://schemas.microsoft.com/office/drawing/2014/main" val="465872369"/>
                    </a:ext>
                  </a:extLst>
                </a:gridCol>
                <a:gridCol w="269929">
                  <a:extLst>
                    <a:ext uri="{9D8B030D-6E8A-4147-A177-3AD203B41FA5}">
                      <a16:colId xmlns:a16="http://schemas.microsoft.com/office/drawing/2014/main" val="997343844"/>
                    </a:ext>
                  </a:extLst>
                </a:gridCol>
                <a:gridCol w="269929">
                  <a:extLst>
                    <a:ext uri="{9D8B030D-6E8A-4147-A177-3AD203B41FA5}">
                      <a16:colId xmlns:a16="http://schemas.microsoft.com/office/drawing/2014/main" val="3560332716"/>
                    </a:ext>
                  </a:extLst>
                </a:gridCol>
              </a:tblGrid>
              <a:tr h="98125">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Basic sizes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0">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Tolerance unit = 0.001mm</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591428759"/>
                  </a:ext>
                </a:extLst>
              </a:tr>
              <a:tr h="98125">
                <a:tc rowSpan="2">
                  <a:txBody>
                    <a:bodyPr/>
                    <a:lstStyle/>
                    <a:p>
                      <a:pP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Over</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Up to</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and</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incl.</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c11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d10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f7</a:t>
                      </a:r>
                      <a:endParaRPr lang="en-GB" sz="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g6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h6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k6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n6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p6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tc gridSpan="2">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s6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GB"/>
                    </a:p>
                  </a:txBody>
                  <a:tcPr/>
                </a:tc>
                <a:extLst>
                  <a:ext uri="{0D108BD9-81ED-4DB2-BD59-A6C34878D82A}">
                    <a16:rowId xmlns:a16="http://schemas.microsoft.com/office/drawing/2014/main" val="3610829166"/>
                  </a:ext>
                </a:extLst>
              </a:tr>
              <a:tr h="393800">
                <a:tc vMerge="1">
                  <a:txBody>
                    <a:bodyPr/>
                    <a:lstStyle/>
                    <a:p>
                      <a:endParaRPr lang="en-GB"/>
                    </a:p>
                  </a:txBody>
                  <a:tcPr/>
                </a:tc>
                <a:tc vMerge="1">
                  <a:txBody>
                    <a:bodyPr/>
                    <a:lstStyle/>
                    <a:p>
                      <a:endParaRPr lang="en-GB"/>
                    </a:p>
                  </a:txBody>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es</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ei</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b="1" dirty="0">
                          <a:effectLst/>
                          <a:latin typeface="Arial" panose="020B0604020202020204" pitchFamily="34" charset="0"/>
                          <a:ea typeface="Times New Roman" panose="02020603050405020304" pitchFamily="18" charset="0"/>
                          <a:cs typeface="Times New Roman" panose="02020603050405020304" pitchFamily="18" charset="0"/>
                        </a:rPr>
                        <a:t>+</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1596173"/>
                  </a:ext>
                </a:extLst>
              </a:tr>
              <a:tr h="28900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mm</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 </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52000200"/>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6912823"/>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729856"/>
                  </a:ext>
                </a:extLst>
              </a:tr>
              <a:tr h="190558">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highlight>
                          <a:srgbClr val="FFFF00"/>
                        </a:highligh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highlight>
                            <a:srgbClr val="FFFF00"/>
                          </a:highlight>
                          <a:latin typeface="Arial" panose="020B0604020202020204" pitchFamily="34" charset="0"/>
                          <a:ea typeface="Times New Roman" panose="02020603050405020304" pitchFamily="18" charset="0"/>
                          <a:cs typeface="Times New Roman" panose="02020603050405020304" pitchFamily="18" charset="0"/>
                        </a:rPr>
                        <a:t>41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3147095"/>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8272482"/>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65778141"/>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7994177"/>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64884146"/>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5262143"/>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1928462"/>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117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66927571"/>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8780242"/>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305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83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27</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108</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1586718"/>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122</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47474394"/>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130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1041889"/>
                  </a:ext>
                </a:extLst>
              </a:tr>
              <a:tr h="190558">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225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280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170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355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100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96</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15</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29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33</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4</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60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31</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79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50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169</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pPr>
                      <a:r>
                        <a:rPr lang="en-GB" sz="600" dirty="0">
                          <a:effectLst/>
                          <a:latin typeface="Arial" panose="020B0604020202020204" pitchFamily="34" charset="0"/>
                          <a:ea typeface="Times New Roman" panose="02020603050405020304" pitchFamily="18" charset="0"/>
                          <a:cs typeface="Times New Roman" panose="02020603050405020304" pitchFamily="18" charset="0"/>
                        </a:rPr>
                        <a:t>140</a:t>
                      </a:r>
                      <a:endParaRPr lang="en-GB" sz="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8811" marR="4881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540677"/>
                  </a:ext>
                </a:extLst>
              </a:tr>
            </a:tbl>
          </a:graphicData>
        </a:graphic>
      </p:graphicFrame>
      <p:sp>
        <p:nvSpPr>
          <p:cNvPr id="5" name="TextBox 4">
            <a:extLst>
              <a:ext uri="{FF2B5EF4-FFF2-40B4-BE49-F238E27FC236}">
                <a16:creationId xmlns:a16="http://schemas.microsoft.com/office/drawing/2014/main" id="{4B7C666E-49BD-43E4-B2CE-ECBD3627B868}"/>
              </a:ext>
            </a:extLst>
          </p:cNvPr>
          <p:cNvSpPr txBox="1"/>
          <p:nvPr/>
        </p:nvSpPr>
        <p:spPr>
          <a:xfrm>
            <a:off x="383761" y="1797784"/>
            <a:ext cx="2133298" cy="1754326"/>
          </a:xfrm>
          <a:prstGeom prst="rect">
            <a:avLst/>
          </a:prstGeom>
          <a:noFill/>
        </p:spPr>
        <p:txBody>
          <a:bodyPr wrap="square" rtlCol="0">
            <a:spAutoFit/>
          </a:bodyPr>
          <a:lstStyle/>
          <a:p>
            <a:r>
              <a:rPr lang="en-GB" sz="1800" dirty="0"/>
              <a:t>Shaft size 25mm has an upper limit of 0.020mm. </a:t>
            </a:r>
          </a:p>
          <a:p>
            <a:endParaRPr lang="en-GB" sz="1800" dirty="0"/>
          </a:p>
          <a:p>
            <a:r>
              <a:rPr lang="en-GB" sz="1800" dirty="0"/>
              <a:t>The lower limit is 0.041mm.</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59652"/>
            <a:ext cx="8229600" cy="382588"/>
          </a:xfrm>
        </p:spPr>
        <p:txBody>
          <a:bodyPr/>
          <a:lstStyle/>
          <a:p>
            <a:r>
              <a:rPr lang="en-GB" sz="2400" b="1" dirty="0">
                <a:effectLst/>
                <a:latin typeface="Arial" panose="020B0604020202020204" pitchFamily="34" charset="0"/>
                <a:ea typeface="Times New Roman" panose="02020603050405020304" pitchFamily="18" charset="0"/>
                <a:cs typeface="Times New Roman" panose="02020603050405020304" pitchFamily="18" charset="0"/>
              </a:rPr>
              <a:t>Calculating fits</a:t>
            </a:r>
            <a:br>
              <a:rPr lang="en-GB" sz="2400" dirty="0">
                <a:effectLst/>
                <a:latin typeface="Calibri" panose="020F0502020204030204" pitchFamily="34" charset="0"/>
                <a:ea typeface="Times New Roman" panose="02020603050405020304" pitchFamily="18" charset="0"/>
                <a:cs typeface="Times New Roman" panose="02020603050405020304" pitchFamily="18" charset="0"/>
              </a:rPr>
            </a:br>
            <a:endParaRPr lang="en-US" dirty="0"/>
          </a:p>
        </p:txBody>
      </p:sp>
      <p:sp>
        <p:nvSpPr>
          <p:cNvPr id="3" name="Content Placeholder 2"/>
          <p:cNvSpPr>
            <a:spLocks noGrp="1"/>
          </p:cNvSpPr>
          <p:nvPr>
            <p:ph sz="quarter" idx="10"/>
          </p:nvPr>
        </p:nvSpPr>
        <p:spPr>
          <a:xfrm>
            <a:off x="476053" y="1459298"/>
            <a:ext cx="8191893" cy="4342412"/>
          </a:xfrm>
        </p:spPr>
        <p:txBody>
          <a:bodyPr>
            <a:normAutofit/>
          </a:bodyPr>
          <a:lstStyle/>
          <a:p>
            <a:r>
              <a:rPr lang="en-GB" sz="1800" dirty="0">
                <a:effectLst/>
                <a:latin typeface="Arial" panose="020B0604020202020204" pitchFamily="34" charset="0"/>
                <a:ea typeface="Times New Roman" panose="02020603050405020304" pitchFamily="18" charset="0"/>
              </a:rPr>
              <a:t>The nominal size of the shaft and hole is 25 mm diameter, which is greater than 18 mm and less than 30 mm. H8 and f7 clearance fit is suitable for a precision running fit.</a:t>
            </a:r>
          </a:p>
          <a:p>
            <a:r>
              <a:rPr lang="en-GB" sz="1800" dirty="0">
                <a:effectLst/>
                <a:latin typeface="Arial" panose="020B0604020202020204" pitchFamily="34" charset="0"/>
                <a:ea typeface="Times New Roman" panose="02020603050405020304" pitchFamily="18" charset="0"/>
              </a:rPr>
              <a:t>From the relevant tables an H8 is +33, +0 and an f7 is –20, –41. </a:t>
            </a:r>
          </a:p>
          <a:p>
            <a:endParaRPr lang="en-GB" sz="1800" dirty="0">
              <a:latin typeface="Arial" panose="020B0604020202020204" pitchFamily="34" charset="0"/>
              <a:ea typeface="Times New Roman" panose="02020603050405020304" pitchFamily="18" charset="0"/>
            </a:endParaRPr>
          </a:p>
          <a:p>
            <a:endParaRPr lang="en-GB" sz="1800" dirty="0">
              <a:effectLst/>
              <a:latin typeface="Arial" panose="020B0604020202020204" pitchFamily="34" charset="0"/>
              <a:ea typeface="Times New Roman" panose="02020603050405020304" pitchFamily="18" charset="0"/>
            </a:endParaRPr>
          </a:p>
          <a:p>
            <a:r>
              <a:rPr lang="en-GB" sz="1800" dirty="0">
                <a:effectLst/>
                <a:latin typeface="Arial" panose="020B0604020202020204" pitchFamily="34" charset="0"/>
                <a:ea typeface="Times New Roman" panose="02020603050405020304" pitchFamily="18" charset="0"/>
              </a:rPr>
              <a:t>*MMC means ‘maximum material condition’. Thus, when both the shaft and the hole are on MMC there will be 25.00 – 24.980 = 0.020 mm clearance. </a:t>
            </a:r>
            <a:endParaRPr lang="en-GB" sz="2000" dirty="0">
              <a:effectLst/>
              <a:latin typeface="Times New Roman" panose="02020603050405020304" pitchFamily="18" charset="0"/>
              <a:ea typeface="Times New Roman" panose="02020603050405020304" pitchFamily="18" charset="0"/>
            </a:endParaRPr>
          </a:p>
          <a:p>
            <a:endParaRPr lang="en-GB" sz="1800" dirty="0">
              <a:effectLst/>
              <a:latin typeface="Times New Roman" panose="02020603050405020304" pitchFamily="18" charset="0"/>
              <a:ea typeface="Times New Roman" panose="02020603050405020304" pitchFamily="18" charset="0"/>
            </a:endParaRPr>
          </a:p>
          <a:p>
            <a:endParaRPr lang="en-US" dirty="0"/>
          </a:p>
        </p:txBody>
      </p:sp>
      <p:graphicFrame>
        <p:nvGraphicFramePr>
          <p:cNvPr id="4" name="Content Placeholder 3">
            <a:extLst>
              <a:ext uri="{FF2B5EF4-FFF2-40B4-BE49-F238E27FC236}">
                <a16:creationId xmlns:a16="http://schemas.microsoft.com/office/drawing/2014/main" id="{8E5E599D-20F4-47AF-A334-ED2FA94D0232}"/>
              </a:ext>
            </a:extLst>
          </p:cNvPr>
          <p:cNvGraphicFramePr>
            <a:graphicFrameLocks/>
          </p:cNvGraphicFramePr>
          <p:nvPr>
            <p:extLst>
              <p:ext uri="{D42A27DB-BD31-4B8C-83A1-F6EECF244321}">
                <p14:modId xmlns:p14="http://schemas.microsoft.com/office/powerpoint/2010/main" val="2722631813"/>
              </p:ext>
            </p:extLst>
          </p:nvPr>
        </p:nvGraphicFramePr>
        <p:xfrm>
          <a:off x="476053" y="3074700"/>
          <a:ext cx="8229601" cy="1111607"/>
        </p:xfrm>
        <a:graphic>
          <a:graphicData uri="http://schemas.openxmlformats.org/drawingml/2006/table">
            <a:tbl>
              <a:tblPr firstRow="1" firstCol="1" bandRow="1" bandCol="1"/>
              <a:tblGrid>
                <a:gridCol w="903708">
                  <a:extLst>
                    <a:ext uri="{9D8B030D-6E8A-4147-A177-3AD203B41FA5}">
                      <a16:colId xmlns:a16="http://schemas.microsoft.com/office/drawing/2014/main" val="1286528115"/>
                    </a:ext>
                  </a:extLst>
                </a:gridCol>
                <a:gridCol w="3608439">
                  <a:extLst>
                    <a:ext uri="{9D8B030D-6E8A-4147-A177-3AD203B41FA5}">
                      <a16:colId xmlns:a16="http://schemas.microsoft.com/office/drawing/2014/main" val="321727359"/>
                    </a:ext>
                  </a:extLst>
                </a:gridCol>
                <a:gridCol w="3717454">
                  <a:extLst>
                    <a:ext uri="{9D8B030D-6E8A-4147-A177-3AD203B41FA5}">
                      <a16:colId xmlns:a16="http://schemas.microsoft.com/office/drawing/2014/main" val="1142122169"/>
                    </a:ext>
                  </a:extLst>
                </a:gridCol>
              </a:tblGrid>
              <a:tr h="372638">
                <a:tc>
                  <a:txBody>
                    <a:bodyPr/>
                    <a:lstStyle/>
                    <a:p>
                      <a:r>
                        <a:rPr lang="en-GB" sz="18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b="1" dirty="0">
                          <a:effectLst/>
                          <a:latin typeface="Arial" panose="020B0604020202020204" pitchFamily="34" charset="0"/>
                          <a:ea typeface="Times New Roman" panose="02020603050405020304" pitchFamily="18" charset="0"/>
                        </a:rPr>
                        <a:t>Bore of component (H8) in mm</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b="1" dirty="0">
                          <a:effectLst/>
                          <a:latin typeface="Arial" panose="020B0604020202020204" pitchFamily="34" charset="0"/>
                          <a:ea typeface="Times New Roman" panose="02020603050405020304" pitchFamily="18" charset="0"/>
                        </a:rPr>
                        <a:t>Diameter of shaft (f7) in mm</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2827273"/>
                  </a:ext>
                </a:extLst>
              </a:tr>
              <a:tr h="366331">
                <a:tc>
                  <a:txBody>
                    <a:bodyPr/>
                    <a:lstStyle/>
                    <a:p>
                      <a:r>
                        <a:rPr lang="en-GB" sz="1800" dirty="0">
                          <a:effectLst/>
                          <a:latin typeface="Arial" panose="020B0604020202020204" pitchFamily="34" charset="0"/>
                          <a:ea typeface="Times New Roman" panose="02020603050405020304" pitchFamily="18" charset="0"/>
                        </a:rPr>
                        <a:t>MMC*</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25.000</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24.980</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27021470"/>
                  </a:ext>
                </a:extLst>
              </a:tr>
              <a:tr h="372638">
                <a:tc>
                  <a:txBody>
                    <a:bodyPr/>
                    <a:lstStyle/>
                    <a:p>
                      <a:r>
                        <a:rPr lang="en-GB" sz="18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25.033</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800" dirty="0">
                          <a:effectLst/>
                          <a:latin typeface="Arial" panose="020B0604020202020204" pitchFamily="34" charset="0"/>
                          <a:ea typeface="Times New Roman" panose="02020603050405020304" pitchFamily="18" charset="0"/>
                        </a:rPr>
                        <a:t>24.959</a:t>
                      </a:r>
                      <a:endParaRPr lang="en-GB" sz="2000" dirty="0">
                        <a:effectLst/>
                        <a:latin typeface="Times New Roman" panose="02020603050405020304" pitchFamily="18" charset="0"/>
                        <a:ea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73795701"/>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9EF416AD-F499-AA1B-9973-7AE707533F88}"/>
              </a:ext>
            </a:extLst>
          </p:cNvPr>
          <p:cNvSpPr txBox="1"/>
          <p:nvPr/>
        </p:nvSpPr>
        <p:spPr>
          <a:xfrm>
            <a:off x="2193078" y="602617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81780" y="1036540"/>
            <a:ext cx="8338691" cy="411033"/>
          </a:xfrm>
        </p:spPr>
        <p:txBody>
          <a:bodyPr>
            <a:normAutofit/>
          </a:bodyPr>
          <a:lstStyle/>
          <a:p>
            <a:pPr algn="just" eaLnBrk="1" hangingPunct="1">
              <a:lnSpc>
                <a:spcPct val="90000"/>
              </a:lnSpc>
              <a:buFont typeface="Wingdings" pitchFamily="2" charset="2"/>
              <a:buNone/>
            </a:pPr>
            <a:r>
              <a:rPr lang="en-GB" sz="2400" b="1" dirty="0">
                <a:solidFill>
                  <a:srgbClr val="0077E3"/>
                </a:solidFill>
              </a:rPr>
              <a:t>Objectives</a:t>
            </a:r>
          </a:p>
        </p:txBody>
      </p:sp>
      <p:sp>
        <p:nvSpPr>
          <p:cNvPr id="6" name="Rectangle 14">
            <a:extLst>
              <a:ext uri="{FF2B5EF4-FFF2-40B4-BE49-F238E27FC236}">
                <a16:creationId xmlns:a16="http://schemas.microsoft.com/office/drawing/2014/main" id="{F3B6AFC2-D232-E5A4-37DD-1538BEF99348}"/>
              </a:ext>
            </a:extLst>
          </p:cNvPr>
          <p:cNvSpPr txBox="1">
            <a:spLocks noChangeArrowheads="1"/>
          </p:cNvSpPr>
          <p:nvPr/>
        </p:nvSpPr>
        <p:spPr bwMode="auto">
          <a:xfrm>
            <a:off x="481780" y="1560787"/>
            <a:ext cx="8229600" cy="33055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dirty="0">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dirty="0">
                <a:latin typeface="Arial" panose="020B0604020202020204" pitchFamily="34" charset="0"/>
                <a:ea typeface="Arial" panose="020B0604020202020204" pitchFamily="34" charset="0"/>
              </a:rPr>
              <a:t>understand limits and fits as related to dimensions and tolerancing</a:t>
            </a:r>
          </a:p>
          <a:p>
            <a:pPr marL="285750" indent="-285750">
              <a:buClr>
                <a:srgbClr val="0077E3"/>
              </a:buClr>
              <a:buFont typeface="Arial" panose="020B0604020202020204" pitchFamily="34" charset="0"/>
              <a:buChar char="•"/>
            </a:pPr>
            <a:r>
              <a:rPr lang="en-GB" dirty="0">
                <a:latin typeface="Arial" panose="020B0604020202020204" pitchFamily="34" charset="0"/>
              </a:rPr>
              <a:t>calculate limit and fit sizes.</a:t>
            </a:r>
            <a:endParaRPr lang="en-GB" dirty="0"/>
          </a:p>
          <a:p>
            <a:pPr marL="285750" indent="-285750">
              <a:buClr>
                <a:srgbClr val="0077E3"/>
              </a:buClr>
              <a:buFont typeface="Arial" panose="020B0604020202020204" pitchFamily="34" charset="0"/>
              <a:buChar char="•"/>
            </a:pPr>
            <a:endParaRPr lang="en-GB" b="1" kern="0" dirty="0">
              <a:ea typeface="ＭＳ Ｐゴシック" pitchFamily="-105" charset="-128"/>
              <a:cs typeface="ＭＳ Ｐゴシック" pitchFamily="-105" charset="-128"/>
            </a:endParaRPr>
          </a:p>
          <a:p>
            <a:pPr eaLnBrk="1" hangingPunct="1"/>
            <a:endParaRPr lang="en-GB" b="1" kern="0" dirty="0">
              <a:ea typeface="ＭＳ Ｐゴシック" pitchFamily="-105" charset="-128"/>
              <a:cs typeface="ＭＳ Ｐゴシック" pitchFamily="-105" charset="-128"/>
            </a:endParaRPr>
          </a:p>
          <a:p>
            <a:pPr algn="ctr" eaLnBrk="1" hangingPunct="1"/>
            <a:r>
              <a:rPr lang="en-GB" sz="6600" kern="0" dirty="0">
                <a:solidFill>
                  <a:schemeClr val="bg1"/>
                </a:solidFill>
                <a:ea typeface="ＭＳ Ｐゴシック" pitchFamily="-105" charset="-128"/>
                <a:cs typeface="ＭＳ Ｐゴシック" pitchFamily="-105" charset="-128"/>
              </a:rPr>
              <a:t>PowerPoint presentation</a:t>
            </a:r>
          </a:p>
        </p:txBody>
      </p:sp>
    </p:spTree>
    <p:extLst>
      <p:ext uri="{BB962C8B-B14F-4D97-AF65-F5344CB8AC3E}">
        <p14:creationId xmlns:p14="http://schemas.microsoft.com/office/powerpoint/2010/main" val="7004486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21279-769A-4956-9ADF-93E0E4EAE1CD}"/>
              </a:ext>
            </a:extLst>
          </p:cNvPr>
          <p:cNvSpPr>
            <a:spLocks noGrp="1"/>
          </p:cNvSpPr>
          <p:nvPr>
            <p:ph type="title"/>
          </p:nvPr>
        </p:nvSpPr>
        <p:spPr/>
        <p:txBody>
          <a:bodyPr/>
          <a:lstStyle/>
          <a:p>
            <a:r>
              <a:rPr lang="en-GB" dirty="0"/>
              <a:t>What are limits and fits?</a:t>
            </a:r>
          </a:p>
        </p:txBody>
      </p:sp>
      <p:sp>
        <p:nvSpPr>
          <p:cNvPr id="3" name="Content Placeholder 2">
            <a:extLst>
              <a:ext uri="{FF2B5EF4-FFF2-40B4-BE49-F238E27FC236}">
                <a16:creationId xmlns:a16="http://schemas.microsoft.com/office/drawing/2014/main" id="{E42A3FB7-9CE1-4A8B-917F-8796B3FF1473}"/>
              </a:ext>
            </a:extLst>
          </p:cNvPr>
          <p:cNvSpPr>
            <a:spLocks noGrp="1"/>
          </p:cNvSpPr>
          <p:nvPr>
            <p:ph sz="quarter" idx="10"/>
          </p:nvPr>
        </p:nvSpPr>
        <p:spPr/>
        <p:txBody>
          <a:bodyPr/>
          <a:lstStyle/>
          <a:p>
            <a:r>
              <a:rPr lang="en-GB" b="1" dirty="0"/>
              <a:t>Limits </a:t>
            </a:r>
            <a:r>
              <a:rPr lang="en-GB" dirty="0"/>
              <a:t>and</a:t>
            </a:r>
            <a:r>
              <a:rPr lang="en-GB" b="1" dirty="0"/>
              <a:t> fits</a:t>
            </a:r>
            <a:r>
              <a:rPr lang="en-GB" dirty="0"/>
              <a:t> are a set of rules relating to the dimensions and tolerances of machined parts. Manufactured components for assembly usually have specified fits. This means the way in which the parts interact with each other.</a:t>
            </a:r>
          </a:p>
          <a:p>
            <a:pPr marL="216000" indent="-216000">
              <a:spcBef>
                <a:spcPts val="500"/>
              </a:spcBef>
              <a:spcAft>
                <a:spcPts val="500"/>
              </a:spcAft>
              <a:buClr>
                <a:srgbClr val="0077E3"/>
              </a:buClr>
              <a:buFont typeface="Arial" panose="020B0604020202020204" pitchFamily="34" charset="0"/>
              <a:buChar char="•"/>
            </a:pPr>
            <a:r>
              <a:rPr lang="en-GB" dirty="0"/>
              <a:t>The easiest way to conceptualise this is to imagine a shaft and a hole.</a:t>
            </a:r>
          </a:p>
          <a:p>
            <a:pPr marL="216000" indent="-216000">
              <a:spcBef>
                <a:spcPts val="500"/>
              </a:spcBef>
              <a:spcAft>
                <a:spcPts val="500"/>
              </a:spcAft>
              <a:buClr>
                <a:srgbClr val="0077E3"/>
              </a:buClr>
              <a:buFont typeface="Arial" panose="020B0604020202020204" pitchFamily="34" charset="0"/>
              <a:buChar char="•"/>
            </a:pPr>
            <a:r>
              <a:rPr lang="en-GB" dirty="0"/>
              <a:t>The size of the shaft and hole are determined by the required fit.</a:t>
            </a:r>
          </a:p>
          <a:p>
            <a:pPr marL="216000" indent="-216000">
              <a:spcBef>
                <a:spcPts val="500"/>
              </a:spcBef>
              <a:spcAft>
                <a:spcPts val="500"/>
              </a:spcAft>
              <a:buClr>
                <a:srgbClr val="0077E3"/>
              </a:buClr>
              <a:buFont typeface="Arial" panose="020B0604020202020204" pitchFamily="34" charset="0"/>
              <a:buChar char="•"/>
            </a:pPr>
            <a:r>
              <a:rPr lang="en-GB" dirty="0"/>
              <a:t>Some components must slip or press against each other to function correctly.</a:t>
            </a:r>
          </a:p>
          <a:p>
            <a:pPr marL="216000" indent="-216000">
              <a:spcBef>
                <a:spcPts val="500"/>
              </a:spcBef>
              <a:spcAft>
                <a:spcPts val="500"/>
              </a:spcAft>
              <a:buClr>
                <a:srgbClr val="0077E3"/>
              </a:buClr>
              <a:buFont typeface="Arial" panose="020B0604020202020204" pitchFamily="34" charset="0"/>
              <a:buChar char="•"/>
            </a:pPr>
            <a:r>
              <a:rPr lang="en-GB" dirty="0"/>
              <a:t>There are three main fit types which are explained on the following slides.</a:t>
            </a:r>
          </a:p>
        </p:txBody>
      </p:sp>
    </p:spTree>
    <p:extLst>
      <p:ext uri="{BB962C8B-B14F-4D97-AF65-F5344CB8AC3E}">
        <p14:creationId xmlns:p14="http://schemas.microsoft.com/office/powerpoint/2010/main" val="385726072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079F-93AC-43A4-AD73-81C7A7861371}"/>
              </a:ext>
            </a:extLst>
          </p:cNvPr>
          <p:cNvSpPr>
            <a:spLocks noGrp="1"/>
          </p:cNvSpPr>
          <p:nvPr>
            <p:ph type="title"/>
          </p:nvPr>
        </p:nvSpPr>
        <p:spPr/>
        <p:txBody>
          <a:bodyPr/>
          <a:lstStyle/>
          <a:p>
            <a:r>
              <a:rPr lang="en-GB" dirty="0"/>
              <a:t>Clearance fit</a:t>
            </a:r>
          </a:p>
        </p:txBody>
      </p:sp>
      <p:sp>
        <p:nvSpPr>
          <p:cNvPr id="3" name="TextBox 2">
            <a:extLst>
              <a:ext uri="{FF2B5EF4-FFF2-40B4-BE49-F238E27FC236}">
                <a16:creationId xmlns:a16="http://schemas.microsoft.com/office/drawing/2014/main" id="{8F866BD5-61E1-4DEE-8C07-A4FEB779CBF2}"/>
              </a:ext>
            </a:extLst>
          </p:cNvPr>
          <p:cNvSpPr txBox="1"/>
          <p:nvPr/>
        </p:nvSpPr>
        <p:spPr>
          <a:xfrm>
            <a:off x="457200" y="4905311"/>
            <a:ext cx="8017497" cy="707886"/>
          </a:xfrm>
          <a:prstGeom prst="rect">
            <a:avLst/>
          </a:prstGeom>
          <a:noFill/>
        </p:spPr>
        <p:txBody>
          <a:bodyPr wrap="square" rtlCol="0">
            <a:spAutoFit/>
          </a:bodyPr>
          <a:lstStyle/>
          <a:p>
            <a:r>
              <a:rPr lang="en-GB" dirty="0"/>
              <a:t>The maximum size of the shaft is always smaller than the minimum size of the hole.</a:t>
            </a:r>
          </a:p>
        </p:txBody>
      </p:sp>
      <p:pic>
        <p:nvPicPr>
          <p:cNvPr id="6" name="Picture 5">
            <a:extLst>
              <a:ext uri="{FF2B5EF4-FFF2-40B4-BE49-F238E27FC236}">
                <a16:creationId xmlns:a16="http://schemas.microsoft.com/office/drawing/2014/main" id="{8D5CE330-40A9-1497-DFA3-94222D50A3F7}"/>
              </a:ext>
            </a:extLst>
          </p:cNvPr>
          <p:cNvPicPr>
            <a:picLocks noChangeAspect="1"/>
          </p:cNvPicPr>
          <p:nvPr/>
        </p:nvPicPr>
        <p:blipFill>
          <a:blip r:embed="rId3"/>
          <a:stretch>
            <a:fillRect/>
          </a:stretch>
        </p:blipFill>
        <p:spPr>
          <a:xfrm>
            <a:off x="1865000" y="1390588"/>
            <a:ext cx="5414000" cy="3361482"/>
          </a:xfrm>
          <a:prstGeom prst="rect">
            <a:avLst/>
          </a:prstGeom>
        </p:spPr>
      </p:pic>
    </p:spTree>
    <p:extLst>
      <p:ext uri="{BB962C8B-B14F-4D97-AF65-F5344CB8AC3E}">
        <p14:creationId xmlns:p14="http://schemas.microsoft.com/office/powerpoint/2010/main" val="318408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887D1-BDD7-422E-83E1-8613DEFF936D}"/>
              </a:ext>
            </a:extLst>
          </p:cNvPr>
          <p:cNvSpPr>
            <a:spLocks noGrp="1"/>
          </p:cNvSpPr>
          <p:nvPr>
            <p:ph type="title"/>
          </p:nvPr>
        </p:nvSpPr>
        <p:spPr>
          <a:xfrm>
            <a:off x="443060" y="1018510"/>
            <a:ext cx="8700940" cy="382588"/>
          </a:xfrm>
        </p:spPr>
        <p:txBody>
          <a:bodyPr/>
          <a:lstStyle/>
          <a:p>
            <a:r>
              <a:rPr lang="en-GB" dirty="0"/>
              <a:t>Types of clearance fit</a:t>
            </a:r>
            <a:br>
              <a:rPr lang="en-GB" dirty="0"/>
            </a:br>
            <a:endParaRPr lang="en-GB" dirty="0"/>
          </a:p>
        </p:txBody>
      </p:sp>
      <p:sp>
        <p:nvSpPr>
          <p:cNvPr id="5" name="Content Placeholder 4">
            <a:extLst>
              <a:ext uri="{FF2B5EF4-FFF2-40B4-BE49-F238E27FC236}">
                <a16:creationId xmlns:a16="http://schemas.microsoft.com/office/drawing/2014/main" id="{C0257BF9-A0A2-8FE4-63C5-CE59EEB73333}"/>
              </a:ext>
            </a:extLst>
          </p:cNvPr>
          <p:cNvSpPr>
            <a:spLocks noGrp="1"/>
          </p:cNvSpPr>
          <p:nvPr>
            <p:ph sz="quarter" idx="10"/>
          </p:nvPr>
        </p:nvSpPr>
        <p:spPr>
          <a:xfrm>
            <a:off x="457200" y="1591490"/>
            <a:ext cx="8229600"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t>Loose running fits</a:t>
            </a:r>
            <a:r>
              <a:rPr lang="en-GB" dirty="0"/>
              <a:t>:</a:t>
            </a:r>
            <a:r>
              <a:rPr lang="en-GB" b="1" dirty="0"/>
              <a:t> </a:t>
            </a:r>
            <a:r>
              <a:rPr lang="en-GB" dirty="0"/>
              <a:t>clearance fits with the largest clearance used in places where accuracy is not important.</a:t>
            </a:r>
          </a:p>
          <a:p>
            <a:pPr marL="216000" indent="-216000">
              <a:spcBef>
                <a:spcPts val="500"/>
              </a:spcBef>
              <a:spcAft>
                <a:spcPts val="500"/>
              </a:spcAft>
              <a:buClr>
                <a:srgbClr val="0077E3"/>
              </a:buClr>
              <a:buFont typeface="Arial" panose="020B0604020202020204" pitchFamily="34" charset="0"/>
              <a:buChar char="•"/>
            </a:pPr>
            <a:r>
              <a:rPr lang="en-GB" b="1" dirty="0"/>
              <a:t>Free running fits</a:t>
            </a:r>
            <a:r>
              <a:rPr lang="en-GB" dirty="0"/>
              <a:t>:</a:t>
            </a:r>
            <a:r>
              <a:rPr lang="en-GB" b="1" dirty="0"/>
              <a:t> </a:t>
            </a:r>
            <a:r>
              <a:rPr lang="en-GB" dirty="0"/>
              <a:t>for situations that require the movement of components with little consideration of accuracy.</a:t>
            </a:r>
          </a:p>
          <a:p>
            <a:pPr marL="216000" indent="-216000">
              <a:spcBef>
                <a:spcPts val="500"/>
              </a:spcBef>
              <a:spcAft>
                <a:spcPts val="500"/>
              </a:spcAft>
              <a:buClr>
                <a:srgbClr val="0077E3"/>
              </a:buClr>
              <a:buFont typeface="Arial" panose="020B0604020202020204" pitchFamily="34" charset="0"/>
              <a:buChar char="•"/>
            </a:pPr>
            <a:r>
              <a:rPr lang="en-GB" b="1" dirty="0"/>
              <a:t>Close running fits</a:t>
            </a:r>
            <a:r>
              <a:rPr lang="en-GB" dirty="0"/>
              <a:t>:</a:t>
            </a:r>
            <a:r>
              <a:rPr lang="en-GB" b="1" dirty="0"/>
              <a:t> </a:t>
            </a:r>
            <a:r>
              <a:rPr lang="en-GB" dirty="0"/>
              <a:t>for situations that require a small clearance with regard to accuracy.</a:t>
            </a:r>
          </a:p>
          <a:p>
            <a:pPr marL="216000" indent="-216000">
              <a:spcBef>
                <a:spcPts val="500"/>
              </a:spcBef>
              <a:spcAft>
                <a:spcPts val="500"/>
              </a:spcAft>
              <a:buClr>
                <a:srgbClr val="0077E3"/>
              </a:buClr>
              <a:buFont typeface="Arial" panose="020B0604020202020204" pitchFamily="34" charset="0"/>
              <a:buChar char="•"/>
            </a:pPr>
            <a:r>
              <a:rPr lang="en-GB" b="1" dirty="0"/>
              <a:t>Sliding fits</a:t>
            </a:r>
            <a:r>
              <a:rPr lang="en-GB" dirty="0"/>
              <a:t>:</a:t>
            </a:r>
            <a:r>
              <a:rPr lang="en-GB" b="1" dirty="0"/>
              <a:t> </a:t>
            </a:r>
            <a:r>
              <a:rPr lang="en-GB" dirty="0"/>
              <a:t>for situations that require high accuracy and small clearance. </a:t>
            </a:r>
          </a:p>
          <a:p>
            <a:pPr marL="216000" indent="-216000">
              <a:spcBef>
                <a:spcPts val="500"/>
              </a:spcBef>
              <a:spcAft>
                <a:spcPts val="500"/>
              </a:spcAft>
              <a:buClr>
                <a:srgbClr val="0077E3"/>
              </a:buClr>
              <a:buFont typeface="Arial" panose="020B0604020202020204" pitchFamily="34" charset="0"/>
              <a:buChar char="•"/>
            </a:pPr>
            <a:r>
              <a:rPr lang="en-GB" b="1" dirty="0"/>
              <a:t>Locational clearance fits</a:t>
            </a:r>
            <a:r>
              <a:rPr lang="en-GB" dirty="0"/>
              <a:t>:</a:t>
            </a:r>
            <a:r>
              <a:rPr lang="en-GB" b="1" dirty="0"/>
              <a:t> </a:t>
            </a:r>
            <a:r>
              <a:rPr lang="en-GB" dirty="0"/>
              <a:t>have high accuracy but can only provide minimal clearance.</a:t>
            </a:r>
          </a:p>
          <a:p>
            <a:endParaRPr lang="en-GB" dirty="0"/>
          </a:p>
        </p:txBody>
      </p:sp>
    </p:spTree>
    <p:extLst>
      <p:ext uri="{BB962C8B-B14F-4D97-AF65-F5344CB8AC3E}">
        <p14:creationId xmlns:p14="http://schemas.microsoft.com/office/powerpoint/2010/main" val="24849673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079F-93AC-43A4-AD73-81C7A7861371}"/>
              </a:ext>
            </a:extLst>
          </p:cNvPr>
          <p:cNvSpPr>
            <a:spLocks noGrp="1"/>
          </p:cNvSpPr>
          <p:nvPr>
            <p:ph type="title"/>
          </p:nvPr>
        </p:nvSpPr>
        <p:spPr/>
        <p:txBody>
          <a:bodyPr/>
          <a:lstStyle/>
          <a:p>
            <a:r>
              <a:rPr lang="en-GB" dirty="0"/>
              <a:t>Interference fits</a:t>
            </a:r>
          </a:p>
        </p:txBody>
      </p:sp>
      <p:sp>
        <p:nvSpPr>
          <p:cNvPr id="4" name="TextBox 3">
            <a:extLst>
              <a:ext uri="{FF2B5EF4-FFF2-40B4-BE49-F238E27FC236}">
                <a16:creationId xmlns:a16="http://schemas.microsoft.com/office/drawing/2014/main" id="{0B07FAB4-51FF-44A9-A19D-DF696FDBABFF}"/>
              </a:ext>
            </a:extLst>
          </p:cNvPr>
          <p:cNvSpPr txBox="1"/>
          <p:nvPr/>
        </p:nvSpPr>
        <p:spPr>
          <a:xfrm>
            <a:off x="457200" y="5024487"/>
            <a:ext cx="8017497" cy="707886"/>
          </a:xfrm>
          <a:prstGeom prst="rect">
            <a:avLst/>
          </a:prstGeom>
          <a:noFill/>
        </p:spPr>
        <p:txBody>
          <a:bodyPr wrap="square" rtlCol="0">
            <a:spAutoFit/>
          </a:bodyPr>
          <a:lstStyle/>
          <a:p>
            <a:r>
              <a:rPr lang="en-GB" dirty="0"/>
              <a:t>For </a:t>
            </a:r>
            <a:r>
              <a:rPr lang="en-GB" b="1" dirty="0"/>
              <a:t>interference fits</a:t>
            </a:r>
            <a:r>
              <a:rPr lang="en-GB" dirty="0"/>
              <a:t>, the maximum size of the shaft is always bigger than the minimum size of the hole.</a:t>
            </a:r>
          </a:p>
        </p:txBody>
      </p:sp>
      <p:pic>
        <p:nvPicPr>
          <p:cNvPr id="5" name="Picture 4">
            <a:extLst>
              <a:ext uri="{FF2B5EF4-FFF2-40B4-BE49-F238E27FC236}">
                <a16:creationId xmlns:a16="http://schemas.microsoft.com/office/drawing/2014/main" id="{468FFDAA-DEAD-227F-42F0-FBA031ECFC52}"/>
              </a:ext>
            </a:extLst>
          </p:cNvPr>
          <p:cNvPicPr>
            <a:picLocks noChangeAspect="1"/>
          </p:cNvPicPr>
          <p:nvPr/>
        </p:nvPicPr>
        <p:blipFill>
          <a:blip r:embed="rId3"/>
          <a:stretch>
            <a:fillRect/>
          </a:stretch>
        </p:blipFill>
        <p:spPr>
          <a:xfrm>
            <a:off x="1696550" y="1546233"/>
            <a:ext cx="5504577" cy="3478254"/>
          </a:xfrm>
          <a:prstGeom prst="rect">
            <a:avLst/>
          </a:prstGeom>
        </p:spPr>
      </p:pic>
    </p:spTree>
    <p:extLst>
      <p:ext uri="{BB962C8B-B14F-4D97-AF65-F5344CB8AC3E}">
        <p14:creationId xmlns:p14="http://schemas.microsoft.com/office/powerpoint/2010/main" val="246344937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4BE8-D3A2-4BC7-ABCF-36781687DBEB}"/>
              </a:ext>
            </a:extLst>
          </p:cNvPr>
          <p:cNvSpPr>
            <a:spLocks noGrp="1"/>
          </p:cNvSpPr>
          <p:nvPr>
            <p:ph type="title"/>
          </p:nvPr>
        </p:nvSpPr>
        <p:spPr/>
        <p:txBody>
          <a:bodyPr/>
          <a:lstStyle/>
          <a:p>
            <a:r>
              <a:rPr lang="en-GB" dirty="0"/>
              <a:t>Types of interference fit</a:t>
            </a:r>
          </a:p>
        </p:txBody>
      </p:sp>
      <p:sp>
        <p:nvSpPr>
          <p:cNvPr id="3" name="Content Placeholder 2">
            <a:extLst>
              <a:ext uri="{FF2B5EF4-FFF2-40B4-BE49-F238E27FC236}">
                <a16:creationId xmlns:a16="http://schemas.microsoft.com/office/drawing/2014/main" id="{F1598231-291C-494B-8479-56F7AFD4A3EB}"/>
              </a:ext>
            </a:extLst>
          </p:cNvPr>
          <p:cNvSpPr>
            <a:spLocks noGrp="1"/>
          </p:cNvSpPr>
          <p:nvPr>
            <p:ph sz="quarter" idx="10"/>
          </p:nvPr>
        </p:nvSpPr>
        <p:spPr/>
        <p:txBody>
          <a:bodyPr/>
          <a:lstStyle/>
          <a:p>
            <a:pPr>
              <a:spcBef>
                <a:spcPts val="0"/>
              </a:spcBef>
              <a:spcAft>
                <a:spcPts val="0"/>
              </a:spcAft>
            </a:pPr>
            <a:r>
              <a:rPr lang="en-GB" dirty="0"/>
              <a:t>There are three:</a:t>
            </a:r>
          </a:p>
          <a:p>
            <a:pPr>
              <a:spcBef>
                <a:spcPts val="0"/>
              </a:spcBef>
              <a:spcAft>
                <a:spcPts val="0"/>
              </a:spcAft>
            </a:pPr>
            <a:endParaRPr lang="en-GB" dirty="0"/>
          </a:p>
          <a:p>
            <a:pPr marL="216000" indent="-216000">
              <a:spcBef>
                <a:spcPts val="500"/>
              </a:spcBef>
              <a:spcAft>
                <a:spcPts val="500"/>
              </a:spcAft>
              <a:buClr>
                <a:srgbClr val="0077E3"/>
              </a:buClr>
              <a:buFont typeface="Arial" panose="020B0604020202020204" pitchFamily="34" charset="0"/>
              <a:buChar char="•"/>
            </a:pPr>
            <a:r>
              <a:rPr lang="en-GB" b="1" dirty="0"/>
              <a:t>press fit</a:t>
            </a:r>
            <a:r>
              <a:rPr lang="en-GB" dirty="0"/>
              <a:t>:</a:t>
            </a:r>
            <a:r>
              <a:rPr lang="en-GB" b="1" dirty="0"/>
              <a:t> </a:t>
            </a:r>
            <a:r>
              <a:rPr lang="en-GB" dirty="0"/>
              <a:t>minimal interference because assembly is by </a:t>
            </a:r>
            <a:r>
              <a:rPr lang="en-GB" b="1" dirty="0"/>
              <a:t>cold pressing</a:t>
            </a:r>
          </a:p>
          <a:p>
            <a:pPr marL="216000" indent="-216000">
              <a:spcBef>
                <a:spcPts val="500"/>
              </a:spcBef>
              <a:spcAft>
                <a:spcPts val="500"/>
              </a:spcAft>
              <a:buClr>
                <a:srgbClr val="0077E3"/>
              </a:buClr>
              <a:buFont typeface="Arial" panose="020B0604020202020204" pitchFamily="34" charset="0"/>
              <a:buChar char="•"/>
            </a:pPr>
            <a:r>
              <a:rPr lang="en-GB" b="1" dirty="0"/>
              <a:t>driving fit</a:t>
            </a:r>
            <a:r>
              <a:rPr lang="en-GB" dirty="0"/>
              <a:t>:</a:t>
            </a:r>
            <a:r>
              <a:rPr lang="en-GB" b="1" dirty="0"/>
              <a:t> </a:t>
            </a:r>
            <a:r>
              <a:rPr lang="en-GB" dirty="0"/>
              <a:t>more prominent interference than press fit, requiring greater assembly force</a:t>
            </a:r>
          </a:p>
          <a:p>
            <a:pPr marL="216000" indent="-216000">
              <a:spcBef>
                <a:spcPts val="500"/>
              </a:spcBef>
              <a:spcAft>
                <a:spcPts val="500"/>
              </a:spcAft>
              <a:buClr>
                <a:srgbClr val="0077E3"/>
              </a:buClr>
              <a:buFont typeface="Arial" panose="020B0604020202020204" pitchFamily="34" charset="0"/>
              <a:buChar char="•"/>
            </a:pPr>
            <a:r>
              <a:rPr lang="en-GB" b="1" dirty="0"/>
              <a:t>forced fit</a:t>
            </a:r>
            <a:r>
              <a:rPr lang="en-GB" dirty="0"/>
              <a:t>:</a:t>
            </a:r>
            <a:r>
              <a:rPr lang="en-GB" b="1" dirty="0"/>
              <a:t> </a:t>
            </a:r>
            <a:r>
              <a:rPr lang="en-GB" dirty="0"/>
              <a:t>assembling components requires </a:t>
            </a:r>
            <a:r>
              <a:rPr lang="en-GB" b="1" dirty="0"/>
              <a:t>heating</a:t>
            </a:r>
            <a:r>
              <a:rPr lang="en-GB" dirty="0"/>
              <a:t> the parts with a hole and </a:t>
            </a:r>
            <a:r>
              <a:rPr lang="en-GB" b="1" dirty="0"/>
              <a:t>freezing</a:t>
            </a:r>
            <a:r>
              <a:rPr lang="en-GB" dirty="0"/>
              <a:t> the shaft, hence disassembly can lead to broken parts.</a:t>
            </a:r>
          </a:p>
        </p:txBody>
      </p:sp>
    </p:spTree>
    <p:extLst>
      <p:ext uri="{BB962C8B-B14F-4D97-AF65-F5344CB8AC3E}">
        <p14:creationId xmlns:p14="http://schemas.microsoft.com/office/powerpoint/2010/main" val="19604727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7079F-93AC-43A4-AD73-81C7A7861371}"/>
              </a:ext>
            </a:extLst>
          </p:cNvPr>
          <p:cNvSpPr>
            <a:spLocks noGrp="1"/>
          </p:cNvSpPr>
          <p:nvPr>
            <p:ph type="title"/>
          </p:nvPr>
        </p:nvSpPr>
        <p:spPr/>
        <p:txBody>
          <a:bodyPr/>
          <a:lstStyle/>
          <a:p>
            <a:r>
              <a:rPr lang="en-GB" dirty="0"/>
              <a:t>Transition fit</a:t>
            </a:r>
          </a:p>
        </p:txBody>
      </p:sp>
      <p:sp>
        <p:nvSpPr>
          <p:cNvPr id="4" name="TextBox 3">
            <a:extLst>
              <a:ext uri="{FF2B5EF4-FFF2-40B4-BE49-F238E27FC236}">
                <a16:creationId xmlns:a16="http://schemas.microsoft.com/office/drawing/2014/main" id="{728F9E6C-3B76-4AE4-A5E0-64C1F87D468F}"/>
              </a:ext>
            </a:extLst>
          </p:cNvPr>
          <p:cNvSpPr txBox="1"/>
          <p:nvPr/>
        </p:nvSpPr>
        <p:spPr>
          <a:xfrm>
            <a:off x="457200" y="5024487"/>
            <a:ext cx="8017497" cy="707886"/>
          </a:xfrm>
          <a:prstGeom prst="rect">
            <a:avLst/>
          </a:prstGeom>
          <a:noFill/>
        </p:spPr>
        <p:txBody>
          <a:bodyPr wrap="square" rtlCol="0">
            <a:spAutoFit/>
          </a:bodyPr>
          <a:lstStyle/>
          <a:p>
            <a:r>
              <a:rPr lang="en-GB" dirty="0"/>
              <a:t>The maximum size of the shaft is somewhat equal to the minimum size of the hole.</a:t>
            </a:r>
          </a:p>
        </p:txBody>
      </p:sp>
      <p:pic>
        <p:nvPicPr>
          <p:cNvPr id="8" name="Picture 7">
            <a:extLst>
              <a:ext uri="{FF2B5EF4-FFF2-40B4-BE49-F238E27FC236}">
                <a16:creationId xmlns:a16="http://schemas.microsoft.com/office/drawing/2014/main" id="{D6E36FAE-B150-7892-15C5-D5E7DE88B40B}"/>
              </a:ext>
            </a:extLst>
          </p:cNvPr>
          <p:cNvPicPr>
            <a:picLocks noChangeAspect="1"/>
          </p:cNvPicPr>
          <p:nvPr/>
        </p:nvPicPr>
        <p:blipFill>
          <a:blip r:embed="rId3"/>
          <a:stretch>
            <a:fillRect/>
          </a:stretch>
        </p:blipFill>
        <p:spPr>
          <a:xfrm>
            <a:off x="2651593" y="1648534"/>
            <a:ext cx="3840813" cy="3375953"/>
          </a:xfrm>
          <a:prstGeom prst="rect">
            <a:avLst/>
          </a:prstGeom>
        </p:spPr>
      </p:pic>
    </p:spTree>
    <p:extLst>
      <p:ext uri="{BB962C8B-B14F-4D97-AF65-F5344CB8AC3E}">
        <p14:creationId xmlns:p14="http://schemas.microsoft.com/office/powerpoint/2010/main" val="5865024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64BE8-D3A2-4BC7-ABCF-36781687DBEB}"/>
              </a:ext>
            </a:extLst>
          </p:cNvPr>
          <p:cNvSpPr>
            <a:spLocks noGrp="1"/>
          </p:cNvSpPr>
          <p:nvPr>
            <p:ph type="title"/>
          </p:nvPr>
        </p:nvSpPr>
        <p:spPr/>
        <p:txBody>
          <a:bodyPr/>
          <a:lstStyle/>
          <a:p>
            <a:r>
              <a:rPr lang="en-GB" dirty="0"/>
              <a:t>Types of transition fit</a:t>
            </a:r>
          </a:p>
        </p:txBody>
      </p:sp>
      <p:sp>
        <p:nvSpPr>
          <p:cNvPr id="3" name="Content Placeholder 2">
            <a:extLst>
              <a:ext uri="{FF2B5EF4-FFF2-40B4-BE49-F238E27FC236}">
                <a16:creationId xmlns:a16="http://schemas.microsoft.com/office/drawing/2014/main" id="{F1598231-291C-494B-8479-56F7AFD4A3EB}"/>
              </a:ext>
            </a:extLst>
          </p:cNvPr>
          <p:cNvSpPr>
            <a:spLocks noGrp="1"/>
          </p:cNvSpPr>
          <p:nvPr>
            <p:ph sz="quarter" idx="10"/>
          </p:nvPr>
        </p:nvSpPr>
        <p:spPr/>
        <p:txBody>
          <a:bodyPr/>
          <a:lstStyle/>
          <a:p>
            <a:pPr>
              <a:spcBef>
                <a:spcPts val="0"/>
              </a:spcBef>
              <a:spcAft>
                <a:spcPts val="0"/>
              </a:spcAft>
            </a:pPr>
            <a:r>
              <a:rPr lang="en-GB" dirty="0"/>
              <a:t>There are two:</a:t>
            </a:r>
          </a:p>
          <a:p>
            <a:pPr>
              <a:spcBef>
                <a:spcPts val="0"/>
              </a:spcBef>
              <a:spcAft>
                <a:spcPts val="0"/>
              </a:spcAft>
            </a:pPr>
            <a:endParaRPr lang="en-GB" dirty="0"/>
          </a:p>
          <a:p>
            <a:pPr marL="216000" indent="-216000">
              <a:spcBef>
                <a:spcPts val="500"/>
              </a:spcBef>
              <a:spcAft>
                <a:spcPts val="500"/>
              </a:spcAft>
              <a:buClr>
                <a:srgbClr val="0077E3"/>
              </a:buClr>
              <a:buFont typeface="Arial" panose="020B0604020202020204" pitchFamily="34" charset="0"/>
              <a:buChar char="•"/>
            </a:pPr>
            <a:r>
              <a:rPr lang="en-GB" b="1" dirty="0"/>
              <a:t>similar fits</a:t>
            </a:r>
            <a:r>
              <a:rPr lang="en-GB" dirty="0"/>
              <a:t> leave a small clearance or create a small interference, and assembly can be achieved using a rubber mallet</a:t>
            </a:r>
          </a:p>
          <a:p>
            <a:pPr marL="216000" indent="-216000">
              <a:spcBef>
                <a:spcPts val="500"/>
              </a:spcBef>
              <a:spcAft>
                <a:spcPts val="500"/>
              </a:spcAft>
              <a:buClr>
                <a:srgbClr val="0077E3"/>
              </a:buClr>
              <a:buFont typeface="Arial" panose="020B0604020202020204" pitchFamily="34" charset="0"/>
              <a:buChar char="•"/>
            </a:pPr>
            <a:r>
              <a:rPr lang="en-GB" b="1" dirty="0"/>
              <a:t>fixed fits</a:t>
            </a:r>
            <a:r>
              <a:rPr lang="en-GB" dirty="0"/>
              <a:t> leave a small clearance or create a small interference, and assembly is possible using light force.</a:t>
            </a:r>
          </a:p>
        </p:txBody>
      </p:sp>
    </p:spTree>
    <p:extLst>
      <p:ext uri="{BB962C8B-B14F-4D97-AF65-F5344CB8AC3E}">
        <p14:creationId xmlns:p14="http://schemas.microsoft.com/office/powerpoint/2010/main" val="24073271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schemas.microsoft.com/office/2006/documentManagement/types"/>
    <ds:schemaRef ds:uri="http://schemas.openxmlformats.org/package/2006/metadata/core-properties"/>
    <ds:schemaRef ds:uri="b461a341-6040-4841-94a8-bc3e8908b04d"/>
    <ds:schemaRef ds:uri="http://purl.org/dc/elements/1.1/"/>
    <ds:schemaRef ds:uri="http://www.w3.org/XML/1998/namespace"/>
    <ds:schemaRef ds:uri="http://purl.org/dc/dcmitype/"/>
    <ds:schemaRef ds:uri="http://schemas.microsoft.com/office/infopath/2007/PartnerControls"/>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281</TotalTime>
  <Words>1495</Words>
  <Application>Microsoft Office PowerPoint</Application>
  <PresentationFormat>On-screen Show (4:3)</PresentationFormat>
  <Paragraphs>698</Paragraphs>
  <Slides>16</Slides>
  <Notes>3</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16</vt:i4>
      </vt:variant>
    </vt:vector>
  </HeadingPairs>
  <TitlesOfParts>
    <vt:vector size="24" baseType="lpstr">
      <vt:lpstr>ＭＳ Ｐゴシック</vt:lpstr>
      <vt:lpstr>Arial</vt:lpstr>
      <vt:lpstr>Calibri</vt:lpstr>
      <vt:lpstr>Lucida Grande</vt:lpstr>
      <vt:lpstr>Times New Roman</vt:lpstr>
      <vt:lpstr>Wingdings</vt:lpstr>
      <vt:lpstr>Default Design</vt:lpstr>
      <vt:lpstr>1_Default Design</vt:lpstr>
      <vt:lpstr>PowerPoint 8: Limits and fits</vt:lpstr>
      <vt:lpstr>PowerPoint Presentation</vt:lpstr>
      <vt:lpstr>What are limits and fits?</vt:lpstr>
      <vt:lpstr>Clearance fit</vt:lpstr>
      <vt:lpstr>Types of clearance fit </vt:lpstr>
      <vt:lpstr>Interference fits</vt:lpstr>
      <vt:lpstr>Types of interference fit</vt:lpstr>
      <vt:lpstr>Transition fit</vt:lpstr>
      <vt:lpstr>Types of transition fit</vt:lpstr>
      <vt:lpstr>Standards for limits and fits</vt:lpstr>
      <vt:lpstr>Limits and fits: common abbreviations</vt:lpstr>
      <vt:lpstr>Table 1: Shaft fits</vt:lpstr>
      <vt:lpstr>Table 2: Tolerance limits for bores/holes</vt:lpstr>
      <vt:lpstr>Table 3: Tolerance limits for shafts</vt:lpstr>
      <vt:lpstr>Calculating fits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14</cp:revision>
  <cp:lastPrinted>2022-09-13T22:49:31Z</cp:lastPrinted>
  <dcterms:created xsi:type="dcterms:W3CDTF">2013-05-28T00:38:54Z</dcterms:created>
  <dcterms:modified xsi:type="dcterms:W3CDTF">2025-11-11T20:16:57Z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