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8"/>
  </p:notesMasterIdLst>
  <p:handoutMasterIdLst>
    <p:handoutMasterId r:id="rId19"/>
  </p:handoutMasterIdLst>
  <p:sldIdLst>
    <p:sldId id="351" r:id="rId5"/>
    <p:sldId id="359" r:id="rId6"/>
    <p:sldId id="281" r:id="rId7"/>
    <p:sldId id="356" r:id="rId8"/>
    <p:sldId id="282" r:id="rId9"/>
    <p:sldId id="283" r:id="rId10"/>
    <p:sldId id="284" r:id="rId11"/>
    <p:sldId id="285" r:id="rId12"/>
    <p:sldId id="286" r:id="rId13"/>
    <p:sldId id="287" r:id="rId14"/>
    <p:sldId id="295" r:id="rId15"/>
    <p:sldId id="294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EA3EE32-D12F-404C-AD20-C399512F2509}" v="1" dt="2025-11-19T15:07:18.69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59"/>
    <p:restoredTop sz="94701"/>
  </p:normalViewPr>
  <p:slideViewPr>
    <p:cSldViewPr snapToGrid="0">
      <p:cViewPr varScale="1">
        <p:scale>
          <a:sx n="262" d="100"/>
          <a:sy n="262" d="100"/>
        </p:scale>
        <p:origin x="248" y="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dan Gill" userId="4c4c45df-46bd-4f72-99d7-b75b1ee2b5e7" providerId="ADAL" clId="{D8EDF57C-FC03-5BD0-A838-CBE0ADAE892B}"/>
    <pc:docChg chg="undo custSel modSld modMainMaster">
      <pc:chgData name="Aidan Gill" userId="4c4c45df-46bd-4f72-99d7-b75b1ee2b5e7" providerId="ADAL" clId="{D8EDF57C-FC03-5BD0-A838-CBE0ADAE892B}" dt="2025-11-19T15:08:39.111" v="13" actId="21"/>
      <pc:docMkLst>
        <pc:docMk/>
      </pc:docMkLst>
      <pc:sldChg chg="addSp delSp modSp mod">
        <pc:chgData name="Aidan Gill" userId="4c4c45df-46bd-4f72-99d7-b75b1ee2b5e7" providerId="ADAL" clId="{D8EDF57C-FC03-5BD0-A838-CBE0ADAE892B}" dt="2025-11-19T15:07:29.874" v="4" actId="47"/>
        <pc:sldMkLst>
          <pc:docMk/>
          <pc:sldMk cId="3827688739" sldId="351"/>
        </pc:sldMkLst>
        <pc:spChg chg="add del mod">
          <ac:chgData name="Aidan Gill" userId="4c4c45df-46bd-4f72-99d7-b75b1ee2b5e7" providerId="ADAL" clId="{D8EDF57C-FC03-5BD0-A838-CBE0ADAE892B}" dt="2025-11-19T15:07:29.874" v="4" actId="47"/>
          <ac:spMkLst>
            <pc:docMk/>
            <pc:sldMk cId="3827688739" sldId="351"/>
            <ac:spMk id="2" creationId="{E60D6F4B-FBED-D653-5FF1-2218C81D35B3}"/>
          </ac:spMkLst>
        </pc:spChg>
        <pc:spChg chg="mod">
          <ac:chgData name="Aidan Gill" userId="4c4c45df-46bd-4f72-99d7-b75b1ee2b5e7" providerId="ADAL" clId="{D8EDF57C-FC03-5BD0-A838-CBE0ADAE892B}" dt="2025-11-19T15:07:16.539" v="0" actId="1076"/>
          <ac:spMkLst>
            <pc:docMk/>
            <pc:sldMk cId="3827688739" sldId="351"/>
            <ac:spMk id="2053" creationId="{00000000-0000-0000-0000-000000000000}"/>
          </ac:spMkLst>
        </pc:spChg>
      </pc:sldChg>
      <pc:sldMasterChg chg="delSp mod">
        <pc:chgData name="Aidan Gill" userId="4c4c45df-46bd-4f72-99d7-b75b1ee2b5e7" providerId="ADAL" clId="{D8EDF57C-FC03-5BD0-A838-CBE0ADAE892B}" dt="2025-11-19T15:08:39.111" v="13" actId="21"/>
        <pc:sldMasterMkLst>
          <pc:docMk/>
          <pc:sldMasterMk cId="0" sldId="2147483651"/>
        </pc:sldMasterMkLst>
        <pc:graphicFrameChg chg="del">
          <ac:chgData name="Aidan Gill" userId="4c4c45df-46bd-4f72-99d7-b75b1ee2b5e7" providerId="ADAL" clId="{D8EDF57C-FC03-5BD0-A838-CBE0ADAE892B}" dt="2025-11-19T15:08:39.111" v="13" actId="21"/>
          <ac:graphicFrameMkLst>
            <pc:docMk/>
            <pc:sldMasterMk cId="0" sldId="2147483651"/>
            <ac:graphicFrameMk id="4" creationId="{D74D03A2-2EB9-06EE-22DF-E6E85E9A0564}"/>
          </ac:graphicFrameMkLst>
        </pc:graphicFrameChg>
        <pc:graphicFrameChg chg="del">
          <ac:chgData name="Aidan Gill" userId="4c4c45df-46bd-4f72-99d7-b75b1ee2b5e7" providerId="ADAL" clId="{D8EDF57C-FC03-5BD0-A838-CBE0ADAE892B}" dt="2025-11-19T15:08:37.103" v="12" actId="21"/>
          <ac:graphicFrameMkLst>
            <pc:docMk/>
            <pc:sldMasterMk cId="0" sldId="2147483651"/>
            <ac:graphicFrameMk id="5" creationId="{8631B092-3604-CD9B-F2DA-7C140EBE6FF4}"/>
          </ac:graphicFrameMkLst>
        </pc:graphicFrameChg>
        <pc:graphicFrameChg chg="del">
          <ac:chgData name="Aidan Gill" userId="4c4c45df-46bd-4f72-99d7-b75b1ee2b5e7" providerId="ADAL" clId="{D8EDF57C-FC03-5BD0-A838-CBE0ADAE892B}" dt="2025-11-19T15:08:35.176" v="11" actId="21"/>
          <ac:graphicFrameMkLst>
            <pc:docMk/>
            <pc:sldMasterMk cId="0" sldId="2147483651"/>
            <ac:graphicFrameMk id="6" creationId="{AD73F7D3-CB0F-EC64-D9A0-919448B5B6FD}"/>
          </ac:graphicFrameMkLst>
        </pc:graphicFrameChg>
        <pc:graphicFrameChg chg="del">
          <ac:chgData name="Aidan Gill" userId="4c4c45df-46bd-4f72-99d7-b75b1ee2b5e7" providerId="ADAL" clId="{D8EDF57C-FC03-5BD0-A838-CBE0ADAE892B}" dt="2025-11-19T15:08:32.855" v="10" actId="21"/>
          <ac:graphicFrameMkLst>
            <pc:docMk/>
            <pc:sldMasterMk cId="0" sldId="2147483651"/>
            <ac:graphicFrameMk id="7" creationId="{C3B231A0-1F0B-F605-E9DF-644AAE426BED}"/>
          </ac:graphicFrameMkLst>
        </pc:graphicFrameChg>
        <pc:graphicFrameChg chg="del">
          <ac:chgData name="Aidan Gill" userId="4c4c45df-46bd-4f72-99d7-b75b1ee2b5e7" providerId="ADAL" clId="{D8EDF57C-FC03-5BD0-A838-CBE0ADAE892B}" dt="2025-11-19T15:08:30.223" v="9" actId="21"/>
          <ac:graphicFrameMkLst>
            <pc:docMk/>
            <pc:sldMasterMk cId="0" sldId="2147483651"/>
            <ac:graphicFrameMk id="8" creationId="{6CFF9CAC-B03E-355B-E974-0A87D8C4F626}"/>
          </ac:graphicFrameMkLst>
        </pc:graphicFrameChg>
        <pc:graphicFrameChg chg="del">
          <ac:chgData name="Aidan Gill" userId="4c4c45df-46bd-4f72-99d7-b75b1ee2b5e7" providerId="ADAL" clId="{D8EDF57C-FC03-5BD0-A838-CBE0ADAE892B}" dt="2025-11-19T15:08:27.818" v="8" actId="21"/>
          <ac:graphicFrameMkLst>
            <pc:docMk/>
            <pc:sldMasterMk cId="0" sldId="2147483651"/>
            <ac:graphicFrameMk id="9" creationId="{2E31053A-624B-B78D-1A7E-CFCDB0B86D22}"/>
          </ac:graphicFrameMkLst>
        </pc:graphicFrameChg>
        <pc:graphicFrameChg chg="del">
          <ac:chgData name="Aidan Gill" userId="4c4c45df-46bd-4f72-99d7-b75b1ee2b5e7" providerId="ADAL" clId="{D8EDF57C-FC03-5BD0-A838-CBE0ADAE892B}" dt="2025-11-19T15:08:25.442" v="7" actId="21"/>
          <ac:graphicFrameMkLst>
            <pc:docMk/>
            <pc:sldMasterMk cId="0" sldId="2147483651"/>
            <ac:graphicFrameMk id="10" creationId="{9217B771-0B0E-6607-7BCD-32D3F5742D58}"/>
          </ac:graphicFrameMkLst>
        </pc:graphicFrameChg>
        <pc:graphicFrameChg chg="del">
          <ac:chgData name="Aidan Gill" userId="4c4c45df-46bd-4f72-99d7-b75b1ee2b5e7" providerId="ADAL" clId="{D8EDF57C-FC03-5BD0-A838-CBE0ADAE892B}" dt="2025-11-19T15:08:22.296" v="6" actId="21"/>
          <ac:graphicFrameMkLst>
            <pc:docMk/>
            <pc:sldMasterMk cId="0" sldId="2147483651"/>
            <ac:graphicFrameMk id="14" creationId="{CEF08358-1D8D-C843-82A3-0AFC0CDF9A0B}"/>
          </ac:graphicFrameMkLst>
        </pc:graphicFrameChg>
        <pc:graphicFrameChg chg="del">
          <ac:chgData name="Aidan Gill" userId="4c4c45df-46bd-4f72-99d7-b75b1ee2b5e7" providerId="ADAL" clId="{D8EDF57C-FC03-5BD0-A838-CBE0ADAE892B}" dt="2025-11-19T15:08:17.249" v="5" actId="478"/>
          <ac:graphicFrameMkLst>
            <pc:docMk/>
            <pc:sldMasterMk cId="0" sldId="2147483651"/>
            <ac:graphicFrameMk id="16" creationId="{CB684073-6A54-1225-C887-52C70BEC5404}"/>
          </ac:graphicFrameMkLst>
        </pc:graphicFrame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11/19/25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ED82BB-DA95-4FF4-8622-A6F920C191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100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7760"/>
            <a:ext cx="742109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6B7DA3-ACBE-459D-8DA0-D6C5EF6C5CF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19049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5053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13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+mn-lt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3.2 Dimensions and tolerancing on engineering drawings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95300" y="4229100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Dimensions and tolerances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60D6F4B-FBED-D653-5FF1-2218C81D35B3}"/>
              </a:ext>
            </a:extLst>
          </p:cNvPr>
          <p:cNvSpPr txBox="1"/>
          <p:nvPr/>
        </p:nvSpPr>
        <p:spPr>
          <a:xfrm>
            <a:off x="3729925" y="3910739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76887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88219" y="1417590"/>
            <a:ext cx="8167561" cy="4385731"/>
          </a:xfrm>
        </p:spPr>
        <p:txBody>
          <a:bodyPr/>
          <a:lstStyle/>
          <a:p>
            <a:pPr eaLnBrk="1" hangingPunct="1"/>
            <a:r>
              <a:rPr lang="en-GB" sz="1800" dirty="0"/>
              <a:t>It is not possible in practice to manufacture products to the exact figures displayed on an engineering drawing. The accuracy depends largely on the manufacturing process. A </a:t>
            </a:r>
            <a:r>
              <a:rPr lang="en-GB" sz="1800" b="1" dirty="0"/>
              <a:t>tolerance</a:t>
            </a:r>
            <a:r>
              <a:rPr lang="en-GB" sz="1800" dirty="0"/>
              <a:t> </a:t>
            </a:r>
            <a:r>
              <a:rPr lang="en-GB" sz="1800" b="1" dirty="0"/>
              <a:t>value</a:t>
            </a:r>
            <a:r>
              <a:rPr lang="en-GB" sz="1800" dirty="0"/>
              <a:t> shows the manufacturer the maximum permissible variation from the dimension.</a:t>
            </a:r>
          </a:p>
          <a:p>
            <a:pPr eaLnBrk="1" hangingPunct="1"/>
            <a:r>
              <a:rPr lang="en-GB" sz="1800" dirty="0"/>
              <a:t>Each dimension on a drawing must include a tolerance value. This can appear as a general tolerance value applicable to several dimensions (eg a note specifying that the general tolerance is +/- 0.5 mm), or a tolerance specific to that dimension (in the example below, the item must be between 45.25 and 44.80).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1800" dirty="0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1800" dirty="0"/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46087" y="947206"/>
            <a:ext cx="4619625" cy="385238"/>
          </a:xfrm>
        </p:spPr>
        <p:txBody>
          <a:bodyPr/>
          <a:lstStyle/>
          <a:p>
            <a:pPr eaLnBrk="1" hangingPunct="1"/>
            <a:r>
              <a:rPr lang="en-GB" kern="1200" dirty="0"/>
              <a:t>Tolerancing</a:t>
            </a:r>
          </a:p>
        </p:txBody>
      </p:sp>
      <p:pic>
        <p:nvPicPr>
          <p:cNvPr id="27652" name="Picture 5" descr="toleran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5" y="4394302"/>
            <a:ext cx="29527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raftsperson.net/images/0/0d/0407_Dimensioning.gif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8915" y="1509214"/>
            <a:ext cx="5850245" cy="429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04494" y="946148"/>
            <a:ext cx="2971640" cy="339363"/>
          </a:xfrm>
        </p:spPr>
        <p:txBody>
          <a:bodyPr>
            <a:noAutofit/>
          </a:bodyPr>
          <a:lstStyle/>
          <a:p>
            <a:r>
              <a:rPr lang="en-GB" dirty="0"/>
              <a:t>Your turn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0791988-A00D-519B-AE30-64FEAF0A2290}"/>
              </a:ext>
            </a:extLst>
          </p:cNvPr>
          <p:cNvSpPr txBox="1"/>
          <p:nvPr/>
        </p:nvSpPr>
        <p:spPr>
          <a:xfrm>
            <a:off x="629265" y="1956619"/>
            <a:ext cx="19196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many dimension features can you identify in this diagram?</a:t>
            </a:r>
          </a:p>
          <a:p>
            <a:endParaRPr lang="en-US" dirty="0"/>
          </a:p>
          <a:p>
            <a:r>
              <a:rPr lang="en-US" dirty="0"/>
              <a:t>Answers on the next slide.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7997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1417"/>
            <a:ext cx="8229600" cy="386497"/>
          </a:xfrm>
        </p:spPr>
        <p:txBody>
          <a:bodyPr>
            <a:normAutofit/>
          </a:bodyPr>
          <a:lstStyle/>
          <a:p>
            <a:r>
              <a:rPr lang="en-GB" dirty="0"/>
              <a:t>Dimension features</a:t>
            </a:r>
          </a:p>
        </p:txBody>
      </p:sp>
      <p:pic>
        <p:nvPicPr>
          <p:cNvPr id="1026" name="Picture 2" descr="http://mbsbears.com/teched/drafting/drafting_notes/notes_dimensioning/notes_dimensioning_files/image004.jpg"/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"/>
          <a:stretch/>
        </p:blipFill>
        <p:spPr bwMode="auto">
          <a:xfrm>
            <a:off x="2676464" y="1750142"/>
            <a:ext cx="5884970" cy="389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FCA084D-6676-F3FC-E618-3552C20B3280}"/>
              </a:ext>
            </a:extLst>
          </p:cNvPr>
          <p:cNvSpPr txBox="1"/>
          <p:nvPr/>
        </p:nvSpPr>
        <p:spPr>
          <a:xfrm>
            <a:off x="457200" y="1818968"/>
            <a:ext cx="19222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How many of features did you spot?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8035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3" y="601590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understand dimension types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identify/interpret dimensions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apply dimensions to a drawing.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371731" y="1180938"/>
            <a:ext cx="8229600" cy="46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normAutofit/>
          </a:bodyPr>
          <a:lstStyle/>
          <a:p>
            <a:pPr>
              <a:lnSpc>
                <a:spcPts val="2400"/>
              </a:lnSpc>
              <a:defRPr/>
            </a:pPr>
            <a:r>
              <a:rPr lang="en-GB" sz="1800" dirty="0"/>
              <a:t>A </a:t>
            </a:r>
            <a:r>
              <a:rPr lang="en-GB" sz="1800" b="1" dirty="0"/>
              <a:t>dimensioned drawing </a:t>
            </a:r>
            <a:r>
              <a:rPr lang="en-GB" sz="1800" dirty="0"/>
              <a:t>should provide all the measurements necessary for a finished product or part to be manufactured. An example dimension is shown below. </a:t>
            </a:r>
          </a:p>
          <a:p>
            <a:pPr eaLnBrk="0" hangingPunct="0">
              <a:defRPr/>
            </a:pPr>
            <a:r>
              <a:rPr lang="en-GB" sz="1050" dirty="0"/>
              <a:t>  </a:t>
            </a:r>
            <a:r>
              <a:rPr lang="en-GB" sz="16800" dirty="0"/>
              <a:t> </a:t>
            </a:r>
            <a:r>
              <a:rPr lang="en-GB" sz="1050" dirty="0"/>
              <a:t>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 </a:t>
            </a:r>
          </a:p>
          <a:p>
            <a:pPr eaLnBrk="0" hangingPunct="0">
              <a:defRPr/>
            </a:pPr>
            <a:endParaRPr lang="en-GB" dirty="0"/>
          </a:p>
          <a:p>
            <a:pPr eaLnBrk="0" hangingPunct="0">
              <a:defRPr/>
            </a:pPr>
            <a:endParaRPr lang="en-GB" sz="1600" dirty="0"/>
          </a:p>
        </p:txBody>
      </p:sp>
      <p:pic>
        <p:nvPicPr>
          <p:cNvPr id="21508" name="Picture 6" descr="dimensioning_intro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2"/>
          <a:stretch/>
        </p:blipFill>
        <p:spPr bwMode="auto">
          <a:xfrm>
            <a:off x="2070028" y="2804544"/>
            <a:ext cx="5003944" cy="29560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6D7001F-4017-4C3D-A40E-E6A0E9CF92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95804"/>
            <a:ext cx="8229600" cy="382588"/>
          </a:xfrm>
        </p:spPr>
        <p:txBody>
          <a:bodyPr/>
          <a:lstStyle/>
          <a:p>
            <a:r>
              <a:rPr lang="en-GB" dirty="0"/>
              <a:t>Dimensioning</a:t>
            </a:r>
            <a:br>
              <a:rPr lang="en-GB" sz="2400" dirty="0">
                <a:solidFill>
                  <a:schemeClr val="accent2"/>
                </a:solidFill>
              </a:rPr>
            </a:br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7772A8-B148-DB6B-5F40-E1FFA694CB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rules for dimensions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204AEA-C9A8-DC44-4E40-E5F9753A0291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Dimensions are always drawn using continuous thin lines. 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Two </a:t>
            </a:r>
            <a:r>
              <a:rPr lang="en-GB" sz="2000" b="1" dirty="0"/>
              <a:t>projection lines</a:t>
            </a:r>
            <a:r>
              <a:rPr lang="en-GB" sz="2000" dirty="0"/>
              <a:t> indicate where the dimension starts and finishes (see the drawing on the previous slide). 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Projection lines do not touch the object and are drawn at right angles to the element you are dimensioning.</a:t>
            </a:r>
          </a:p>
          <a:p>
            <a:pPr marL="342900" indent="-342900" eaLnBrk="0" hangingPunct="0">
              <a:buClr>
                <a:srgbClr val="0077E3"/>
              </a:buClr>
              <a:buFont typeface="Arial" panose="020B0604020202020204" pitchFamily="34" charset="0"/>
              <a:buChar char="•"/>
              <a:defRPr/>
            </a:pPr>
            <a:r>
              <a:rPr lang="en-GB" sz="2000" dirty="0"/>
              <a:t>All dimensions less than 1 should have a leading zero, so for example .35 should be written as 0.35.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7017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860" y="1050225"/>
            <a:ext cx="6130925" cy="404779"/>
          </a:xfrm>
        </p:spPr>
        <p:txBody>
          <a:bodyPr/>
          <a:lstStyle/>
          <a:p>
            <a:pPr eaLnBrk="1" hangingPunct="1"/>
            <a:r>
              <a:rPr lang="en-GB" dirty="0"/>
              <a:t>Parallel dimensioning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860" y="1536569"/>
            <a:ext cx="8229600" cy="4227644"/>
          </a:xfrm>
        </p:spPr>
        <p:txBody>
          <a:bodyPr/>
          <a:lstStyle/>
          <a:p>
            <a:pPr eaLnBrk="1" hangingPunct="1"/>
            <a:r>
              <a:rPr lang="en-GB" b="1" dirty="0"/>
              <a:t>Parallel dimensioning</a:t>
            </a:r>
            <a:r>
              <a:rPr lang="en-GB" dirty="0"/>
              <a:t> consists of several dimensions originating from one projection line. </a:t>
            </a:r>
          </a:p>
        </p:txBody>
      </p:sp>
      <p:pic>
        <p:nvPicPr>
          <p:cNvPr id="22532" name="Picture 5" descr="parallel_ty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2530606"/>
            <a:ext cx="361950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3AD4299-B955-0C82-4B1D-BA5B3DE2BCF0}"/>
              </a:ext>
            </a:extLst>
          </p:cNvPr>
          <p:cNvSpPr txBox="1"/>
          <p:nvPr/>
        </p:nvSpPr>
        <p:spPr>
          <a:xfrm>
            <a:off x="1032387" y="4277032"/>
            <a:ext cx="14945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Projection line</a:t>
            </a:r>
            <a:endParaRPr lang="en-GB" sz="1400" b="1" dirty="0">
              <a:solidFill>
                <a:srgbClr val="FF0000"/>
              </a:solidFill>
            </a:endParaRP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3EFE5E6-CB19-A535-E029-240CE3C1AB76}"/>
              </a:ext>
            </a:extLst>
          </p:cNvPr>
          <p:cNvCxnSpPr>
            <a:stCxn id="2" idx="3"/>
          </p:cNvCxnSpPr>
          <p:nvPr/>
        </p:nvCxnSpPr>
        <p:spPr>
          <a:xfrm flipV="1">
            <a:off x="2526890" y="4277032"/>
            <a:ext cx="432620" cy="1538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ChangeArrowheads="1"/>
          </p:cNvSpPr>
          <p:nvPr/>
        </p:nvSpPr>
        <p:spPr bwMode="auto">
          <a:xfrm>
            <a:off x="404813" y="1545435"/>
            <a:ext cx="8313738" cy="1759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Superimposed running dimensioning</a:t>
            </a:r>
            <a:r>
              <a:rPr lang="en-GB" dirty="0"/>
              <a:t> simplifies parallel dimensions in order to reduce the space used on a drawing.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 common origin for the dimension lines is indicated by a small circle at the intersection of the first dimension and the projection line (see below left). </a:t>
            </a:r>
          </a:p>
        </p:txBody>
      </p:sp>
      <p:pic>
        <p:nvPicPr>
          <p:cNvPr id="23555" name="Picture 5" descr="superimposed_typ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3211" y="3143207"/>
            <a:ext cx="3297578" cy="2542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DAE35E67-5B04-4CAA-9726-ABC7B1F769D8}"/>
              </a:ext>
            </a:extLst>
          </p:cNvPr>
          <p:cNvSpPr txBox="1">
            <a:spLocks noChangeArrowheads="1"/>
          </p:cNvSpPr>
          <p:nvPr/>
        </p:nvSpPr>
        <p:spPr>
          <a:xfrm>
            <a:off x="404813" y="969797"/>
            <a:ext cx="6130925" cy="404779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 baseline="0">
                <a:solidFill>
                  <a:srgbClr val="0077E3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E30613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CC0000"/>
                </a:solidFill>
                <a:latin typeface="Arial" charset="0"/>
              </a:defRPr>
            </a:lvl9pPr>
          </a:lstStyle>
          <a:p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Superimposed running </a:t>
            </a:r>
            <a:r>
              <a:rPr lang="en-GB" dirty="0"/>
              <a:t>d</a:t>
            </a:r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imensioning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6" descr="dimensioning_type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930" y="2836560"/>
            <a:ext cx="32194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Rectangle 7"/>
          <p:cNvSpPr>
            <a:spLocks noChangeArrowheads="1"/>
          </p:cNvSpPr>
          <p:nvPr/>
        </p:nvSpPr>
        <p:spPr bwMode="auto">
          <a:xfrm>
            <a:off x="4916507" y="1820897"/>
            <a:ext cx="351007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GB" dirty="0"/>
              <a:t>A </a:t>
            </a:r>
            <a:r>
              <a:rPr lang="en-GB" b="1" dirty="0"/>
              <a:t>combined dimension</a:t>
            </a:r>
            <a:r>
              <a:rPr lang="en-GB" dirty="0"/>
              <a:t> uses both chain and parallel dimensioning.</a:t>
            </a:r>
          </a:p>
        </p:txBody>
      </p:sp>
      <p:pic>
        <p:nvPicPr>
          <p:cNvPr id="24581" name="Picture 9" descr="combined_dimension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6507" y="2836560"/>
            <a:ext cx="3001963" cy="2632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E9FA7B-D37B-4040-83FC-10C94CC8840C}"/>
              </a:ext>
            </a:extLst>
          </p:cNvPr>
          <p:cNvSpPr txBox="1"/>
          <p:nvPr/>
        </p:nvSpPr>
        <p:spPr>
          <a:xfrm>
            <a:off x="374456" y="927423"/>
            <a:ext cx="824794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2400" b="1" dirty="0">
                <a:solidFill>
                  <a:srgbClr val="0077E3"/>
                </a:solidFill>
                <a:latin typeface="+mj-lt"/>
                <a:ea typeface="ＭＳ Ｐゴシック" charset="-128"/>
              </a:rPr>
              <a:t>Chain and combined dimensioning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9C04DEC7-A76C-E3C2-B33D-575EE6F280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930" y="2328728"/>
            <a:ext cx="3510079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r>
              <a:rPr lang="en-GB" b="1" dirty="0"/>
              <a:t>Chain dimensioning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42838" y="1001175"/>
            <a:ext cx="6419850" cy="404092"/>
          </a:xfrm>
        </p:spPr>
        <p:txBody>
          <a:bodyPr/>
          <a:lstStyle/>
          <a:p>
            <a:pPr algn="l" eaLnBrk="1" hangingPunct="1"/>
            <a:r>
              <a:rPr lang="en-GB" kern="1200" dirty="0"/>
              <a:t>Dimensioning circles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6713" y="3581832"/>
            <a:ext cx="8365373" cy="2352675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GB" b="1" dirty="0"/>
              <a:t>Approach (a)</a:t>
            </a:r>
            <a:r>
              <a:rPr lang="en-GB" dirty="0"/>
              <a:t> shows two common methods of dimensioning a circle. One method dimensions the circle between two lines projected from two diametrically opposite points. The second method dimensions the circle internally.</a:t>
            </a:r>
          </a:p>
          <a:p>
            <a:pPr eaLnBrk="1" hangingPunct="1"/>
            <a:r>
              <a:rPr lang="en-GB" b="1" dirty="0"/>
              <a:t>Approach (b)</a:t>
            </a:r>
            <a:r>
              <a:rPr lang="en-GB" dirty="0"/>
              <a:t> is used when the circle is too small for the dimension to be easily read if it was placed inside the circle.</a:t>
            </a: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015A7623-FA8F-E7DB-6C05-6E5BC82017B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5358595"/>
              </p:ext>
            </p:extLst>
          </p:nvPr>
        </p:nvGraphicFramePr>
        <p:xfrm>
          <a:off x="2606566" y="1478840"/>
          <a:ext cx="3657016" cy="19501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itmap Image" r:id="rId2" imgW="3101400" imgH="1653480" progId="PBrush">
                  <p:embed/>
                </p:oleObj>
              </mc:Choice>
              <mc:Fallback>
                <p:oleObj name="Bitmap Image" r:id="rId2" imgW="3101400" imgH="1653480" progId="PBrush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015A7623-FA8F-E7DB-6C05-6E5BC82017B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606566" y="1478840"/>
                        <a:ext cx="3657016" cy="19501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901" y="957450"/>
            <a:ext cx="5845241" cy="413519"/>
          </a:xfrm>
        </p:spPr>
        <p:txBody>
          <a:bodyPr/>
          <a:lstStyle/>
          <a:p>
            <a:pPr eaLnBrk="1" hangingPunct="1"/>
            <a:r>
              <a:rPr lang="en-GB" kern="1200" dirty="0"/>
              <a:t>Dimensioning radii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7901" y="1565877"/>
            <a:ext cx="8131977" cy="4217988"/>
          </a:xfrm>
        </p:spPr>
        <p:txBody>
          <a:bodyPr/>
          <a:lstStyle/>
          <a:p>
            <a:pPr eaLnBrk="1" hangingPunct="1"/>
            <a:r>
              <a:rPr lang="en-GB" dirty="0"/>
              <a:t>All </a:t>
            </a:r>
            <a:r>
              <a:rPr lang="en-GB" b="1" dirty="0"/>
              <a:t>radial dimensions</a:t>
            </a:r>
            <a:r>
              <a:rPr lang="en-GB" dirty="0"/>
              <a:t> are preceded by the capital </a:t>
            </a:r>
            <a:r>
              <a:rPr lang="en-GB" b="1" dirty="0"/>
              <a:t>R</a:t>
            </a:r>
            <a:r>
              <a:rPr lang="en-GB" dirty="0"/>
              <a:t>. </a:t>
            </a:r>
          </a:p>
        </p:txBody>
      </p:sp>
      <p:pic>
        <p:nvPicPr>
          <p:cNvPr id="26628" name="Picture 7" descr="dimensioning_radi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44"/>
          <a:stretch>
            <a:fillRect/>
          </a:stretch>
        </p:blipFill>
        <p:spPr bwMode="auto">
          <a:xfrm>
            <a:off x="2602145" y="2104104"/>
            <a:ext cx="3797785" cy="1761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6BA1AEA-69AC-4FCF-81BF-179B83183519}"/>
              </a:ext>
            </a:extLst>
          </p:cNvPr>
          <p:cNvSpPr txBox="1"/>
          <p:nvPr/>
        </p:nvSpPr>
        <p:spPr>
          <a:xfrm>
            <a:off x="527901" y="4147794"/>
            <a:ext cx="8107052" cy="1545996"/>
          </a:xfrm>
          <a:prstGeom prst="rect">
            <a:avLst/>
          </a:prstGeom>
          <a:noFill/>
        </p:spPr>
        <p:txBody>
          <a:bodyPr wrap="square" rtlCol="0">
            <a:normAutofit lnSpcReduction="10000"/>
          </a:bodyPr>
          <a:lstStyle/>
          <a:p>
            <a:pPr marL="342900" indent="-342900">
              <a:buFontTx/>
              <a:buAutoNum type="alphaLcParenBoth"/>
            </a:pPr>
            <a:r>
              <a:rPr lang="en-GB" dirty="0"/>
              <a:t> shows a radius dimensioned with the centre of the radius located on the drawing.</a:t>
            </a:r>
          </a:p>
          <a:p>
            <a:pPr marL="342900" indent="-342900">
              <a:buFontTx/>
              <a:buAutoNum type="alphaLcParenBoth"/>
            </a:pPr>
            <a:endParaRPr lang="en-GB" dirty="0"/>
          </a:p>
          <a:p>
            <a:pPr marL="342900" indent="-342900"/>
            <a:r>
              <a:rPr lang="en-GB" dirty="0"/>
              <a:t>(b) shows how to dimension radii which do not need their centres locating.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www.w3.org/XML/1998/namespace"/>
    <ds:schemaRef ds:uri="http://schemas.microsoft.com/office/2006/documentManagement/types"/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510</Words>
  <Application>Microsoft Macintosh PowerPoint</Application>
  <PresentationFormat>On-screen Show (4:3)</PresentationFormat>
  <Paragraphs>52</Paragraphs>
  <Slides>13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ＭＳ Ｐゴシック</vt:lpstr>
      <vt:lpstr>Arial</vt:lpstr>
      <vt:lpstr>Lucida Grande</vt:lpstr>
      <vt:lpstr>Times New Roman</vt:lpstr>
      <vt:lpstr>Wingdings</vt:lpstr>
      <vt:lpstr>Default Design</vt:lpstr>
      <vt:lpstr>Bitmap Image</vt:lpstr>
      <vt:lpstr>PowerPoint 7: Dimensions and tolerances</vt:lpstr>
      <vt:lpstr>PowerPoint Presentation</vt:lpstr>
      <vt:lpstr>Dimensioning </vt:lpstr>
      <vt:lpstr>Some rules for dimensions</vt:lpstr>
      <vt:lpstr>Parallel dimensioning</vt:lpstr>
      <vt:lpstr>PowerPoint Presentation</vt:lpstr>
      <vt:lpstr>PowerPoint Presentation</vt:lpstr>
      <vt:lpstr>Dimensioning circles</vt:lpstr>
      <vt:lpstr>Dimensioning radii</vt:lpstr>
      <vt:lpstr>Tolerancing</vt:lpstr>
      <vt:lpstr>Your turn</vt:lpstr>
      <vt:lpstr>Dimension features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Aidan Gill</cp:lastModifiedBy>
  <cp:revision>10</cp:revision>
  <dcterms:created xsi:type="dcterms:W3CDTF">2013-05-28T00:38:54Z</dcterms:created>
  <dcterms:modified xsi:type="dcterms:W3CDTF">2025-11-19T15:08:47Z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