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256" r:id="rId5"/>
    <p:sldId id="398" r:id="rId6"/>
    <p:sldId id="387" r:id="rId7"/>
    <p:sldId id="302" r:id="rId8"/>
    <p:sldId id="360" r:id="rId9"/>
    <p:sldId id="389" r:id="rId10"/>
    <p:sldId id="388" r:id="rId11"/>
    <p:sldId id="390" r:id="rId12"/>
    <p:sldId id="391" r:id="rId13"/>
    <p:sldId id="393" r:id="rId14"/>
    <p:sldId id="392" r:id="rId15"/>
    <p:sldId id="399" r:id="rId16"/>
    <p:sldId id="394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890E05-6B61-FFA3-66A3-A527458E9090}" name="john taylor" initials="jt" userId="e4fa71e1f490d3a6" providerId="Windows Live"/>
  <p188:author id="{90D3321E-FA85-54EA-A078-18A4AAB38DE4}" name="Caroline Howell" initials="CH" userId="495ba312605d89b2" providerId="Windows Live"/>
  <p188:author id="{CB2B2FD0-6DA2-CD9F-82EE-01186DC82377}" name="Kimberley A York" initials="KAY" userId="S::MC01438@mbro.ac.uk::cf4da557-8d2d-4af6-8408-a03f44a83608" providerId="AD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1267"/>
    <p:restoredTop sz="92177"/>
  </p:normalViewPr>
  <p:slideViewPr>
    <p:cSldViewPr snapToGrid="0">
      <p:cViewPr varScale="1">
        <p:scale>
          <a:sx n="64" d="100"/>
          <a:sy n="64" d="100"/>
        </p:scale>
        <p:origin x="1124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FC05873-AD58-4FDE-A956-F35ABCAF7E6F}" type="slidenum">
              <a:rPr lang="en-GB">
                <a:solidFill>
                  <a:prstClr val="black"/>
                </a:solidFill>
              </a:rPr>
              <a:pPr eaLnBrk="1" hangingPunct="1"/>
              <a:t>4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u="none" dirty="0">
                <a:solidFill>
                  <a:schemeClr val="tx1"/>
                </a:solidFill>
              </a:rPr>
              <a:t>Exploded drawings used with permission of </a:t>
            </a:r>
            <a:r>
              <a:rPr lang="en-US" u="none" dirty="0" err="1">
                <a:solidFill>
                  <a:schemeClr val="tx1"/>
                </a:solidFill>
              </a:rPr>
              <a:t>Alibre</a:t>
            </a:r>
            <a:r>
              <a:rPr lang="en-US" u="none" dirty="0">
                <a:solidFill>
                  <a:schemeClr val="tx1"/>
                </a:solidFill>
              </a:rPr>
              <a:t> Options.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FC05873-AD58-4FDE-A956-F35ABCAF7E6F}" type="slidenum">
              <a:rPr lang="en-GB">
                <a:solidFill>
                  <a:prstClr val="black"/>
                </a:solidFill>
              </a:rPr>
              <a:pPr eaLnBrk="1" hangingPunct="1"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33243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For an interactive version of this diagram see: https://www.microtool.de/en/knowledge-base/what-is-a-block-diagram/.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200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1074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0500"/>
            <a:ext cx="742109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877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540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626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Engineering representations</a:t>
            </a:r>
          </a:p>
          <a:p>
            <a:endParaRPr lang="en-GB" sz="2400" b="1" dirty="0"/>
          </a:p>
          <a:p>
            <a:r>
              <a:rPr lang="en-GB" sz="2400" b="1" dirty="0"/>
              <a:t>3.1 Drawings and information conveyed by drawings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Engineering drawings (2)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A99A1-7606-9FF0-1C0B-60E2DA2B0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Circuit diagrams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748A5F-68E9-0469-1707-5EE39129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12000"/>
            <a:ext cx="3188937" cy="4248000"/>
          </a:xfrm>
        </p:spPr>
        <p:txBody>
          <a:bodyPr/>
          <a:lstStyle/>
          <a:p>
            <a:r>
              <a:rPr lang="en-GB" sz="2000" b="0" i="0" dirty="0">
                <a:solidFill>
                  <a:srgbClr val="000000"/>
                </a:solidFill>
                <a:effectLst/>
              </a:rPr>
              <a:t>A 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circuit diagram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 (also called an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electrical diagram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,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elementary diagram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 or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electronic schematic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) is a graphical representation of an electrical circuit.</a:t>
            </a:r>
          </a:p>
          <a:p>
            <a:r>
              <a:rPr lang="en-GB" sz="2000" b="0" i="0" dirty="0">
                <a:solidFill>
                  <a:srgbClr val="000000"/>
                </a:solidFill>
                <a:effectLst/>
              </a:rPr>
              <a:t>Circuit diagrams are widely used for circuit design, construction and maintenance of electrical and electronic equipment. </a:t>
            </a: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7C7A47-37A4-D404-3848-7C47CB940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137" y="1176498"/>
            <a:ext cx="5168482" cy="392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114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4271F0-CE4E-E484-1663-4485311A9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circuit diagram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D48215-26F3-D874-8B8A-D5F841ADC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0" i="0" dirty="0">
                <a:solidFill>
                  <a:srgbClr val="000000"/>
                </a:solidFill>
                <a:effectLst/>
              </a:rPr>
              <a:t>Circuit diagrams can be divided into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two categories</a:t>
            </a:r>
            <a:r>
              <a:rPr lang="en-GB" sz="2000" i="0" dirty="0">
                <a:solidFill>
                  <a:srgbClr val="000000"/>
                </a:solidFill>
                <a:effectLst/>
              </a:rPr>
              <a:t>: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 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pictorial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 (left) and </a:t>
            </a:r>
            <a:r>
              <a:rPr lang="en-GB" sz="2000" b="1" i="0" dirty="0">
                <a:solidFill>
                  <a:srgbClr val="000000"/>
                </a:solidFill>
                <a:effectLst/>
              </a:rPr>
              <a:t>schematic</a:t>
            </a:r>
            <a:r>
              <a:rPr lang="en-GB" sz="2000" b="0" i="0" dirty="0">
                <a:solidFill>
                  <a:srgbClr val="000000"/>
                </a:solidFill>
                <a:effectLst/>
              </a:rPr>
              <a:t> (right).</a:t>
            </a:r>
            <a:endParaRPr lang="en-GB" sz="2000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0DB80C-6A34-68C5-D51B-D68A8B136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8390" y="2481182"/>
            <a:ext cx="5187219" cy="2881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492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B78FB-15C9-BA1A-8531-D61D45C0E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Schematic drawings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B383C-282C-4467-E8CD-C12B4270C6B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In a </a:t>
            </a:r>
            <a:r>
              <a:rPr lang="en-GB" sz="2000" b="1" dirty="0"/>
              <a:t>schematic drawing</a:t>
            </a:r>
            <a:r>
              <a:rPr lang="en-GB" sz="2000" dirty="0"/>
              <a:t>, symbols are used to simplify a complex system.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To draw the components would be too complicated and could be misinterpreted.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 symbols are standardised and show the connections between different components in the circuit.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Examples of schematics are electrical, hydraulic and pneumatic circuits.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22392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AC3EC-39BF-633D-D61A-A189354F8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Schematic drawings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2578C5-F09D-78BD-BCF6-C0C0C392B7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18" r="4200" b="8437"/>
          <a:stretch/>
        </p:blipFill>
        <p:spPr>
          <a:xfrm>
            <a:off x="361781" y="1882255"/>
            <a:ext cx="3780503" cy="17867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378A329-D5B7-2E91-EF7A-CA70F833AF72}"/>
              </a:ext>
            </a:extLst>
          </p:cNvPr>
          <p:cNvSpPr txBox="1"/>
          <p:nvPr/>
        </p:nvSpPr>
        <p:spPr>
          <a:xfrm>
            <a:off x="361781" y="3669027"/>
            <a:ext cx="2955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Pneumatic circuit schematic</a:t>
            </a:r>
            <a:endParaRPr lang="en-GB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7EE167-F4DC-6783-EA4F-28FCB74348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583" y="3697660"/>
            <a:ext cx="2251401" cy="21523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5024621-9C85-B89C-8CB9-68B94C73C95F}"/>
              </a:ext>
            </a:extLst>
          </p:cNvPr>
          <p:cNvSpPr txBox="1"/>
          <p:nvPr/>
        </p:nvSpPr>
        <p:spPr>
          <a:xfrm>
            <a:off x="457200" y="5003001"/>
            <a:ext cx="26189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Electrical circuit schematic</a:t>
            </a:r>
            <a:endParaRPr lang="en-GB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46D9D1-5F5F-6903-DF30-5D018574B1B8}"/>
              </a:ext>
            </a:extLst>
          </p:cNvPr>
          <p:cNvSpPr txBox="1"/>
          <p:nvPr/>
        </p:nvSpPr>
        <p:spPr>
          <a:xfrm>
            <a:off x="6592364" y="4277638"/>
            <a:ext cx="20833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Hydraulic circuit schematic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177C4A-7626-B5BF-572A-2C0F9044D9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488"/>
          <a:stretch/>
        </p:blipFill>
        <p:spPr>
          <a:xfrm>
            <a:off x="5257490" y="1765602"/>
            <a:ext cx="3418198" cy="235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557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4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2166744" y="6012599"/>
            <a:ext cx="5209909" cy="59247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 </a:t>
            </a:r>
            <a:r>
              <a:rPr lang="en-GB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describe the following types of engineering drawing and their use: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exploded view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block diagram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flow chart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circuit diagram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schematic.</a:t>
            </a:r>
            <a:endParaRPr lang="en-GB" dirty="0"/>
          </a:p>
          <a:p>
            <a:pPr>
              <a:buClr>
                <a:srgbClr val="0077E3"/>
              </a:buClr>
            </a:pP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3A1D7-49EE-B44B-566A-F80EDC6B4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1563"/>
            <a:ext cx="7543800" cy="1295400"/>
          </a:xfrm>
        </p:spPr>
        <p:txBody>
          <a:bodyPr/>
          <a:lstStyle/>
          <a:p>
            <a:r>
              <a:rPr lang="en-US" dirty="0"/>
              <a:t>Exploded view drawings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37956-B353-28AF-0F24-D9EE758DB6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3400" y="1719263"/>
            <a:ext cx="4038600" cy="4411662"/>
          </a:xfrm>
        </p:spPr>
        <p:txBody>
          <a:bodyPr/>
          <a:lstStyle/>
          <a:p>
            <a:r>
              <a:rPr lang="en-US" dirty="0"/>
              <a:t>An </a:t>
            </a:r>
            <a:r>
              <a:rPr lang="en-US" b="1" dirty="0"/>
              <a:t>exploded view</a:t>
            </a:r>
            <a:r>
              <a:rPr lang="en-US" dirty="0"/>
              <a:t> shows the components of an object slightly separated, almost as if the object had ‘exploded’ in a controlled way.</a:t>
            </a:r>
          </a:p>
          <a:p>
            <a:r>
              <a:rPr lang="en-US" dirty="0"/>
              <a:t>It shows the relationship or order of assembly for an item, with component parts.</a:t>
            </a:r>
          </a:p>
          <a:p>
            <a:r>
              <a:rPr lang="en-US" dirty="0"/>
              <a:t>Exploded view drawings can be used in product catalogues, assembly or maintenance manuals or other instructional material.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BADBA0-7F49-3F1C-23A4-0FC23BA3E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459948"/>
            <a:ext cx="4204375" cy="27889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9A01FD9-E2E2-8B11-CEA9-6DF0B755776E}"/>
              </a:ext>
            </a:extLst>
          </p:cNvPr>
          <p:cNvSpPr txBox="1"/>
          <p:nvPr/>
        </p:nvSpPr>
        <p:spPr>
          <a:xfrm>
            <a:off x="5909186" y="4433502"/>
            <a:ext cx="27776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This exploded view drawing shows the components of an air conditioning terminal.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298346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082CE91-4694-A21A-1F4B-09958B80BF4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345965"/>
              </p:ext>
            </p:extLst>
          </p:nvPr>
        </p:nvGraphicFramePr>
        <p:xfrm>
          <a:off x="452152" y="1556792"/>
          <a:ext cx="4306678" cy="3476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3" imgW="3596760" imgH="2903400" progId="PBrush">
                  <p:embed/>
                </p:oleObj>
              </mc:Choice>
              <mc:Fallback>
                <p:oleObj name="Bitmap Image" r:id="rId3" imgW="3596760" imgH="2903400" progId="PBrush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082CE91-4694-A21A-1F4B-09958B80BF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152" y="1556792"/>
                        <a:ext cx="4306678" cy="34761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2152" y="1018371"/>
            <a:ext cx="4736073" cy="538421"/>
          </a:xfrm>
        </p:spPr>
        <p:txBody>
          <a:bodyPr/>
          <a:lstStyle/>
          <a:p>
            <a:pPr eaLnBrk="1" hangingPunct="1"/>
            <a:r>
              <a:rPr lang="en-GB" dirty="0"/>
              <a:t>Exploded view examples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92DF255-3646-E4F8-19BD-3206B6CC9ED6}"/>
              </a:ext>
            </a:extLst>
          </p:cNvPr>
          <p:cNvSpPr txBox="1"/>
          <p:nvPr/>
        </p:nvSpPr>
        <p:spPr>
          <a:xfrm>
            <a:off x="2479364" y="3502607"/>
            <a:ext cx="2092636" cy="83099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600" dirty="0"/>
              <a:t>This drawing has numbered parts and a parts table.</a:t>
            </a:r>
            <a:endParaRPr lang="en-GB" sz="1600" dirty="0"/>
          </a:p>
        </p:txBody>
      </p:sp>
      <p:pic>
        <p:nvPicPr>
          <p:cNvPr id="4" name="Picture 3" descr="Diagram, engineering drawing&#10;&#10;Description automatically generated">
            <a:extLst>
              <a:ext uri="{FF2B5EF4-FFF2-40B4-BE49-F238E27FC236}">
                <a16:creationId xmlns:a16="http://schemas.microsoft.com/office/drawing/2014/main" id="{67259243-E43D-02D4-6235-469B519079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6044" y="2014236"/>
            <a:ext cx="3806576" cy="2976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56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1984" y="967721"/>
            <a:ext cx="8220032" cy="538421"/>
          </a:xfrm>
        </p:spPr>
        <p:txBody>
          <a:bodyPr/>
          <a:lstStyle/>
          <a:p>
            <a:pPr eaLnBrk="1" hangingPunct="1"/>
            <a:r>
              <a:rPr lang="en-GB" dirty="0"/>
              <a:t>Exploded view: key points</a:t>
            </a:r>
          </a:p>
        </p:txBody>
      </p:sp>
      <p:sp>
        <p:nvSpPr>
          <p:cNvPr id="9220" name="Text Box 12"/>
          <p:cNvSpPr txBox="1">
            <a:spLocks noChangeArrowheads="1"/>
          </p:cNvSpPr>
          <p:nvPr/>
        </p:nvSpPr>
        <p:spPr bwMode="auto">
          <a:xfrm>
            <a:off x="580103" y="1506142"/>
            <a:ext cx="8101913" cy="301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eaLnBrk="1" hangingPunct="1">
              <a:spcBef>
                <a:spcPct val="500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+mn-cs"/>
              </a:rPr>
              <a:t>It is important when drawing an exploded view that all the parts line up with each other when shown disassembled. </a:t>
            </a:r>
          </a:p>
          <a:p>
            <a:pPr marL="285750" indent="-285750" eaLnBrk="1" hangingPunct="1">
              <a:spcBef>
                <a:spcPct val="500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cs typeface="+mn-cs"/>
              </a:rPr>
              <a:t>Guide lines </a:t>
            </a:r>
            <a:r>
              <a:rPr lang="en-GB" dirty="0">
                <a:cs typeface="+mn-cs"/>
              </a:rPr>
              <a:t>can clearly show how the various parts are in line with each other (see the example on Slide 4).</a:t>
            </a:r>
          </a:p>
          <a:p>
            <a:pPr marL="285750" indent="-285750" eaLnBrk="1" hangingPunct="1">
              <a:spcBef>
                <a:spcPct val="500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+mn-cs"/>
              </a:rPr>
              <a:t>Anyone looking at the drawing should be able to see how the various parts go together to form the finished design/object.</a:t>
            </a:r>
          </a:p>
          <a:p>
            <a:pPr marL="285750" indent="-285750" eaLnBrk="1" hangingPunct="1">
              <a:spcBef>
                <a:spcPct val="500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cs typeface="+mn-cs"/>
              </a:rPr>
              <a:t>Exploded views are useful because extra detail can be seen – parts are not hidden behind other parts. </a:t>
            </a:r>
          </a:p>
        </p:txBody>
      </p:sp>
    </p:spTree>
    <p:extLst>
      <p:ext uri="{BB962C8B-B14F-4D97-AF65-F5344CB8AC3E}">
        <p14:creationId xmlns:p14="http://schemas.microsoft.com/office/powerpoint/2010/main" val="3688038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6DBEA7-0EA8-1732-0A68-38EC17928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diagrams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75CCAA-04C9-5DF1-4D78-AE3470C8C3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 </a:t>
            </a:r>
            <a:r>
              <a:rPr lang="en-GB" sz="2000" b="1" dirty="0"/>
              <a:t>block diagram</a:t>
            </a:r>
            <a:r>
              <a:rPr lang="en-GB" sz="2000" dirty="0"/>
              <a:t> (also known as a system diagram) is a graphical representation which provides a functional view of a system.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Block diagrams give us a better understanding of a system’s functions and the interconnections within it.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Block diagrams get their name from the rectangular elements found in this type of diagram.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They are used to describe hardware and software systems as well as to represent processes.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Block diagrams are described and defined according to their function and structure as well as their relationship with other blocks.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5557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B461F-DC4E-D366-8FC6-ED59DAD93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Block diagram</a:t>
            </a:r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91D75C-8A35-0C4A-1D6F-EC0B3FB5245A}"/>
              </a:ext>
            </a:extLst>
          </p:cNvPr>
          <p:cNvSpPr txBox="1">
            <a:spLocks/>
          </p:cNvSpPr>
          <p:nvPr/>
        </p:nvSpPr>
        <p:spPr>
          <a:xfrm>
            <a:off x="457200" y="1512000"/>
            <a:ext cx="8229600" cy="4248000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kern="0" dirty="0"/>
              <a:t>Block diagrams typically show inputs, processes, outputs and the signals between them.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kern="0" dirty="0"/>
              <a:t>They may include feedback, when the output signal of a system has a direct effect on the input signal.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kern="0" dirty="0"/>
              <a:t>They my also include a driver block, which increases the output power of the system.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kern="0" dirty="0"/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kern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BD872FB-3D8A-6F43-730F-1F959343871C}"/>
              </a:ext>
            </a:extLst>
          </p:cNvPr>
          <p:cNvGrpSpPr/>
          <p:nvPr/>
        </p:nvGrpSpPr>
        <p:grpSpPr>
          <a:xfrm>
            <a:off x="409870" y="3810383"/>
            <a:ext cx="8276930" cy="2071029"/>
            <a:chOff x="298376" y="3573016"/>
            <a:chExt cx="8276930" cy="276156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AEDEF42-6762-A2C2-7763-099B75631778}"/>
                </a:ext>
              </a:extLst>
            </p:cNvPr>
            <p:cNvSpPr/>
            <p:nvPr/>
          </p:nvSpPr>
          <p:spPr>
            <a:xfrm>
              <a:off x="771464" y="4005064"/>
              <a:ext cx="1471128" cy="144016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800" dirty="0"/>
                <a:t>Thermistor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6BBFFEE-77C8-3898-212E-3AA8289AC7A0}"/>
                </a:ext>
              </a:extLst>
            </p:cNvPr>
            <p:cNvSpPr txBox="1"/>
            <p:nvPr/>
          </p:nvSpPr>
          <p:spPr>
            <a:xfrm>
              <a:off x="658416" y="3573016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INPUT</a:t>
              </a:r>
              <a:endParaRPr lang="en-US" sz="1800" b="1" dirty="0">
                <a:latin typeface="+mn-lt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799B05B-23E5-313D-DEBC-56A73E09E381}"/>
                </a:ext>
              </a:extLst>
            </p:cNvPr>
            <p:cNvSpPr txBox="1"/>
            <p:nvPr/>
          </p:nvSpPr>
          <p:spPr>
            <a:xfrm>
              <a:off x="2602632" y="3573016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PROCESS</a:t>
              </a:r>
              <a:endParaRPr lang="en-US" sz="1800" b="1" dirty="0"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C91099F-4A38-9B9E-1FB2-8A54E4FB2996}"/>
                </a:ext>
              </a:extLst>
            </p:cNvPr>
            <p:cNvSpPr txBox="1"/>
            <p:nvPr/>
          </p:nvSpPr>
          <p:spPr>
            <a:xfrm>
              <a:off x="6491064" y="3573016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OUTPUT</a:t>
              </a:r>
              <a:endParaRPr lang="en-US" sz="1800" b="1" dirty="0">
                <a:latin typeface="+mn-lt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3EDF634B-4697-8995-DFB0-6275FB83EB9B}"/>
                </a:ext>
              </a:extLst>
            </p:cNvPr>
            <p:cNvCxnSpPr/>
            <p:nvPr/>
          </p:nvCxnSpPr>
          <p:spPr>
            <a:xfrm>
              <a:off x="298376" y="4725144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747462EC-5E5F-EA6C-E3E5-A1A3CF0270E4}"/>
                </a:ext>
              </a:extLst>
            </p:cNvPr>
            <p:cNvCxnSpPr/>
            <p:nvPr/>
          </p:nvCxnSpPr>
          <p:spPr>
            <a:xfrm>
              <a:off x="2242592" y="4725144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3B1BCF1F-A240-8844-2563-4FB546EF72BA}"/>
                </a:ext>
              </a:extLst>
            </p:cNvPr>
            <p:cNvCxnSpPr/>
            <p:nvPr/>
          </p:nvCxnSpPr>
          <p:spPr>
            <a:xfrm>
              <a:off x="4186808" y="4725144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9FEF2F4-5B4F-1B64-DC68-8A6F9BBAB236}"/>
                </a:ext>
              </a:extLst>
            </p:cNvPr>
            <p:cNvCxnSpPr/>
            <p:nvPr/>
          </p:nvCxnSpPr>
          <p:spPr>
            <a:xfrm>
              <a:off x="6131024" y="4725144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993B8A36-436C-F518-0056-4A7F080BAA8B}"/>
                </a:ext>
              </a:extLst>
            </p:cNvPr>
            <p:cNvSpPr/>
            <p:nvPr/>
          </p:nvSpPr>
          <p:spPr>
            <a:xfrm>
              <a:off x="2746648" y="4005064"/>
              <a:ext cx="1471128" cy="144016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800" dirty="0"/>
                <a:t>Comparator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5F20E8C-B3C0-4068-5B52-F2645FADFC17}"/>
                </a:ext>
              </a:extLst>
            </p:cNvPr>
            <p:cNvSpPr/>
            <p:nvPr/>
          </p:nvSpPr>
          <p:spPr>
            <a:xfrm>
              <a:off x="4690864" y="4005064"/>
              <a:ext cx="1471128" cy="144016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Darlington Driver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82200A8-8AC7-753F-C6F8-095CC9AD1AB3}"/>
                </a:ext>
              </a:extLst>
            </p:cNvPr>
            <p:cNvSpPr/>
            <p:nvPr/>
          </p:nvSpPr>
          <p:spPr>
            <a:xfrm>
              <a:off x="6635080" y="4005064"/>
              <a:ext cx="1471128" cy="144016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Heater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9567D039-9316-8AE3-3ACF-8CA21BC50E8D}"/>
                </a:ext>
              </a:extLst>
            </p:cNvPr>
            <p:cNvCxnSpPr/>
            <p:nvPr/>
          </p:nvCxnSpPr>
          <p:spPr>
            <a:xfrm>
              <a:off x="8075240" y="4725144"/>
              <a:ext cx="50006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0938E84-3223-B468-425A-9CBD5BEB236E}"/>
                </a:ext>
              </a:extLst>
            </p:cNvPr>
            <p:cNvSpPr txBox="1"/>
            <p:nvPr/>
          </p:nvSpPr>
          <p:spPr>
            <a:xfrm>
              <a:off x="4546848" y="3573016"/>
              <a:ext cx="17145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DRIVER</a:t>
              </a:r>
              <a:endParaRPr lang="en-US" sz="1800" b="1" dirty="0">
                <a:latin typeface="+mn-lt"/>
              </a:endParaRPr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0459D83B-9081-91E1-16D2-6FFFF7F05DE8}"/>
                </a:ext>
              </a:extLst>
            </p:cNvPr>
            <p:cNvCxnSpPr>
              <a:cxnSpLocks/>
            </p:cNvCxnSpPr>
            <p:nvPr/>
          </p:nvCxnSpPr>
          <p:spPr>
            <a:xfrm>
              <a:off x="8325273" y="4725144"/>
              <a:ext cx="0" cy="142131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B2983BB-0A19-B90C-D4CC-D25F1C4695DA}"/>
                </a:ext>
              </a:extLst>
            </p:cNvPr>
            <p:cNvSpPr txBox="1"/>
            <p:nvPr/>
          </p:nvSpPr>
          <p:spPr>
            <a:xfrm>
              <a:off x="3575866" y="5965249"/>
              <a:ext cx="1714512" cy="369332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FEEDBACK</a:t>
              </a:r>
              <a:endParaRPr lang="en-US" sz="1800" b="1" dirty="0">
                <a:latin typeface="+mn-lt"/>
              </a:endParaRPr>
            </a:p>
          </p:txBody>
        </p: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E7B5DBE1-DE6F-7C15-0858-87933F097E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19672" y="5445224"/>
              <a:ext cx="0" cy="70961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D68956DF-E1A4-E1A4-5CE0-0A33D905C1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290378" y="6154843"/>
              <a:ext cx="3034895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B45BEBE9-7D03-DDE5-9269-1BD35F65182C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flipH="1" flipV="1">
              <a:off x="1619672" y="6146459"/>
              <a:ext cx="1956194" cy="345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3559937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9CC4B8-1AB9-B746-1ACA-8E577C429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 charts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50DFE6-74CE-4B21-BE49-41A1A6E7533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</a:t>
            </a:r>
            <a:r>
              <a:rPr lang="en-GB" b="1" dirty="0"/>
              <a:t> flow chart</a:t>
            </a:r>
            <a:r>
              <a:rPr lang="en-GB" dirty="0"/>
              <a:t> is a diagram that illustrates a process, system or computer algorithm.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are widely used in multiple fields to document, study, plan, improve and communicate often complex processes in clear, easy-to-understand diagrams.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Flow charts use rectangles, ovals, diamonds and other shapes to show the type of step, along with connecting arrows to show flow and sequence.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flow chart sometimes represents the activities carried out in the process block of a systems diagram.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1709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A04C8-1A30-6FB4-635E-8AC312BC7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Flow charts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E5AD12-3BC6-0DA7-76CA-D4F0D55FE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12000"/>
            <a:ext cx="3682181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Flow charts can range from simple, hand-drawn charts to comprehensive computer-drawn diagrams depicting multiple steps and routes.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/>
              <a:t>They are one of the most commonly used diagrams, employed by both technical and non-technical people in numerous fields.</a:t>
            </a:r>
          </a:p>
          <a:p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CC2E11A-E8D9-6E53-D40E-439882A97F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517" y="1231131"/>
            <a:ext cx="4516249" cy="454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5926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</TotalTime>
  <Words>740</Words>
  <Application>Microsoft Office PowerPoint</Application>
  <PresentationFormat>On-screen Show (4:3)</PresentationFormat>
  <Paragraphs>81</Paragraphs>
  <Slides>14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Bitmap Image</vt:lpstr>
      <vt:lpstr>PowerPoint 3: Engineering drawings (2)</vt:lpstr>
      <vt:lpstr>Objectives</vt:lpstr>
      <vt:lpstr>Exploded view drawings</vt:lpstr>
      <vt:lpstr>Exploded view examples</vt:lpstr>
      <vt:lpstr>Exploded view: key points</vt:lpstr>
      <vt:lpstr>Block diagrams</vt:lpstr>
      <vt:lpstr>Block diagram</vt:lpstr>
      <vt:lpstr>Flow charts</vt:lpstr>
      <vt:lpstr>Flow charts</vt:lpstr>
      <vt:lpstr>Circuit diagrams</vt:lpstr>
      <vt:lpstr>Types of circuit diagram</vt:lpstr>
      <vt:lpstr>Schematic drawings</vt:lpstr>
      <vt:lpstr>Schematic drawings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22</cp:revision>
  <dcterms:created xsi:type="dcterms:W3CDTF">2013-05-28T00:38:54Z</dcterms:created>
  <dcterms:modified xsi:type="dcterms:W3CDTF">2025-11-11T19:23:45Z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