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5"/>
  </p:notesMasterIdLst>
  <p:handoutMasterIdLst>
    <p:handoutMasterId r:id="rId26"/>
  </p:handoutMasterIdLst>
  <p:sldIdLst>
    <p:sldId id="256" r:id="rId5"/>
    <p:sldId id="328" r:id="rId6"/>
    <p:sldId id="331" r:id="rId7"/>
    <p:sldId id="367" r:id="rId8"/>
    <p:sldId id="330" r:id="rId9"/>
    <p:sldId id="334" r:id="rId10"/>
    <p:sldId id="335" r:id="rId11"/>
    <p:sldId id="336" r:id="rId12"/>
    <p:sldId id="337" r:id="rId13"/>
    <p:sldId id="338" r:id="rId14"/>
    <p:sldId id="339" r:id="rId15"/>
    <p:sldId id="340" r:id="rId16"/>
    <p:sldId id="342" r:id="rId17"/>
    <p:sldId id="353" r:id="rId18"/>
    <p:sldId id="343" r:id="rId19"/>
    <p:sldId id="344" r:id="rId20"/>
    <p:sldId id="345" r:id="rId21"/>
    <p:sldId id="346" r:id="rId22"/>
    <p:sldId id="366"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91BEF2-F8EF-9F1A-7AE7-2A2C8309E7ED}" name="Julie Bond" initials="JB" userId="39015c5a5641be34"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EC2403-6C46-4483-ACA7-29476AB9FABD}" v="3" dt="2022-08-25T12:53:39.2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488" autoAdjust="0"/>
    <p:restoredTop sz="86395"/>
  </p:normalViewPr>
  <p:slideViewPr>
    <p:cSldViewPr showGuides="1">
      <p:cViewPr varScale="1">
        <p:scale>
          <a:sx n="64" d="100"/>
          <a:sy n="64" d="100"/>
        </p:scale>
        <p:origin x="1192"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5079FBB-0E91-462F-8344-2C16141B9D72}"/>
    <pc:docChg chg="undo redo custSel addSld modSld">
      <pc:chgData name="Caroline Prodger" userId="e4ef2e75-b60b-401b-8ebe-291bdcf405f4" providerId="ADAL" clId="{B5079FBB-0E91-462F-8344-2C16141B9D72}" dt="2022-07-22T20:22:41.374" v="75"/>
      <pc:docMkLst>
        <pc:docMk/>
      </pc:docMkLst>
      <pc:sldChg chg="addSp delSp modSp mod addCm modCm">
        <pc:chgData name="Caroline Prodger" userId="e4ef2e75-b60b-401b-8ebe-291bdcf405f4" providerId="ADAL" clId="{B5079FBB-0E91-462F-8344-2C16141B9D72}" dt="2022-07-22T20:22:41.374" v="75"/>
        <pc:sldMkLst>
          <pc:docMk/>
          <pc:sldMk cId="0" sldId="330"/>
        </pc:sldMkLst>
        <pc:grpChg chg="mod">
          <ac:chgData name="Caroline Prodger" userId="e4ef2e75-b60b-401b-8ebe-291bdcf405f4" providerId="ADAL" clId="{B5079FBB-0E91-462F-8344-2C16141B9D72}" dt="2022-07-22T20:16:41.602" v="62"/>
          <ac:grpSpMkLst>
            <pc:docMk/>
            <pc:sldMk cId="0" sldId="330"/>
            <ac:grpSpMk id="14" creationId="{2D9C5A7C-B3E6-0C03-F588-3A42443E8F12}"/>
          </ac:grpSpMkLst>
        </pc:grpChg>
        <pc:grpChg chg="mod">
          <ac:chgData name="Caroline Prodger" userId="e4ef2e75-b60b-401b-8ebe-291bdcf405f4" providerId="ADAL" clId="{B5079FBB-0E91-462F-8344-2C16141B9D72}" dt="2022-07-22T20:16:05.541" v="44"/>
          <ac:grpSpMkLst>
            <pc:docMk/>
            <pc:sldMk cId="0" sldId="330"/>
            <ac:grpSpMk id="20" creationId="{24792B8F-87D3-D649-EF4A-58AF1E587980}"/>
          </ac:grpSpMkLst>
        </pc:grpChg>
        <pc:grpChg chg="mod">
          <ac:chgData name="Caroline Prodger" userId="e4ef2e75-b60b-401b-8ebe-291bdcf405f4" providerId="ADAL" clId="{B5079FBB-0E91-462F-8344-2C16141B9D72}" dt="2022-07-22T20:16:05.541" v="44"/>
          <ac:grpSpMkLst>
            <pc:docMk/>
            <pc:sldMk cId="0" sldId="330"/>
            <ac:grpSpMk id="21" creationId="{71237BCF-882E-DB81-3992-B56AE16BEF6C}"/>
          </ac:grpSpMkLst>
        </pc:grpChg>
        <pc:inkChg chg="add del">
          <ac:chgData name="Caroline Prodger" userId="e4ef2e75-b60b-401b-8ebe-291bdcf405f4" providerId="ADAL" clId="{B5079FBB-0E91-462F-8344-2C16141B9D72}" dt="2022-07-22T20:16:43.311" v="67" actId="9405"/>
          <ac:inkMkLst>
            <pc:docMk/>
            <pc:sldMk cId="0" sldId="330"/>
            <ac:inkMk id="2" creationId="{E24DDD45-1265-7F0E-5ACE-C4C39A7EA344}"/>
          </ac:inkMkLst>
        </pc:inkChg>
        <pc:inkChg chg="add del">
          <ac:chgData name="Caroline Prodger" userId="e4ef2e75-b60b-401b-8ebe-291bdcf405f4" providerId="ADAL" clId="{B5079FBB-0E91-462F-8344-2C16141B9D72}" dt="2022-07-22T20:16:43.096" v="66" actId="9405"/>
          <ac:inkMkLst>
            <pc:docMk/>
            <pc:sldMk cId="0" sldId="330"/>
            <ac:inkMk id="5" creationId="{85AE4363-FE01-F886-D019-4D3EFD7A0074}"/>
          </ac:inkMkLst>
        </pc:inkChg>
        <pc:inkChg chg="add del">
          <ac:chgData name="Caroline Prodger" userId="e4ef2e75-b60b-401b-8ebe-291bdcf405f4" providerId="ADAL" clId="{B5079FBB-0E91-462F-8344-2C16141B9D72}" dt="2022-07-22T20:16:42.308" v="65" actId="9405"/>
          <ac:inkMkLst>
            <pc:docMk/>
            <pc:sldMk cId="0" sldId="330"/>
            <ac:inkMk id="7" creationId="{1CFF7D9A-41ED-0346-90DC-B4B93D582F73}"/>
          </ac:inkMkLst>
        </pc:inkChg>
        <pc:inkChg chg="add del">
          <ac:chgData name="Caroline Prodger" userId="e4ef2e75-b60b-401b-8ebe-291bdcf405f4" providerId="ADAL" clId="{B5079FBB-0E91-462F-8344-2C16141B9D72}" dt="2022-07-22T20:16:42.090" v="64" actId="9405"/>
          <ac:inkMkLst>
            <pc:docMk/>
            <pc:sldMk cId="0" sldId="330"/>
            <ac:inkMk id="11" creationId="{C17529BA-4A6A-5BDF-2B0C-8FA8E55D43C5}"/>
          </ac:inkMkLst>
        </pc:inkChg>
        <pc:inkChg chg="add del mod">
          <ac:chgData name="Caroline Prodger" userId="e4ef2e75-b60b-401b-8ebe-291bdcf405f4" providerId="ADAL" clId="{B5079FBB-0E91-462F-8344-2C16141B9D72}" dt="2022-07-22T20:16:41.843" v="63" actId="9405"/>
          <ac:inkMkLst>
            <pc:docMk/>
            <pc:sldMk cId="0" sldId="330"/>
            <ac:inkMk id="12" creationId="{D859B5A9-A2EC-14A5-02BA-4E3D5B4A53E7}"/>
          </ac:inkMkLst>
        </pc:inkChg>
        <pc:inkChg chg="add del mod">
          <ac:chgData name="Caroline Prodger" userId="e4ef2e75-b60b-401b-8ebe-291bdcf405f4" providerId="ADAL" clId="{B5079FBB-0E91-462F-8344-2C16141B9D72}" dt="2022-07-22T20:16:41.602" v="62"/>
          <ac:inkMkLst>
            <pc:docMk/>
            <pc:sldMk cId="0" sldId="330"/>
            <ac:inkMk id="13" creationId="{22F61080-D8A5-6D31-2010-E1E6302CE8C6}"/>
          </ac:inkMkLst>
        </pc:inkChg>
        <pc:inkChg chg="add del mod">
          <ac:chgData name="Caroline Prodger" userId="e4ef2e75-b60b-401b-8ebe-291bdcf405f4" providerId="ADAL" clId="{B5079FBB-0E91-462F-8344-2C16141B9D72}" dt="2022-07-22T20:16:41.363" v="60" actId="9405"/>
          <ac:inkMkLst>
            <pc:docMk/>
            <pc:sldMk cId="0" sldId="330"/>
            <ac:inkMk id="15" creationId="{31FB3F60-8A85-1413-2AD6-0EA98F81A601}"/>
          </ac:inkMkLst>
        </pc:inkChg>
        <pc:inkChg chg="add del mod">
          <ac:chgData name="Caroline Prodger" userId="e4ef2e75-b60b-401b-8ebe-291bdcf405f4" providerId="ADAL" clId="{B5079FBB-0E91-462F-8344-2C16141B9D72}" dt="2022-07-22T20:16:40.860" v="59" actId="9405"/>
          <ac:inkMkLst>
            <pc:docMk/>
            <pc:sldMk cId="0" sldId="330"/>
            <ac:inkMk id="16" creationId="{A775445C-36DB-67B5-FB4B-A9FCAD6F2C63}"/>
          </ac:inkMkLst>
        </pc:inkChg>
        <pc:inkChg chg="add del mod">
          <ac:chgData name="Caroline Prodger" userId="e4ef2e75-b60b-401b-8ebe-291bdcf405f4" providerId="ADAL" clId="{B5079FBB-0E91-462F-8344-2C16141B9D72}" dt="2022-07-22T20:16:40.380" v="58" actId="9405"/>
          <ac:inkMkLst>
            <pc:docMk/>
            <pc:sldMk cId="0" sldId="330"/>
            <ac:inkMk id="17" creationId="{A2B8A6D2-BE6D-BDD4-E689-2006A95120CD}"/>
          </ac:inkMkLst>
        </pc:inkChg>
        <pc:inkChg chg="add del mod">
          <ac:chgData name="Caroline Prodger" userId="e4ef2e75-b60b-401b-8ebe-291bdcf405f4" providerId="ADAL" clId="{B5079FBB-0E91-462F-8344-2C16141B9D72}" dt="2022-07-22T20:16:07.916" v="45" actId="9405"/>
          <ac:inkMkLst>
            <pc:docMk/>
            <pc:sldMk cId="0" sldId="330"/>
            <ac:inkMk id="18" creationId="{D678770C-2C4C-C6EF-7020-8AEF05684E20}"/>
          </ac:inkMkLst>
        </pc:inkChg>
        <pc:inkChg chg="add del mod">
          <ac:chgData name="Caroline Prodger" userId="e4ef2e75-b60b-401b-8ebe-291bdcf405f4" providerId="ADAL" clId="{B5079FBB-0E91-462F-8344-2C16141B9D72}" dt="2022-07-22T20:16:05.541" v="44"/>
          <ac:inkMkLst>
            <pc:docMk/>
            <pc:sldMk cId="0" sldId="330"/>
            <ac:inkMk id="19" creationId="{1E4BD950-E7E1-03DA-DB42-C2576F6CE2A8}"/>
          </ac:inkMkLst>
        </pc:inkChg>
        <pc:inkChg chg="add del">
          <ac:chgData name="Caroline Prodger" userId="e4ef2e75-b60b-401b-8ebe-291bdcf405f4" providerId="ADAL" clId="{B5079FBB-0E91-462F-8344-2C16141B9D72}" dt="2022-07-22T20:16:39.824" v="57" actId="9405"/>
          <ac:inkMkLst>
            <pc:docMk/>
            <pc:sldMk cId="0" sldId="330"/>
            <ac:inkMk id="22" creationId="{5F4EFDBD-3AD8-B10E-8559-9954677AE2CC}"/>
          </ac:inkMkLst>
        </pc:inkChg>
        <pc:inkChg chg="add del">
          <ac:chgData name="Caroline Prodger" userId="e4ef2e75-b60b-401b-8ebe-291bdcf405f4" providerId="ADAL" clId="{B5079FBB-0E91-462F-8344-2C16141B9D72}" dt="2022-07-22T20:16:39.131" v="56" actId="9405"/>
          <ac:inkMkLst>
            <pc:docMk/>
            <pc:sldMk cId="0" sldId="330"/>
            <ac:inkMk id="23" creationId="{45F28CC2-3840-8ECF-7BF7-68690BEE660B}"/>
          </ac:inkMkLst>
        </pc:inkChg>
        <pc:inkChg chg="add del">
          <ac:chgData name="Caroline Prodger" userId="e4ef2e75-b60b-401b-8ebe-291bdcf405f4" providerId="ADAL" clId="{B5079FBB-0E91-462F-8344-2C16141B9D72}" dt="2022-07-22T20:16:37.854" v="55" actId="9405"/>
          <ac:inkMkLst>
            <pc:docMk/>
            <pc:sldMk cId="0" sldId="330"/>
            <ac:inkMk id="24" creationId="{19566A78-52B3-C061-8ED6-15804E3C784C}"/>
          </ac:inkMkLst>
        </pc:inkChg>
      </pc:sldChg>
      <pc:sldChg chg="addSp delSp modSp mod">
        <pc:chgData name="Caroline Prodger" userId="e4ef2e75-b60b-401b-8ebe-291bdcf405f4" providerId="ADAL" clId="{B5079FBB-0E91-462F-8344-2C16141B9D72}" dt="2022-07-22T20:10:23.022" v="18" actId="1076"/>
        <pc:sldMkLst>
          <pc:docMk/>
          <pc:sldMk cId="0" sldId="331"/>
        </pc:sldMkLst>
        <pc:spChg chg="del">
          <ac:chgData name="Caroline Prodger" userId="e4ef2e75-b60b-401b-8ebe-291bdcf405f4" providerId="ADAL" clId="{B5079FBB-0E91-462F-8344-2C16141B9D72}" dt="2022-07-22T20:09:41.252" v="0" actId="478"/>
          <ac:spMkLst>
            <pc:docMk/>
            <pc:sldMk cId="0" sldId="331"/>
            <ac:spMk id="4" creationId="{E29E3E94-5A47-47D3-8455-C7AA20FA979E}"/>
          </ac:spMkLst>
        </pc:spChg>
        <pc:spChg chg="del mod">
          <ac:chgData name="Caroline Prodger" userId="e4ef2e75-b60b-401b-8ebe-291bdcf405f4" providerId="ADAL" clId="{B5079FBB-0E91-462F-8344-2C16141B9D72}" dt="2022-07-22T20:10:06.845" v="11" actId="478"/>
          <ac:spMkLst>
            <pc:docMk/>
            <pc:sldMk cId="0" sldId="331"/>
            <ac:spMk id="13" creationId="{2C6F3B10-6414-4AC5-BD44-85FD80410922}"/>
          </ac:spMkLst>
        </pc:spChg>
        <pc:spChg chg="del">
          <ac:chgData name="Caroline Prodger" userId="e4ef2e75-b60b-401b-8ebe-291bdcf405f4" providerId="ADAL" clId="{B5079FBB-0E91-462F-8344-2C16141B9D72}" dt="2022-07-22T20:10:09.717" v="12" actId="478"/>
          <ac:spMkLst>
            <pc:docMk/>
            <pc:sldMk cId="0" sldId="331"/>
            <ac:spMk id="17" creationId="{88AC0F81-0E3E-41EB-9BEF-48D38C2DF17F}"/>
          </ac:spMkLst>
        </pc:spChg>
        <pc:spChg chg="del">
          <ac:chgData name="Caroline Prodger" userId="e4ef2e75-b60b-401b-8ebe-291bdcf405f4" providerId="ADAL" clId="{B5079FBB-0E91-462F-8344-2C16141B9D72}" dt="2022-07-22T20:09:53.452" v="6" actId="478"/>
          <ac:spMkLst>
            <pc:docMk/>
            <pc:sldMk cId="0" sldId="331"/>
            <ac:spMk id="18" creationId="{D2031ABD-F861-43BD-BB21-1D230BB8E65A}"/>
          </ac:spMkLst>
        </pc:spChg>
        <pc:spChg chg="del">
          <ac:chgData name="Caroline Prodger" userId="e4ef2e75-b60b-401b-8ebe-291bdcf405f4" providerId="ADAL" clId="{B5079FBB-0E91-462F-8344-2C16141B9D72}" dt="2022-07-22T20:10:13.994" v="14" actId="478"/>
          <ac:spMkLst>
            <pc:docMk/>
            <pc:sldMk cId="0" sldId="331"/>
            <ac:spMk id="26" creationId="{92C96D7B-EB3B-449D-8BCF-6B84613E3B83}"/>
          </ac:spMkLst>
        </pc:spChg>
        <pc:picChg chg="add mod">
          <ac:chgData name="Caroline Prodger" userId="e4ef2e75-b60b-401b-8ebe-291bdcf405f4" providerId="ADAL" clId="{B5079FBB-0E91-462F-8344-2C16141B9D72}" dt="2022-07-22T20:10:23.022" v="18" actId="1076"/>
          <ac:picMkLst>
            <pc:docMk/>
            <pc:sldMk cId="0" sldId="331"/>
            <ac:picMk id="10" creationId="{37A84192-10A1-6F8B-1802-FA60D365FB35}"/>
          </ac:picMkLst>
        </pc:picChg>
        <pc:cxnChg chg="del">
          <ac:chgData name="Caroline Prodger" userId="e4ef2e75-b60b-401b-8ebe-291bdcf405f4" providerId="ADAL" clId="{B5079FBB-0E91-462F-8344-2C16141B9D72}" dt="2022-07-22T20:09:42.640" v="1" actId="478"/>
          <ac:cxnSpMkLst>
            <pc:docMk/>
            <pc:sldMk cId="0" sldId="331"/>
            <ac:cxnSpMk id="8" creationId="{46E37EEC-2A20-47F7-AFE3-981FB382CBA3}"/>
          </ac:cxnSpMkLst>
        </pc:cxnChg>
        <pc:cxnChg chg="del">
          <ac:chgData name="Caroline Prodger" userId="e4ef2e75-b60b-401b-8ebe-291bdcf405f4" providerId="ADAL" clId="{B5079FBB-0E91-462F-8344-2C16141B9D72}" dt="2022-07-22T20:09:49.198" v="4" actId="478"/>
          <ac:cxnSpMkLst>
            <pc:docMk/>
            <pc:sldMk cId="0" sldId="331"/>
            <ac:cxnSpMk id="9" creationId="{70C2EA50-182B-45EB-83BB-ED2AF5305CE9}"/>
          </ac:cxnSpMkLst>
        </pc:cxnChg>
        <pc:cxnChg chg="del">
          <ac:chgData name="Caroline Prodger" userId="e4ef2e75-b60b-401b-8ebe-291bdcf405f4" providerId="ADAL" clId="{B5079FBB-0E91-462F-8344-2C16141B9D72}" dt="2022-07-22T20:09:44.097" v="2" actId="478"/>
          <ac:cxnSpMkLst>
            <pc:docMk/>
            <pc:sldMk cId="0" sldId="331"/>
            <ac:cxnSpMk id="11" creationId="{BB1FC7E4-59C3-48DE-BCBA-AEC5CFCEAB42}"/>
          </ac:cxnSpMkLst>
        </pc:cxnChg>
        <pc:cxnChg chg="del">
          <ac:chgData name="Caroline Prodger" userId="e4ef2e75-b60b-401b-8ebe-291bdcf405f4" providerId="ADAL" clId="{B5079FBB-0E91-462F-8344-2C16141B9D72}" dt="2022-07-22T20:09:58.055" v="8" actId="478"/>
          <ac:cxnSpMkLst>
            <pc:docMk/>
            <pc:sldMk cId="0" sldId="331"/>
            <ac:cxnSpMk id="14" creationId="{B1EF71C6-1804-4895-9A6A-DF7E9EE568A1}"/>
          </ac:cxnSpMkLst>
        </pc:cxnChg>
        <pc:cxnChg chg="del">
          <ac:chgData name="Caroline Prodger" userId="e4ef2e75-b60b-401b-8ebe-291bdcf405f4" providerId="ADAL" clId="{B5079FBB-0E91-462F-8344-2C16141B9D72}" dt="2022-07-22T20:10:11.309" v="13" actId="478"/>
          <ac:cxnSpMkLst>
            <pc:docMk/>
            <pc:sldMk cId="0" sldId="331"/>
            <ac:cxnSpMk id="15" creationId="{4400B455-1951-4916-B068-F1453170BA43}"/>
          </ac:cxnSpMkLst>
        </pc:cxnChg>
        <pc:cxnChg chg="del">
          <ac:chgData name="Caroline Prodger" userId="e4ef2e75-b60b-401b-8ebe-291bdcf405f4" providerId="ADAL" clId="{B5079FBB-0E91-462F-8344-2C16141B9D72}" dt="2022-07-22T20:09:50.816" v="5" actId="478"/>
          <ac:cxnSpMkLst>
            <pc:docMk/>
            <pc:sldMk cId="0" sldId="331"/>
            <ac:cxnSpMk id="20" creationId="{8FC5DF05-61E3-4CF5-8C4D-6059870E9744}"/>
          </ac:cxnSpMkLst>
        </pc:cxnChg>
        <pc:cxnChg chg="del mod">
          <ac:chgData name="Caroline Prodger" userId="e4ef2e75-b60b-401b-8ebe-291bdcf405f4" providerId="ADAL" clId="{B5079FBB-0E91-462F-8344-2C16141B9D72}" dt="2022-07-22T20:09:46.009" v="3" actId="478"/>
          <ac:cxnSpMkLst>
            <pc:docMk/>
            <pc:sldMk cId="0" sldId="331"/>
            <ac:cxnSpMk id="23" creationId="{372D02AB-D333-4163-B6F2-1C671F61A170}"/>
          </ac:cxnSpMkLst>
        </pc:cxnChg>
        <pc:cxnChg chg="del">
          <ac:chgData name="Caroline Prodger" userId="e4ef2e75-b60b-401b-8ebe-291bdcf405f4" providerId="ADAL" clId="{B5079FBB-0E91-462F-8344-2C16141B9D72}" dt="2022-07-22T20:09:55.310" v="7" actId="478"/>
          <ac:cxnSpMkLst>
            <pc:docMk/>
            <pc:sldMk cId="0" sldId="331"/>
            <ac:cxnSpMk id="24" creationId="{9B15ADAF-1753-4D25-B5B1-6E24AE2523C4}"/>
          </ac:cxnSpMkLst>
        </pc:cxnChg>
      </pc:sldChg>
      <pc:sldChg chg="addSp delSp mod">
        <pc:chgData name="Caroline Prodger" userId="e4ef2e75-b60b-401b-8ebe-291bdcf405f4" providerId="ADAL" clId="{B5079FBB-0E91-462F-8344-2C16141B9D72}" dt="2022-07-22T20:16:37.305" v="54" actId="9405"/>
        <pc:sldMkLst>
          <pc:docMk/>
          <pc:sldMk cId="0" sldId="334"/>
        </pc:sldMkLst>
        <pc:inkChg chg="add del">
          <ac:chgData name="Caroline Prodger" userId="e4ef2e75-b60b-401b-8ebe-291bdcf405f4" providerId="ADAL" clId="{B5079FBB-0E91-462F-8344-2C16141B9D72}" dt="2022-07-22T20:16:37.305" v="54" actId="9405"/>
          <ac:inkMkLst>
            <pc:docMk/>
            <pc:sldMk cId="0" sldId="334"/>
            <ac:inkMk id="4" creationId="{0088FD71-3CC4-FFF6-0D10-F6BFB3D13F68}"/>
          </ac:inkMkLst>
        </pc:inkChg>
        <pc:inkChg chg="add del">
          <ac:chgData name="Caroline Prodger" userId="e4ef2e75-b60b-401b-8ebe-291bdcf405f4" providerId="ADAL" clId="{B5079FBB-0E91-462F-8344-2C16141B9D72}" dt="2022-07-22T20:16:27.454" v="53" actId="9405"/>
          <ac:inkMkLst>
            <pc:docMk/>
            <pc:sldMk cId="0" sldId="334"/>
            <ac:inkMk id="5" creationId="{65DE01B9-06A6-EA0E-10E5-9550CFE90E5D}"/>
          </ac:inkMkLst>
        </pc:inkChg>
        <pc:inkChg chg="add del">
          <ac:chgData name="Caroline Prodger" userId="e4ef2e75-b60b-401b-8ebe-291bdcf405f4" providerId="ADAL" clId="{B5079FBB-0E91-462F-8344-2C16141B9D72}" dt="2022-07-22T20:16:26.590" v="52" actId="9405"/>
          <ac:inkMkLst>
            <pc:docMk/>
            <pc:sldMk cId="0" sldId="334"/>
            <ac:inkMk id="6" creationId="{426F305F-9566-0ECE-8181-36257A6450F1}"/>
          </ac:inkMkLst>
        </pc:inkChg>
      </pc:sldChg>
      <pc:sldChg chg="addSp delSp modSp new mod addCm modCm">
        <pc:chgData name="Caroline Prodger" userId="e4ef2e75-b60b-401b-8ebe-291bdcf405f4" providerId="ADAL" clId="{B5079FBB-0E91-462F-8344-2C16141B9D72}" dt="2022-07-22T20:17:27.375" v="73"/>
        <pc:sldMkLst>
          <pc:docMk/>
          <pc:sldMk cId="1171958735" sldId="367"/>
        </pc:sldMkLst>
        <pc:spChg chg="mod">
          <ac:chgData name="Caroline Prodger" userId="e4ef2e75-b60b-401b-8ebe-291bdcf405f4" providerId="ADAL" clId="{B5079FBB-0E91-462F-8344-2C16141B9D72}" dt="2022-07-22T20:11:29.404" v="23"/>
          <ac:spMkLst>
            <pc:docMk/>
            <pc:sldMk cId="1171958735" sldId="367"/>
            <ac:spMk id="2" creationId="{225F8FCD-457D-3DAB-63EB-B5688BB3B5CE}"/>
          </ac:spMkLst>
        </pc:spChg>
        <pc:spChg chg="del">
          <ac:chgData name="Caroline Prodger" userId="e4ef2e75-b60b-401b-8ebe-291bdcf405f4" providerId="ADAL" clId="{B5079FBB-0E91-462F-8344-2C16141B9D72}" dt="2022-07-22T20:11:19.462" v="22" actId="478"/>
          <ac:spMkLst>
            <pc:docMk/>
            <pc:sldMk cId="1171958735" sldId="367"/>
            <ac:spMk id="3" creationId="{90F0B88F-CA83-B241-31F9-5ACA113A0AE1}"/>
          </ac:spMkLst>
        </pc:spChg>
        <pc:picChg chg="add mod">
          <ac:chgData name="Caroline Prodger" userId="e4ef2e75-b60b-401b-8ebe-291bdcf405f4" providerId="ADAL" clId="{B5079FBB-0E91-462F-8344-2C16141B9D72}" dt="2022-07-22T20:11:50.540" v="25" actId="1076"/>
          <ac:picMkLst>
            <pc:docMk/>
            <pc:sldMk cId="1171958735" sldId="367"/>
            <ac:picMk id="5" creationId="{26BA4745-36E3-736F-3B84-06721866DFCC}"/>
          </ac:picMkLst>
        </pc:picChg>
        <pc:inkChg chg="add del">
          <ac:chgData name="Caroline Prodger" userId="e4ef2e75-b60b-401b-8ebe-291bdcf405f4" providerId="ADAL" clId="{B5079FBB-0E91-462F-8344-2C16141B9D72}" dt="2022-07-22T20:16:47.119" v="71" actId="9405"/>
          <ac:inkMkLst>
            <pc:docMk/>
            <pc:sldMk cId="1171958735" sldId="367"/>
            <ac:inkMk id="6" creationId="{564F2515-696D-260F-AC49-29B609A8C868}"/>
          </ac:inkMkLst>
        </pc:inkChg>
        <pc:inkChg chg="add del">
          <ac:chgData name="Caroline Prodger" userId="e4ef2e75-b60b-401b-8ebe-291bdcf405f4" providerId="ADAL" clId="{B5079FBB-0E91-462F-8344-2C16141B9D72}" dt="2022-07-22T20:16:47.982" v="72" actId="9405"/>
          <ac:inkMkLst>
            <pc:docMk/>
            <pc:sldMk cId="1171958735" sldId="367"/>
            <ac:inkMk id="7" creationId="{2FA53E2D-B8F5-C9EC-49B3-81201A66BD46}"/>
          </ac:inkMkLst>
        </pc:inkChg>
      </pc:sldChg>
    </pc:docChg>
  </pc:docChgLst>
  <pc:docChgLst>
    <pc:chgData name="Caroline Prodger" userId="e4ef2e75-b60b-401b-8ebe-291bdcf405f4" providerId="ADAL" clId="{2BEC2403-6C46-4483-ACA7-29476AB9FABD}"/>
    <pc:docChg chg="custSel delSld modSld">
      <pc:chgData name="Caroline Prodger" userId="e4ef2e75-b60b-401b-8ebe-291bdcf405f4" providerId="ADAL" clId="{2BEC2403-6C46-4483-ACA7-29476AB9FABD}" dt="2022-08-25T12:54:18.838" v="31"/>
      <pc:docMkLst>
        <pc:docMk/>
      </pc:docMkLst>
      <pc:sldChg chg="addSp delSp modSp mod delCm">
        <pc:chgData name="Caroline Prodger" userId="e4ef2e75-b60b-401b-8ebe-291bdcf405f4" providerId="ADAL" clId="{2BEC2403-6C46-4483-ACA7-29476AB9FABD}" dt="2022-08-25T12:54:18.838" v="31"/>
        <pc:sldMkLst>
          <pc:docMk/>
          <pc:sldMk cId="0" sldId="330"/>
        </pc:sldMkLst>
        <pc:spChg chg="del">
          <ac:chgData name="Caroline Prodger" userId="e4ef2e75-b60b-401b-8ebe-291bdcf405f4" providerId="ADAL" clId="{2BEC2403-6C46-4483-ACA7-29476AB9FABD}" dt="2022-08-25T12:50:12.202" v="8" actId="478"/>
          <ac:spMkLst>
            <pc:docMk/>
            <pc:sldMk cId="0" sldId="330"/>
            <ac:spMk id="3" creationId="{41DADEB9-1F50-F118-315A-3012F903B996}"/>
          </ac:spMkLst>
        </pc:spChg>
        <pc:spChg chg="del">
          <ac:chgData name="Caroline Prodger" userId="e4ef2e75-b60b-401b-8ebe-291bdcf405f4" providerId="ADAL" clId="{2BEC2403-6C46-4483-ACA7-29476AB9FABD}" dt="2022-08-25T12:50:54.842" v="13" actId="478"/>
          <ac:spMkLst>
            <pc:docMk/>
            <pc:sldMk cId="0" sldId="330"/>
            <ac:spMk id="9" creationId="{6201CBF0-02D5-40F3-B2F2-F14FD60C7B06}"/>
          </ac:spMkLst>
        </pc:spChg>
        <pc:spChg chg="del">
          <ac:chgData name="Caroline Prodger" userId="e4ef2e75-b60b-401b-8ebe-291bdcf405f4" providerId="ADAL" clId="{2BEC2403-6C46-4483-ACA7-29476AB9FABD}" dt="2022-08-25T12:50:51.832" v="12" actId="478"/>
          <ac:spMkLst>
            <pc:docMk/>
            <pc:sldMk cId="0" sldId="330"/>
            <ac:spMk id="10" creationId="{48CE5A09-ABB5-95FC-73F8-B1ED16424EED}"/>
          </ac:spMkLst>
        </pc:spChg>
        <pc:graphicFrameChg chg="add mod">
          <ac:chgData name="Caroline Prodger" userId="e4ef2e75-b60b-401b-8ebe-291bdcf405f4" providerId="ADAL" clId="{2BEC2403-6C46-4483-ACA7-29476AB9FABD}" dt="2022-08-25T12:53:43.267" v="28" actId="1076"/>
          <ac:graphicFrameMkLst>
            <pc:docMk/>
            <pc:sldMk cId="0" sldId="330"/>
            <ac:graphicFrameMk id="12" creationId="{0D4A1184-9715-1897-042D-F5B9DCCDA72D}"/>
          </ac:graphicFrameMkLst>
        </pc:graphicFrameChg>
        <pc:picChg chg="add mod">
          <ac:chgData name="Caroline Prodger" userId="e4ef2e75-b60b-401b-8ebe-291bdcf405f4" providerId="ADAL" clId="{2BEC2403-6C46-4483-ACA7-29476AB9FABD}" dt="2022-08-25T12:53:53.272" v="30" actId="14100"/>
          <ac:picMkLst>
            <pc:docMk/>
            <pc:sldMk cId="0" sldId="330"/>
            <ac:picMk id="5" creationId="{36AB15A2-480D-F44F-4759-F5F477715384}"/>
          </ac:picMkLst>
        </pc:picChg>
        <pc:picChg chg="del">
          <ac:chgData name="Caroline Prodger" userId="e4ef2e75-b60b-401b-8ebe-291bdcf405f4" providerId="ADAL" clId="{2BEC2403-6C46-4483-ACA7-29476AB9FABD}" dt="2022-08-25T12:50:46.790" v="10" actId="478"/>
          <ac:picMkLst>
            <pc:docMk/>
            <pc:sldMk cId="0" sldId="330"/>
            <ac:picMk id="6" creationId="{886F2329-C952-4BEB-9303-4D4001819E6C}"/>
          </ac:picMkLst>
        </pc:picChg>
        <pc:picChg chg="del">
          <ac:chgData name="Caroline Prodger" userId="e4ef2e75-b60b-401b-8ebe-291bdcf405f4" providerId="ADAL" clId="{2BEC2403-6C46-4483-ACA7-29476AB9FABD}" dt="2022-08-25T12:50:48.784" v="11" actId="478"/>
          <ac:picMkLst>
            <pc:docMk/>
            <pc:sldMk cId="0" sldId="330"/>
            <ac:picMk id="8" creationId="{2B200BD6-C15E-41E5-8EA2-B46B09DDB4AD}"/>
          </ac:picMkLst>
        </pc:picChg>
        <pc:picChg chg="add mod">
          <ac:chgData name="Caroline Prodger" userId="e4ef2e75-b60b-401b-8ebe-291bdcf405f4" providerId="ADAL" clId="{2BEC2403-6C46-4483-ACA7-29476AB9FABD}" dt="2022-08-25T12:53:48.291" v="29" actId="14100"/>
          <ac:picMkLst>
            <pc:docMk/>
            <pc:sldMk cId="0" sldId="330"/>
            <ac:picMk id="11" creationId="{30FCE4B3-34CC-2869-8FDD-B208E66F0E48}"/>
          </ac:picMkLst>
        </pc:picChg>
      </pc:sldChg>
      <pc:sldChg chg="modSp mod">
        <pc:chgData name="Caroline Prodger" userId="e4ef2e75-b60b-401b-8ebe-291bdcf405f4" providerId="ADAL" clId="{2BEC2403-6C46-4483-ACA7-29476AB9FABD}" dt="2022-08-25T12:50:34.166" v="9" actId="20577"/>
        <pc:sldMkLst>
          <pc:docMk/>
          <pc:sldMk cId="0" sldId="334"/>
        </pc:sldMkLst>
        <pc:spChg chg="mod">
          <ac:chgData name="Caroline Prodger" userId="e4ef2e75-b60b-401b-8ebe-291bdcf405f4" providerId="ADAL" clId="{2BEC2403-6C46-4483-ACA7-29476AB9FABD}" dt="2022-08-25T12:50:34.166" v="9" actId="20577"/>
          <ac:spMkLst>
            <pc:docMk/>
            <pc:sldMk cId="0" sldId="334"/>
            <ac:spMk id="2" creationId="{00000000-0000-0000-0000-000000000000}"/>
          </ac:spMkLst>
        </pc:spChg>
      </pc:sldChg>
      <pc:sldChg chg="delCm">
        <pc:chgData name="Caroline Prodger" userId="e4ef2e75-b60b-401b-8ebe-291bdcf405f4" providerId="ADAL" clId="{2BEC2403-6C46-4483-ACA7-29476AB9FABD}" dt="2022-08-24T18:34:42.875" v="2"/>
        <pc:sldMkLst>
          <pc:docMk/>
          <pc:sldMk cId="0" sldId="335"/>
        </pc:sldMkLst>
      </pc:sldChg>
      <pc:sldChg chg="delCm">
        <pc:chgData name="Caroline Prodger" userId="e4ef2e75-b60b-401b-8ebe-291bdcf405f4" providerId="ADAL" clId="{2BEC2403-6C46-4483-ACA7-29476AB9FABD}" dt="2022-08-24T18:34:54.563" v="3"/>
        <pc:sldMkLst>
          <pc:docMk/>
          <pc:sldMk cId="0" sldId="337"/>
        </pc:sldMkLst>
      </pc:sldChg>
      <pc:sldChg chg="del">
        <pc:chgData name="Caroline Prodger" userId="e4ef2e75-b60b-401b-8ebe-291bdcf405f4" providerId="ADAL" clId="{2BEC2403-6C46-4483-ACA7-29476AB9FABD}" dt="2022-08-24T17:54:09.584" v="0" actId="2696"/>
        <pc:sldMkLst>
          <pc:docMk/>
          <pc:sldMk cId="3522593949" sldId="341"/>
        </pc:sldMkLst>
      </pc:sldChg>
      <pc:sldChg chg="addSp delSp modSp mod delCm modCm">
        <pc:chgData name="Caroline Prodger" userId="e4ef2e75-b60b-401b-8ebe-291bdcf405f4" providerId="ADAL" clId="{2BEC2403-6C46-4483-ACA7-29476AB9FABD}" dt="2022-08-25T12:50:01.527" v="7"/>
        <pc:sldMkLst>
          <pc:docMk/>
          <pc:sldMk cId="1171958735" sldId="367"/>
        </pc:sldMkLst>
        <pc:picChg chg="add mod">
          <ac:chgData name="Caroline Prodger" userId="e4ef2e75-b60b-401b-8ebe-291bdcf405f4" providerId="ADAL" clId="{2BEC2403-6C46-4483-ACA7-29476AB9FABD}" dt="2022-08-25T12:49:56.626" v="6" actId="1076"/>
          <ac:picMkLst>
            <pc:docMk/>
            <pc:sldMk cId="1171958735" sldId="367"/>
            <ac:picMk id="4" creationId="{FAEC9C3C-5508-D7F0-EC30-6047812FDB90}"/>
          </ac:picMkLst>
        </pc:picChg>
        <pc:picChg chg="del">
          <ac:chgData name="Caroline Prodger" userId="e4ef2e75-b60b-401b-8ebe-291bdcf405f4" providerId="ADAL" clId="{2BEC2403-6C46-4483-ACA7-29476AB9FABD}" dt="2022-08-25T12:49:52.582" v="4" actId="478"/>
          <ac:picMkLst>
            <pc:docMk/>
            <pc:sldMk cId="1171958735" sldId="367"/>
            <ac:picMk id="5" creationId="{26BA4745-36E3-736F-3B84-06721866DFC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2T20:15:27.322"/>
    </inkml:context>
    <inkml:brush xml:id="br0">
      <inkml:brushProperty name="width" value="0.05" units="cm"/>
      <inkml:brushProperty name="height" value="0.05" units="cm"/>
      <inkml:brushProperty name="color" value="#E71224"/>
    </inkml:brush>
  </inkml:definitions>
  <inkml:trace contextRef="#ctx0" brushRef="#br0">0 510 24575,'2'2'0,"-1"0"0,0 1 0,1-1 0,-1 0 0,1 0 0,0 0 0,-1 0 0,1 0 0,0 0 0,0-1 0,1 1 0,-1-1 0,0 1 0,0-1 0,1 0 0,2 1 0,8 6 0,-4 1 0,1 0 0,-1 1 0,0 0 0,-1 0 0,8 13 0,19 23 0,-5-14 0,-18-21 0,0 1 0,14 21 0,-20-25 0,-1-1 0,1 0 0,1 0 0,10 9 0,-16-15 0,0 0 0,-1 0 0,1-1 0,0 1 0,0-1 0,0 1 0,0-1 0,0 1 0,0-1 0,0 1 0,0-1 0,0 0 0,0 0 0,0 0 0,0 1 0,1-1 0,-1 0 0,0 0 0,2-1 0,-2 1 0,0-1 0,0 0 0,0 0 0,-1 0 0,1 0 0,0 0 0,0 0 0,-1 0 0,1 0 0,0 0 0,-1 0 0,1 0 0,-1 0 0,0 0 0,1 0 0,-1-1 0,0 1 0,0 0 0,0 0 0,1 0 0,-1-1 0,0 1 0,-1-1 0,1-13 0,-1 1 0,0 0 0,-1-1 0,-6-19 0,-3-23 0,8 29 0,-1-15 0,-2 1 0,-1 0 0,-3 0 0,-15-45 0,16 67 0,3 7 0,1-1 0,0 0 0,0 1 0,2-2 0,0 1 0,-2-21 0,4-22 0,-3-29 0,4 85 0,0-1 0,0 1 0,0-1 0,0 1 0,0-1 0,0 1 0,0-1 0,0 1 0,1 0 0,-1-1 0,0 1 0,1-1 0,-1 1 0,1 0 0,0-1 0,-1 1 0,1 0 0,0 0 0,0-1 0,0 1 0,0 0 0,0 0 0,0 0 0,0 0 0,0 0 0,0 0 0,1 0 0,-1 1 0,0-1 0,1 0 0,-1 1 0,0-1 0,1 1 0,-1-1 0,1 1 0,-1 0 0,3-1 0,7 0 0,0 0 0,0 1 0,0 0 0,14 3 0,-5-2 0,27 1 0,28 2 0,79-6 0,-69-12 109,-55 8-846,33-3 0,-37 8-6089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2T20:15:34.574"/>
    </inkml:context>
    <inkml:brush xml:id="br0">
      <inkml:brushProperty name="width" value="0.05" units="cm"/>
      <inkml:brushProperty name="height" value="0.05" units="cm"/>
      <inkml:brushProperty name="color" value="#E71224"/>
    </inkml:brush>
  </inkml:definitions>
  <inkml:trace contextRef="#ctx0" brushRef="#br0">1 2 24575,'107'-2'0,"116"5"0,-219-3 0,1 1 0,-1-1 0,0 1 0,0 0 0,0 0 0,1 1 0,-1-1 0,0 1 0,0 0 0,-1 0 0,1 0 0,0 1 0,-1-1 0,1 1 0,-1 0 0,0 0 0,0 0 0,0 0 0,0 0 0,-1 1 0,1-1 0,-1 1 0,0 0 0,0 0 0,0 0 0,-1 0 0,1 0 0,-1 0 0,0 0 0,0 0 0,0 1 0,-1-1 0,0 0 0,1 1 0,-1-1 0,-1 0 0,1 1 0,-1-1 0,0 0 0,0 0 0,0 1 0,-3 5 0,1-4 0,0-1 0,-1 0 0,1 0 0,-1 0 0,-1 0 0,1-1 0,-1 1 0,0-1 0,0 0 0,0 0 0,0-1 0,-9 5 0,2-2 0,0 0 0,0-1 0,-1 0 0,1-1 0,-14 3 0,-4-4 0,14-1 0,35-2 0,-3-1 0,0 0 0,1 2 0,-1 0 0,0 1 0,26 6 0,-37-7 0,-1 1 0,1 0 0,0 0 0,-1 1 0,1-1 0,-1 1 0,0 0 0,0 0 0,0 0 0,0 1 0,0 0 0,-1-1 0,0 1 0,0 0 0,0 1 0,0-1 0,0 0 0,-1 1 0,0 0 0,0-1 0,0 1 0,1 6 0,-1-3 0,0 0 0,0 0 0,-1 0 0,0 0 0,0 0 0,-1 0 0,0 0 0,-2 15 0,1-20 0,0-1 0,0 1 0,0 0 0,0 0 0,0 0 0,0-1 0,-1 1 0,1-1 0,-1 1 0,0-1 0,0 0 0,0 1 0,0-1 0,0 0 0,0 0 0,-1-1 0,1 1 0,0 0 0,-1-1 0,0 1 0,1-1 0,-1 0 0,0 0 0,0 0 0,1 0 0,-7 0 0,0 1 0,-1 0 0,1-1 0,-1-1 0,0 0 0,1 0 0,-1-1 0,0 0 0,-13-4 0,6 0 0,-1-2 0,1 1 0,-24-16 0,-33-19-1365,57 27-5461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worksheet 19.1 as a handout. Ask students to fill in as many values on the triangles as they can. </a:t>
            </a:r>
          </a:p>
          <a:p>
            <a:r>
              <a:rPr lang="en-GB" dirty="0"/>
              <a:t>Hint: They may want to think about the angles in a triangle and working out unknown sides using Pythagoras’ theorem. </a:t>
            </a: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214464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597166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that the values for 0 and 90 degrees cannot be obtained from the special triangles. Students can either use their calculators at this point or wait until we draw the graphs on the next slide. </a:t>
            </a:r>
          </a:p>
          <a:p>
            <a:r>
              <a:rPr lang="en-GB" dirty="0"/>
              <a:t>Note also that students may ask why they have to learn them as they have a calculator in the exam. The questions in the exam may require them to use diagrams to show results. In the case of sine and cosine of 45 degrees, the calculator would give these numbers rationalised and so would not give the answers in the table above. (For all other values the calculator would match the table.)</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681132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blank copy is provided if you want to plot the graph with the students.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163241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the important features of the graph such as crossing points on the </a:t>
            </a:r>
            <a:r>
              <a:rPr lang="en-GB" i="1" dirty="0"/>
              <a:t>x-</a:t>
            </a:r>
            <a:r>
              <a:rPr lang="en-GB" dirty="0"/>
              <a:t>axis and the height of the graph. </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9446432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Blank copy if you want to plot the graph with students.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9610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again the crossing points and amplitude of the graph. Student will need to be able to recreate this in degrees or radians.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194674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the asymptotes on the graph at 90, 270 etc. The reason for these (if asked) is that the tangent function is found by dividing the sin function by the cos function at each point and plotting the result. At 90 degrees the value of cos 90 is 0 and you cannot divide by 0, so the graph is non-existent at that point. Dotted lines are commonly used to show asymptotes.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471750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that these are the reciprocal function and NOT the inverse functions. </a:t>
            </a:r>
          </a:p>
          <a:p>
            <a:r>
              <a:rPr lang="en-GB" dirty="0"/>
              <a:t>It is very common for students to assume that sec relates to sin and cosec relates to cos, so do highlight this as a common misconception.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552515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6064436"/>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237312"/>
            <a:ext cx="4572000" cy="243593"/>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0.png"/><Relationship Id="rId7"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0.png"/><Relationship Id="rId4" Type="http://schemas.openxmlformats.org/officeDocument/2006/relationships/image" Target="../media/image38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customXml" Target="../ink/ink1.xml"/><Relationship Id="rId7" Type="http://schemas.openxmlformats.org/officeDocument/2006/relationships/customXml" Target="../ink/ink2.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6.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2.wmf"/><Relationship Id="rId7" Type="http://schemas.openxmlformats.org/officeDocument/2006/relationships/oleObject" Target="../embeddings/oleObject1.bin"/><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Essential mathematics for engineering and manufacturing</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19: Trigonometric functions: common values and graphs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sine graph (radians) </a:t>
            </a:r>
          </a:p>
        </p:txBody>
      </p:sp>
      <p:pic>
        <p:nvPicPr>
          <p:cNvPr id="5" name="Content Placeholder 4">
            <a:extLst>
              <a:ext uri="{FF2B5EF4-FFF2-40B4-BE49-F238E27FC236}">
                <a16:creationId xmlns:a16="http://schemas.microsoft.com/office/drawing/2014/main" id="{3B73DEB2-ECA4-4229-8718-D9005E4B04FD}"/>
              </a:ext>
            </a:extLst>
          </p:cNvPr>
          <p:cNvPicPr>
            <a:picLocks noGrp="1" noChangeAspect="1"/>
          </p:cNvPicPr>
          <p:nvPr>
            <p:ph sz="quarter" idx="10"/>
          </p:nvPr>
        </p:nvPicPr>
        <p:blipFill>
          <a:blip r:embed="rId3"/>
          <a:stretch>
            <a:fillRect/>
          </a:stretch>
        </p:blipFill>
        <p:spPr>
          <a:xfrm>
            <a:off x="899592" y="1556792"/>
            <a:ext cx="7560004" cy="424815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cosine graph (degrees) </a:t>
            </a:r>
          </a:p>
        </p:txBody>
      </p:sp>
      <p:pic>
        <p:nvPicPr>
          <p:cNvPr id="4" name="Picture 3">
            <a:extLst>
              <a:ext uri="{FF2B5EF4-FFF2-40B4-BE49-F238E27FC236}">
                <a16:creationId xmlns:a16="http://schemas.microsoft.com/office/drawing/2014/main" id="{7613860D-F70C-4516-B636-B2012F80FAD9}"/>
              </a:ext>
            </a:extLst>
          </p:cNvPr>
          <p:cNvPicPr>
            <a:picLocks noChangeAspect="1"/>
          </p:cNvPicPr>
          <p:nvPr/>
        </p:nvPicPr>
        <p:blipFill>
          <a:blip r:embed="rId2"/>
          <a:stretch>
            <a:fillRect/>
          </a:stretch>
        </p:blipFill>
        <p:spPr>
          <a:xfrm>
            <a:off x="395536" y="1628800"/>
            <a:ext cx="8353408" cy="397677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899CF3B-EF33-4398-99E1-16891A7594F1}"/>
              </a:ext>
            </a:extLst>
          </p:cNvPr>
          <p:cNvPicPr>
            <a:picLocks noGrp="1" noChangeAspect="1"/>
          </p:cNvPicPr>
          <p:nvPr>
            <p:ph sz="quarter" idx="10"/>
          </p:nvPr>
        </p:nvPicPr>
        <p:blipFill>
          <a:blip r:embed="rId2"/>
          <a:stretch>
            <a:fillRect/>
          </a:stretch>
        </p:blipFill>
        <p:spPr>
          <a:xfrm>
            <a:off x="467544" y="1628800"/>
            <a:ext cx="8229600" cy="3959141"/>
          </a:xfrm>
        </p:spPr>
      </p:pic>
      <p:sp>
        <p:nvSpPr>
          <p:cNvPr id="5" name="Title 1">
            <a:extLst>
              <a:ext uri="{FF2B5EF4-FFF2-40B4-BE49-F238E27FC236}">
                <a16:creationId xmlns:a16="http://schemas.microsoft.com/office/drawing/2014/main" id="{4764B6DF-675F-48D9-A712-D63F6B01FEE6}"/>
              </a:ext>
            </a:extLst>
          </p:cNvPr>
          <p:cNvSpPr>
            <a:spLocks noGrp="1"/>
          </p:cNvSpPr>
          <p:nvPr>
            <p:ph type="title"/>
          </p:nvPr>
        </p:nvSpPr>
        <p:spPr>
          <a:xfrm>
            <a:off x="457200" y="1008063"/>
            <a:ext cx="8229600" cy="382587"/>
          </a:xfrm>
        </p:spPr>
        <p:txBody>
          <a:bodyPr/>
          <a:lstStyle/>
          <a:p>
            <a:r>
              <a:rPr lang="en-US" dirty="0"/>
              <a:t>The cosine graph (degrees)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cosine graph (radians) </a:t>
            </a:r>
          </a:p>
        </p:txBody>
      </p:sp>
      <p:pic>
        <p:nvPicPr>
          <p:cNvPr id="4" name="Content Placeholder 4">
            <a:extLst>
              <a:ext uri="{FF2B5EF4-FFF2-40B4-BE49-F238E27FC236}">
                <a16:creationId xmlns:a16="http://schemas.microsoft.com/office/drawing/2014/main" id="{742E0D05-40E3-4D44-9037-D248CF298362}"/>
              </a:ext>
            </a:extLst>
          </p:cNvPr>
          <p:cNvPicPr>
            <a:picLocks noChangeAspect="1"/>
          </p:cNvPicPr>
          <p:nvPr/>
        </p:nvPicPr>
        <p:blipFill>
          <a:blip r:embed="rId2"/>
          <a:stretch>
            <a:fillRect/>
          </a:stretch>
        </p:blipFill>
        <p:spPr bwMode="auto">
          <a:xfrm>
            <a:off x="611560" y="1484784"/>
            <a:ext cx="7572788" cy="4248150"/>
          </a:xfrm>
          <a:prstGeom prst="rect">
            <a:avLst/>
          </a:prstGeom>
          <a:noFill/>
          <a:ln w="9525">
            <a:noFill/>
            <a:miter lim="800000"/>
            <a:headEnd/>
            <a:tailEnd/>
          </a:ln>
        </p:spPr>
      </p:pic>
    </p:spTree>
    <p:extLst>
      <p:ext uri="{BB962C8B-B14F-4D97-AF65-F5344CB8AC3E}">
        <p14:creationId xmlns:p14="http://schemas.microsoft.com/office/powerpoint/2010/main" val="4264066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cosine graph (radians)</a:t>
            </a:r>
          </a:p>
        </p:txBody>
      </p:sp>
      <p:pic>
        <p:nvPicPr>
          <p:cNvPr id="5" name="Content Placeholder 4">
            <a:extLst>
              <a:ext uri="{FF2B5EF4-FFF2-40B4-BE49-F238E27FC236}">
                <a16:creationId xmlns:a16="http://schemas.microsoft.com/office/drawing/2014/main" id="{869FF64E-1A35-4F53-BF37-01C957A871A0}"/>
              </a:ext>
            </a:extLst>
          </p:cNvPr>
          <p:cNvPicPr>
            <a:picLocks noGrp="1" noChangeAspect="1"/>
          </p:cNvPicPr>
          <p:nvPr>
            <p:ph sz="quarter" idx="10"/>
          </p:nvPr>
        </p:nvPicPr>
        <p:blipFill>
          <a:blip r:embed="rId2"/>
          <a:stretch>
            <a:fillRect/>
          </a:stretch>
        </p:blipFill>
        <p:spPr>
          <a:xfrm>
            <a:off x="755576" y="1556792"/>
            <a:ext cx="7543731" cy="4248150"/>
          </a:xfrm>
        </p:spPr>
      </p:pic>
    </p:spTree>
    <p:extLst>
      <p:ext uri="{BB962C8B-B14F-4D97-AF65-F5344CB8AC3E}">
        <p14:creationId xmlns:p14="http://schemas.microsoft.com/office/powerpoint/2010/main" val="482954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tangent graph (degrees) </a:t>
            </a:r>
          </a:p>
        </p:txBody>
      </p:sp>
      <p:pic>
        <p:nvPicPr>
          <p:cNvPr id="4" name="Content Placeholder 3">
            <a:extLst>
              <a:ext uri="{FF2B5EF4-FFF2-40B4-BE49-F238E27FC236}">
                <a16:creationId xmlns:a16="http://schemas.microsoft.com/office/drawing/2014/main" id="{97C374DA-CDBC-45FB-8461-2990E049E0F5}"/>
              </a:ext>
            </a:extLst>
          </p:cNvPr>
          <p:cNvPicPr>
            <a:picLocks noGrp="1" noChangeAspect="1"/>
          </p:cNvPicPr>
          <p:nvPr>
            <p:ph sz="quarter" idx="10"/>
          </p:nvPr>
        </p:nvPicPr>
        <p:blipFill>
          <a:blip r:embed="rId2"/>
          <a:stretch>
            <a:fillRect/>
          </a:stretch>
        </p:blipFill>
        <p:spPr>
          <a:xfrm>
            <a:off x="467544" y="1628800"/>
            <a:ext cx="8229600" cy="3917833"/>
          </a:xfrm>
          <a:prstGeom prst="rect">
            <a:avLst/>
          </a:prstGeom>
        </p:spPr>
      </p:pic>
    </p:spTree>
    <p:extLst>
      <p:ext uri="{BB962C8B-B14F-4D97-AF65-F5344CB8AC3E}">
        <p14:creationId xmlns:p14="http://schemas.microsoft.com/office/powerpoint/2010/main" val="40489305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tangent graph (degrees)</a:t>
            </a:r>
          </a:p>
        </p:txBody>
      </p:sp>
      <p:pic>
        <p:nvPicPr>
          <p:cNvPr id="5" name="Content Placeholder 4">
            <a:extLst>
              <a:ext uri="{FF2B5EF4-FFF2-40B4-BE49-F238E27FC236}">
                <a16:creationId xmlns:a16="http://schemas.microsoft.com/office/drawing/2014/main" id="{F8449C0C-EA69-461D-B630-CA7CBE8AD200}"/>
              </a:ext>
            </a:extLst>
          </p:cNvPr>
          <p:cNvPicPr>
            <a:picLocks noGrp="1" noChangeAspect="1"/>
          </p:cNvPicPr>
          <p:nvPr>
            <p:ph sz="quarter" idx="10"/>
          </p:nvPr>
        </p:nvPicPr>
        <p:blipFill>
          <a:blip r:embed="rId3"/>
          <a:stretch>
            <a:fillRect/>
          </a:stretch>
        </p:blipFill>
        <p:spPr>
          <a:xfrm>
            <a:off x="1187624" y="1556792"/>
            <a:ext cx="6657062" cy="4248150"/>
          </a:xfrm>
        </p:spPr>
      </p:pic>
      <p:cxnSp>
        <p:nvCxnSpPr>
          <p:cNvPr id="7" name="Straight Connector 6">
            <a:extLst>
              <a:ext uri="{FF2B5EF4-FFF2-40B4-BE49-F238E27FC236}">
                <a16:creationId xmlns:a16="http://schemas.microsoft.com/office/drawing/2014/main" id="{C025E9D8-491B-4A70-B24A-D09FE9EA4207}"/>
              </a:ext>
            </a:extLst>
          </p:cNvPr>
          <p:cNvCxnSpPr/>
          <p:nvPr/>
        </p:nvCxnSpPr>
        <p:spPr>
          <a:xfrm>
            <a:off x="5292080" y="1556792"/>
            <a:ext cx="0" cy="4248472"/>
          </a:xfrm>
          <a:prstGeom prst="line">
            <a:avLst/>
          </a:prstGeom>
          <a:ln>
            <a:prstDash val="lgDash"/>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7124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tangent graph (radians) </a:t>
            </a:r>
          </a:p>
        </p:txBody>
      </p:sp>
      <p:pic>
        <p:nvPicPr>
          <p:cNvPr id="4" name="Content Placeholder 4">
            <a:extLst>
              <a:ext uri="{FF2B5EF4-FFF2-40B4-BE49-F238E27FC236}">
                <a16:creationId xmlns:a16="http://schemas.microsoft.com/office/drawing/2014/main" id="{983B5C8B-9787-4C2C-9CD2-7D60407FE68B}"/>
              </a:ext>
            </a:extLst>
          </p:cNvPr>
          <p:cNvPicPr>
            <a:picLocks noGrp="1" noChangeAspect="1"/>
          </p:cNvPicPr>
          <p:nvPr>
            <p:ph sz="quarter" idx="10"/>
          </p:nvPr>
        </p:nvPicPr>
        <p:blipFill>
          <a:blip r:embed="rId2"/>
          <a:stretch>
            <a:fillRect/>
          </a:stretch>
        </p:blipFill>
        <p:spPr bwMode="auto">
          <a:xfrm>
            <a:off x="683568" y="1556792"/>
            <a:ext cx="7572788" cy="4248150"/>
          </a:xfrm>
          <a:prstGeom prst="rect">
            <a:avLst/>
          </a:prstGeom>
          <a:noFill/>
          <a:ln w="9525">
            <a:noFill/>
            <a:miter lim="800000"/>
            <a:headEnd/>
            <a:tailEnd/>
          </a:ln>
        </p:spPr>
      </p:pic>
    </p:spTree>
    <p:extLst>
      <p:ext uri="{BB962C8B-B14F-4D97-AF65-F5344CB8AC3E}">
        <p14:creationId xmlns:p14="http://schemas.microsoft.com/office/powerpoint/2010/main" val="3415245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tangent graph (radians)</a:t>
            </a:r>
          </a:p>
        </p:txBody>
      </p:sp>
      <p:pic>
        <p:nvPicPr>
          <p:cNvPr id="5" name="Content Placeholder 4">
            <a:extLst>
              <a:ext uri="{FF2B5EF4-FFF2-40B4-BE49-F238E27FC236}">
                <a16:creationId xmlns:a16="http://schemas.microsoft.com/office/drawing/2014/main" id="{BA64AC08-65C7-4DAF-BED3-F793B92C8E3C}"/>
              </a:ext>
            </a:extLst>
          </p:cNvPr>
          <p:cNvPicPr>
            <a:picLocks noGrp="1" noChangeAspect="1"/>
          </p:cNvPicPr>
          <p:nvPr>
            <p:ph sz="quarter" idx="10"/>
          </p:nvPr>
        </p:nvPicPr>
        <p:blipFill>
          <a:blip r:embed="rId2"/>
          <a:stretch>
            <a:fillRect/>
          </a:stretch>
        </p:blipFill>
        <p:spPr>
          <a:xfrm>
            <a:off x="1907704" y="1556792"/>
            <a:ext cx="5229709" cy="4248150"/>
          </a:xfrm>
        </p:spPr>
      </p:pic>
      <p:cxnSp>
        <p:nvCxnSpPr>
          <p:cNvPr id="7" name="Straight Connector 6">
            <a:extLst>
              <a:ext uri="{FF2B5EF4-FFF2-40B4-BE49-F238E27FC236}">
                <a16:creationId xmlns:a16="http://schemas.microsoft.com/office/drawing/2014/main" id="{9D68A6F7-E725-46D1-B46E-A53DF64F0DCD}"/>
              </a:ext>
            </a:extLst>
          </p:cNvPr>
          <p:cNvCxnSpPr/>
          <p:nvPr/>
        </p:nvCxnSpPr>
        <p:spPr>
          <a:xfrm>
            <a:off x="5076056" y="1628800"/>
            <a:ext cx="0" cy="4176464"/>
          </a:xfrm>
          <a:prstGeom prst="line">
            <a:avLst/>
          </a:prstGeom>
          <a:ln>
            <a:prstDash val="lgDash"/>
          </a:ln>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72327D75-DDD3-4CFB-B0FB-AD24119AD2E2}"/>
              </a:ext>
            </a:extLst>
          </p:cNvPr>
          <p:cNvCxnSpPr/>
          <p:nvPr/>
        </p:nvCxnSpPr>
        <p:spPr>
          <a:xfrm>
            <a:off x="6372200" y="1628800"/>
            <a:ext cx="0" cy="4176464"/>
          </a:xfrm>
          <a:prstGeom prst="line">
            <a:avLst/>
          </a:prstGeom>
          <a:ln>
            <a:prstDash val="lgDash"/>
          </a:ln>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258F5EC4-9091-4803-9889-3C98013E9706}"/>
              </a:ext>
            </a:extLst>
          </p:cNvPr>
          <p:cNvCxnSpPr/>
          <p:nvPr/>
        </p:nvCxnSpPr>
        <p:spPr>
          <a:xfrm>
            <a:off x="3851920" y="1628800"/>
            <a:ext cx="0" cy="4176464"/>
          </a:xfrm>
          <a:prstGeom prst="line">
            <a:avLst/>
          </a:prstGeom>
          <a:ln>
            <a:prstDash val="lgDash"/>
          </a:ln>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C488036D-785F-4935-82C7-7AEBCDEBFA5F}"/>
              </a:ext>
            </a:extLst>
          </p:cNvPr>
          <p:cNvCxnSpPr/>
          <p:nvPr/>
        </p:nvCxnSpPr>
        <p:spPr>
          <a:xfrm>
            <a:off x="2627784" y="1628800"/>
            <a:ext cx="0" cy="4176464"/>
          </a:xfrm>
          <a:prstGeom prst="line">
            <a:avLst/>
          </a:prstGeom>
          <a:ln>
            <a:prstDash val="lgDash"/>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66845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B1E12-658D-4F40-A4B2-85997C8E89D2}"/>
              </a:ext>
            </a:extLst>
          </p:cNvPr>
          <p:cNvSpPr>
            <a:spLocks noGrp="1"/>
          </p:cNvSpPr>
          <p:nvPr>
            <p:ph type="title"/>
          </p:nvPr>
        </p:nvSpPr>
        <p:spPr/>
        <p:txBody>
          <a:bodyPr/>
          <a:lstStyle/>
          <a:p>
            <a:r>
              <a:rPr lang="en-GB" dirty="0"/>
              <a:t>Secant, cosecant and cotangent </a:t>
            </a:r>
          </a:p>
        </p:txBody>
      </p:sp>
      <p:sp>
        <p:nvSpPr>
          <p:cNvPr id="3" name="Content Placeholder 2">
            <a:extLst>
              <a:ext uri="{FF2B5EF4-FFF2-40B4-BE49-F238E27FC236}">
                <a16:creationId xmlns:a16="http://schemas.microsoft.com/office/drawing/2014/main" id="{2B9E22CD-DD8D-4545-BA2A-C7E24AEF0267}"/>
              </a:ext>
            </a:extLst>
          </p:cNvPr>
          <p:cNvSpPr>
            <a:spLocks noGrp="1"/>
          </p:cNvSpPr>
          <p:nvPr>
            <p:ph sz="quarter" idx="10"/>
          </p:nvPr>
        </p:nvSpPr>
        <p:spPr>
          <a:xfrm>
            <a:off x="457200" y="1512000"/>
            <a:ext cx="8229600" cy="1268928"/>
          </a:xfrm>
        </p:spPr>
        <p:txBody>
          <a:bodyPr/>
          <a:lstStyle/>
          <a:p>
            <a:r>
              <a:rPr lang="en-GB" dirty="0"/>
              <a:t>These three trigonometric functions are related to sin, cos and tan. </a:t>
            </a:r>
          </a:p>
          <a:p>
            <a:r>
              <a:rPr lang="en-GB" dirty="0"/>
              <a:t>Secant, cosecant and cotangent are the reciprocal functions of cos, sin and tan. </a:t>
            </a:r>
          </a:p>
          <a:p>
            <a:endParaRPr lang="en-GB" dirty="0"/>
          </a:p>
          <a:p>
            <a:endParaRPr lang="en-GB" dirty="0"/>
          </a:p>
          <a:p>
            <a:r>
              <a:rPr lang="en-GB" dirty="0"/>
              <a:t>An easy way to remember this is that the 3</a:t>
            </a:r>
            <a:r>
              <a:rPr lang="en-GB" baseline="30000" dirty="0"/>
              <a:t>rd</a:t>
            </a:r>
            <a:r>
              <a:rPr lang="en-GB" dirty="0"/>
              <a:t> letter of the function is the first letter of the reciprocal trigonometric function. </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619F655-83C1-4773-B105-AC53719653CD}"/>
                  </a:ext>
                </a:extLst>
              </p:cNvPr>
              <p:cNvSpPr txBox="1"/>
              <p:nvPr/>
            </p:nvSpPr>
            <p:spPr>
              <a:xfrm>
                <a:off x="3707904" y="3212976"/>
                <a:ext cx="1758494"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cosec</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latin typeface="Cambria Math" panose="02040503050406030204" pitchFamily="18" charset="0"/>
                                  <a:ea typeface="Cambria Math" panose="02040503050406030204" pitchFamily="18" charset="0"/>
                                </a:rPr>
                                <m:t>sin</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4" name="TextBox 3">
                <a:extLst>
                  <a:ext uri="{FF2B5EF4-FFF2-40B4-BE49-F238E27FC236}">
                    <a16:creationId xmlns:a16="http://schemas.microsoft.com/office/drawing/2014/main" id="{9619F655-83C1-4773-B105-AC53719653CD}"/>
                  </a:ext>
                </a:extLst>
              </p:cNvPr>
              <p:cNvSpPr txBox="1">
                <a:spLocks noRot="1" noChangeAspect="1" noMove="1" noResize="1" noEditPoints="1" noAdjustHandles="1" noChangeArrowheads="1" noChangeShapeType="1" noTextEdit="1"/>
              </p:cNvSpPr>
              <p:nvPr/>
            </p:nvSpPr>
            <p:spPr>
              <a:xfrm>
                <a:off x="3707904" y="3212976"/>
                <a:ext cx="1758494" cy="578235"/>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C8C5818-023A-4B3D-B5E9-02305AF15CA4}"/>
                  </a:ext>
                </a:extLst>
              </p:cNvPr>
              <p:cNvSpPr txBox="1"/>
              <p:nvPr/>
            </p:nvSpPr>
            <p:spPr>
              <a:xfrm>
                <a:off x="1403648" y="3212976"/>
                <a:ext cx="1553759" cy="5783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sec</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latin typeface="Cambria Math" panose="02040503050406030204" pitchFamily="18" charset="0"/>
                                  <a:ea typeface="Cambria Math" panose="02040503050406030204" pitchFamily="18" charset="0"/>
                                </a:rPr>
                                <m:t>cos</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5" name="TextBox 4">
                <a:extLst>
                  <a:ext uri="{FF2B5EF4-FFF2-40B4-BE49-F238E27FC236}">
                    <a16:creationId xmlns:a16="http://schemas.microsoft.com/office/drawing/2014/main" id="{4C8C5818-023A-4B3D-B5E9-02305AF15CA4}"/>
                  </a:ext>
                </a:extLst>
              </p:cNvPr>
              <p:cNvSpPr txBox="1">
                <a:spLocks noRot="1" noChangeAspect="1" noMove="1" noResize="1" noEditPoints="1" noAdjustHandles="1" noChangeArrowheads="1" noChangeShapeType="1" noTextEdit="1"/>
              </p:cNvSpPr>
              <p:nvPr/>
            </p:nvSpPr>
            <p:spPr>
              <a:xfrm>
                <a:off x="1403648" y="3212976"/>
                <a:ext cx="1553759" cy="578363"/>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84F488E-DFDD-405C-AE97-BD36880CF2A9}"/>
                  </a:ext>
                </a:extLst>
              </p:cNvPr>
              <p:cNvSpPr txBox="1"/>
              <p:nvPr/>
            </p:nvSpPr>
            <p:spPr>
              <a:xfrm>
                <a:off x="6156176" y="3212976"/>
                <a:ext cx="1524200"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cot</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latin typeface="Cambria Math" panose="02040503050406030204" pitchFamily="18" charset="0"/>
                                  <a:ea typeface="Cambria Math" panose="02040503050406030204" pitchFamily="18" charset="0"/>
                                </a:rPr>
                                <m:t>tan</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6" name="TextBox 5">
                <a:extLst>
                  <a:ext uri="{FF2B5EF4-FFF2-40B4-BE49-F238E27FC236}">
                    <a16:creationId xmlns:a16="http://schemas.microsoft.com/office/drawing/2014/main" id="{E84F488E-DFDD-405C-AE97-BD36880CF2A9}"/>
                  </a:ext>
                </a:extLst>
              </p:cNvPr>
              <p:cNvSpPr txBox="1">
                <a:spLocks noRot="1" noChangeAspect="1" noMove="1" noResize="1" noEditPoints="1" noAdjustHandles="1" noChangeArrowheads="1" noChangeShapeType="1" noTextEdit="1"/>
              </p:cNvSpPr>
              <p:nvPr/>
            </p:nvSpPr>
            <p:spPr>
              <a:xfrm>
                <a:off x="6156176" y="3212976"/>
                <a:ext cx="1524200" cy="578235"/>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8A9122D-CB2B-4E9A-A39E-F5EEA7ECD90C}"/>
                  </a:ext>
                </a:extLst>
              </p:cNvPr>
              <p:cNvSpPr txBox="1"/>
              <p:nvPr/>
            </p:nvSpPr>
            <p:spPr>
              <a:xfrm>
                <a:off x="3707904" y="4941168"/>
                <a:ext cx="1758494"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co</m:t>
                      </m:r>
                      <m:r>
                        <m:rPr>
                          <m:sty m:val="p"/>
                        </m:rPr>
                        <a:rPr lang="en-GB" b="0" i="0" smtClean="0">
                          <a:solidFill>
                            <a:srgbClr val="FF0000"/>
                          </a:solidFill>
                          <a:latin typeface="Cambria Math" panose="02040503050406030204" pitchFamily="18" charset="0"/>
                        </a:rPr>
                        <m:t>s</m:t>
                      </m:r>
                      <m:r>
                        <m:rPr>
                          <m:sty m:val="p"/>
                        </m:rPr>
                        <a:rPr lang="en-GB" b="0" i="0" smtClean="0">
                          <a:latin typeface="Cambria Math" panose="02040503050406030204" pitchFamily="18" charset="0"/>
                        </a:rPr>
                        <m:t>ec</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solidFill>
                                    <a:srgbClr val="FF0000"/>
                                  </a:solidFill>
                                  <a:latin typeface="Cambria Math" panose="02040503050406030204" pitchFamily="18" charset="0"/>
                                  <a:ea typeface="Cambria Math" panose="02040503050406030204" pitchFamily="18" charset="0"/>
                                </a:rPr>
                                <m:t>s</m:t>
                              </m:r>
                              <m:r>
                                <m:rPr>
                                  <m:sty m:val="p"/>
                                </m:rPr>
                                <a:rPr lang="en-GB" b="0" i="0" smtClean="0">
                                  <a:latin typeface="Cambria Math" panose="02040503050406030204" pitchFamily="18" charset="0"/>
                                  <a:ea typeface="Cambria Math" panose="02040503050406030204" pitchFamily="18" charset="0"/>
                                </a:rPr>
                                <m:t>in</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7" name="TextBox 6">
                <a:extLst>
                  <a:ext uri="{FF2B5EF4-FFF2-40B4-BE49-F238E27FC236}">
                    <a16:creationId xmlns:a16="http://schemas.microsoft.com/office/drawing/2014/main" id="{28A9122D-CB2B-4E9A-A39E-F5EEA7ECD90C}"/>
                  </a:ext>
                </a:extLst>
              </p:cNvPr>
              <p:cNvSpPr txBox="1">
                <a:spLocks noRot="1" noChangeAspect="1" noMove="1" noResize="1" noEditPoints="1" noAdjustHandles="1" noChangeArrowheads="1" noChangeShapeType="1" noTextEdit="1"/>
              </p:cNvSpPr>
              <p:nvPr/>
            </p:nvSpPr>
            <p:spPr>
              <a:xfrm>
                <a:off x="3707904" y="4941168"/>
                <a:ext cx="1758494" cy="578235"/>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C9E757C0-1828-45AF-9FC4-6D66AB2909E6}"/>
                  </a:ext>
                </a:extLst>
              </p:cNvPr>
              <p:cNvSpPr txBox="1"/>
              <p:nvPr/>
            </p:nvSpPr>
            <p:spPr>
              <a:xfrm>
                <a:off x="1403648" y="4941168"/>
                <a:ext cx="1553759" cy="5783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se</m:t>
                      </m:r>
                      <m:r>
                        <m:rPr>
                          <m:sty m:val="p"/>
                        </m:rPr>
                        <a:rPr lang="en-GB" b="0" i="0" smtClean="0">
                          <a:solidFill>
                            <a:srgbClr val="FF0000"/>
                          </a:solidFill>
                          <a:latin typeface="Cambria Math" panose="02040503050406030204" pitchFamily="18" charset="0"/>
                        </a:rPr>
                        <m:t>c</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solidFill>
                                    <a:srgbClr val="FF0000"/>
                                  </a:solidFill>
                                  <a:latin typeface="Cambria Math" panose="02040503050406030204" pitchFamily="18" charset="0"/>
                                  <a:ea typeface="Cambria Math" panose="02040503050406030204" pitchFamily="18" charset="0"/>
                                </a:rPr>
                                <m:t>c</m:t>
                              </m:r>
                              <m:r>
                                <m:rPr>
                                  <m:sty m:val="p"/>
                                </m:rPr>
                                <a:rPr lang="en-GB" b="0" i="0" smtClean="0">
                                  <a:latin typeface="Cambria Math" panose="02040503050406030204" pitchFamily="18" charset="0"/>
                                  <a:ea typeface="Cambria Math" panose="02040503050406030204" pitchFamily="18" charset="0"/>
                                </a:rPr>
                                <m:t>o</m:t>
                              </m:r>
                              <m:r>
                                <a:rPr lang="en-GB" b="0" i="1" smtClean="0">
                                  <a:latin typeface="Cambria Math" panose="02040503050406030204" pitchFamily="18" charset="0"/>
                                  <a:ea typeface="Cambria Math" panose="02040503050406030204" pitchFamily="18" charset="0"/>
                                </a:rPr>
                                <m:t>𝑠</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8" name="TextBox 7">
                <a:extLst>
                  <a:ext uri="{FF2B5EF4-FFF2-40B4-BE49-F238E27FC236}">
                    <a16:creationId xmlns:a16="http://schemas.microsoft.com/office/drawing/2014/main" id="{C9E757C0-1828-45AF-9FC4-6D66AB2909E6}"/>
                  </a:ext>
                </a:extLst>
              </p:cNvPr>
              <p:cNvSpPr txBox="1">
                <a:spLocks noRot="1" noChangeAspect="1" noMove="1" noResize="1" noEditPoints="1" noAdjustHandles="1" noChangeArrowheads="1" noChangeShapeType="1" noTextEdit="1"/>
              </p:cNvSpPr>
              <p:nvPr/>
            </p:nvSpPr>
            <p:spPr>
              <a:xfrm>
                <a:off x="1403648" y="4941168"/>
                <a:ext cx="1553759" cy="578363"/>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C6B9D98-9768-4C82-8426-273C843C305D}"/>
                  </a:ext>
                </a:extLst>
              </p:cNvPr>
              <p:cNvSpPr txBox="1"/>
              <p:nvPr/>
            </p:nvSpPr>
            <p:spPr>
              <a:xfrm>
                <a:off x="6156176" y="4941168"/>
                <a:ext cx="1524200"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co</m:t>
                      </m:r>
                      <m:r>
                        <m:rPr>
                          <m:sty m:val="p"/>
                        </m:rPr>
                        <a:rPr lang="en-GB" b="0" i="0" smtClean="0">
                          <a:solidFill>
                            <a:srgbClr val="FF0000"/>
                          </a:solidFill>
                          <a:latin typeface="Cambria Math" panose="02040503050406030204" pitchFamily="18" charset="0"/>
                        </a:rPr>
                        <m:t>t</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solidFill>
                                    <a:srgbClr val="FF0000"/>
                                  </a:solidFill>
                                  <a:latin typeface="Cambria Math" panose="02040503050406030204" pitchFamily="18" charset="0"/>
                                  <a:ea typeface="Cambria Math" panose="02040503050406030204" pitchFamily="18" charset="0"/>
                                </a:rPr>
                                <m:t>t</m:t>
                              </m:r>
                              <m:r>
                                <m:rPr>
                                  <m:sty m:val="p"/>
                                </m:rPr>
                                <a:rPr lang="en-GB" b="0" i="0" smtClean="0">
                                  <a:latin typeface="Cambria Math" panose="02040503050406030204" pitchFamily="18" charset="0"/>
                                  <a:ea typeface="Cambria Math" panose="02040503050406030204" pitchFamily="18" charset="0"/>
                                </a:rPr>
                                <m:t>an</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9" name="TextBox 8">
                <a:extLst>
                  <a:ext uri="{FF2B5EF4-FFF2-40B4-BE49-F238E27FC236}">
                    <a16:creationId xmlns:a16="http://schemas.microsoft.com/office/drawing/2014/main" id="{1C6B9D98-9768-4C82-8426-273C843C305D}"/>
                  </a:ext>
                </a:extLst>
              </p:cNvPr>
              <p:cNvSpPr txBox="1">
                <a:spLocks noRot="1" noChangeAspect="1" noMove="1" noResize="1" noEditPoints="1" noAdjustHandles="1" noChangeArrowheads="1" noChangeShapeType="1" noTextEdit="1"/>
              </p:cNvSpPr>
              <p:nvPr/>
            </p:nvSpPr>
            <p:spPr>
              <a:xfrm>
                <a:off x="6156176" y="4941168"/>
                <a:ext cx="1524200" cy="578235"/>
              </a:xfrm>
              <a:prstGeom prst="rect">
                <a:avLst/>
              </a:prstGeom>
              <a:blipFill>
                <a:blip r:embed="rId8"/>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806521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Trigonometric functions</a:t>
            </a:r>
          </a:p>
        </p:txBody>
      </p:sp>
      <mc:AlternateContent xmlns:mc="http://schemas.openxmlformats.org/markup-compatibility/2006" xmlns:a14="http://schemas.microsoft.com/office/drawing/2010/main">
        <mc:Choice Requires="a14">
          <p:sp>
            <p:nvSpPr>
              <p:cNvPr id="3075" name="Content Placeholder 2"/>
              <p:cNvSpPr>
                <a:spLocks noGrp="1"/>
              </p:cNvSpPr>
              <p:nvPr>
                <p:ph sz="quarter" idx="10"/>
              </p:nvPr>
            </p:nvSpPr>
            <p:spPr>
              <a:xfrm>
                <a:off x="457200" y="1512000"/>
                <a:ext cx="4402832" cy="4248000"/>
              </a:xfrm>
            </p:spPr>
            <p:txBody>
              <a:bodyPr/>
              <a:lstStyle/>
              <a:p>
                <a:pPr marL="0" indent="0"/>
                <a:r>
                  <a:rPr lang="en-GB" dirty="0">
                    <a:ea typeface="ＭＳ Ｐゴシック" pitchFamily="-105" charset="-128"/>
                    <a:cs typeface="ＭＳ Ｐゴシック" pitchFamily="-105" charset="-128"/>
                  </a:rPr>
                  <a:t>There are six trigonometric functions</a:t>
                </a:r>
              </a:p>
              <a:p>
                <a:pPr marL="0" indent="0"/>
                <a:r>
                  <a:rPr lang="en-GB" dirty="0">
                    <a:ea typeface="ＭＳ Ｐゴシック" pitchFamily="-105" charset="-128"/>
                    <a:cs typeface="ＭＳ Ｐゴシック" pitchFamily="-105" charset="-128"/>
                  </a:rPr>
                  <a:t>   </a:t>
                </a:r>
                <a:r>
                  <a:rPr lang="en-GB" b="1" dirty="0">
                    <a:ea typeface="ＭＳ Ｐゴシック" pitchFamily="-105" charset="-128"/>
                    <a:cs typeface="ＭＳ Ｐゴシック" pitchFamily="-105" charset="-128"/>
                  </a:rPr>
                  <a:t>Full name </a:t>
                </a:r>
                <a:r>
                  <a:rPr lang="en-GB" dirty="0">
                    <a:ea typeface="ＭＳ Ｐゴシック" pitchFamily="-105" charset="-128"/>
                    <a:cs typeface="ＭＳ Ｐゴシック" pitchFamily="-105" charset="-128"/>
                  </a:rPr>
                  <a:t>	      </a:t>
                </a:r>
                <a:r>
                  <a:rPr lang="en-GB" b="1" dirty="0">
                    <a:ea typeface="ＭＳ Ｐゴシック" pitchFamily="-105" charset="-128"/>
                    <a:cs typeface="ＭＳ Ｐゴシック" pitchFamily="-105" charset="-128"/>
                  </a:rPr>
                  <a:t>Abbreviation</a:t>
                </a: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Sine 		sin</a:t>
                </a:r>
                <a14:m>
                  <m:oMath xmlns:m="http://schemas.openxmlformats.org/officeDocument/2006/math">
                    <m:r>
                      <a:rPr lang="en-GB" i="0" dirty="0" smtClean="0">
                        <a:latin typeface="Cambria Math" panose="02040503050406030204" pitchFamily="18" charset="0"/>
                        <a:ea typeface="ＭＳ Ｐゴシック" pitchFamily="-105" charset="-128"/>
                        <a:cs typeface="ＭＳ Ｐゴシック" pitchFamily="-105" charset="-128"/>
                      </a:rPr>
                      <m:t>⁡</m:t>
                    </m:r>
                  </m:oMath>
                </a14:m>
                <a:endParaRPr lang="en-GB" dirty="0">
                  <a:ea typeface="ＭＳ Ｐゴシック" pitchFamily="-105" charset="-128"/>
                  <a:cs typeface="ＭＳ Ｐゴシック" pitchFamily="-105" charset="-128"/>
                </a:endParaRP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Cosine 		cos</a:t>
                </a: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Tangent 		tan</a:t>
                </a: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Cotangent 		cot</a:t>
                </a: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Secant 		sec</a:t>
                </a: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Cosecant  		cosec</a:t>
                </a:r>
                <a:endParaRPr lang="en-GB" sz="1000" dirty="0">
                  <a:ea typeface="ＭＳ Ｐゴシック" pitchFamily="-105" charset="-128"/>
                  <a:cs typeface="ＭＳ Ｐゴシック" pitchFamily="-105" charset="-128"/>
                </a:endParaRPr>
              </a:p>
            </p:txBody>
          </p:sp>
        </mc:Choice>
        <mc:Fallback xmlns="">
          <p:sp>
            <p:nvSpPr>
              <p:cNvPr id="3075" name="Content Placeholder 2"/>
              <p:cNvSpPr>
                <a:spLocks noGrp="1" noRot="1" noChangeAspect="1" noMove="1" noResize="1" noEditPoints="1" noAdjustHandles="1" noChangeArrowheads="1" noChangeShapeType="1" noTextEdit="1"/>
              </p:cNvSpPr>
              <p:nvPr>
                <p:ph sz="quarter" idx="10"/>
              </p:nvPr>
            </p:nvSpPr>
            <p:spPr>
              <a:xfrm>
                <a:off x="457200" y="1512000"/>
                <a:ext cx="4402832" cy="4248000"/>
              </a:xfrm>
              <a:blipFill>
                <a:blip r:embed="rId2"/>
                <a:stretch>
                  <a:fillRect l="-3463" t="-1722" b="-3013"/>
                </a:stretch>
              </a:blipFill>
            </p:spPr>
            <p:txBody>
              <a:bodyPr/>
              <a:lstStyle/>
              <a:p>
                <a:r>
                  <a:rPr lang="en-GB">
                    <a:noFill/>
                  </a:rPr>
                  <a:t> </a:t>
                </a:r>
              </a:p>
            </p:txBody>
          </p:sp>
        </mc:Fallback>
      </mc:AlternateContent>
      <p:sp>
        <p:nvSpPr>
          <p:cNvPr id="2" name="TextBox 1">
            <a:extLst>
              <a:ext uri="{FF2B5EF4-FFF2-40B4-BE49-F238E27FC236}">
                <a16:creationId xmlns:a16="http://schemas.microsoft.com/office/drawing/2014/main" id="{6A08AC50-F849-4A43-B171-369EB0CF4CEF}"/>
              </a:ext>
            </a:extLst>
          </p:cNvPr>
          <p:cNvSpPr txBox="1"/>
          <p:nvPr/>
        </p:nvSpPr>
        <p:spPr>
          <a:xfrm>
            <a:off x="5148064" y="2060848"/>
            <a:ext cx="3456384" cy="3477875"/>
          </a:xfrm>
          <a:prstGeom prst="rect">
            <a:avLst/>
          </a:prstGeom>
          <a:noFill/>
        </p:spPr>
        <p:txBody>
          <a:bodyPr wrap="square" rtlCol="0">
            <a:spAutoFit/>
          </a:bodyPr>
          <a:lstStyle/>
          <a:p>
            <a:r>
              <a:rPr lang="en-GB" dirty="0"/>
              <a:t>The six functions represent the ratios of sides in right-angled triangles. </a:t>
            </a:r>
          </a:p>
          <a:p>
            <a:endParaRPr lang="en-GB" dirty="0"/>
          </a:p>
          <a:p>
            <a:endParaRPr lang="en-GB" dirty="0"/>
          </a:p>
          <a:p>
            <a:endParaRPr lang="en-GB" dirty="0"/>
          </a:p>
          <a:p>
            <a:endParaRPr lang="en-GB" dirty="0"/>
          </a:p>
          <a:p>
            <a:endParaRPr lang="en-GB" dirty="0"/>
          </a:p>
          <a:p>
            <a:endParaRPr lang="en-GB" dirty="0"/>
          </a:p>
          <a:p>
            <a:r>
              <a:rPr lang="en-GB" dirty="0"/>
              <a:t>You have already met sin, cos and tan in session 17. </a:t>
            </a:r>
          </a:p>
        </p:txBody>
      </p:sp>
      <p:sp>
        <p:nvSpPr>
          <p:cNvPr id="3" name="Right Triangle 2">
            <a:extLst>
              <a:ext uri="{FF2B5EF4-FFF2-40B4-BE49-F238E27FC236}">
                <a16:creationId xmlns:a16="http://schemas.microsoft.com/office/drawing/2014/main" id="{0950E805-1986-447A-9486-B6F77BD6E0A1}"/>
              </a:ext>
            </a:extLst>
          </p:cNvPr>
          <p:cNvSpPr/>
          <p:nvPr/>
        </p:nvSpPr>
        <p:spPr>
          <a:xfrm>
            <a:off x="5724128" y="3212976"/>
            <a:ext cx="2160240" cy="1152128"/>
          </a:xfrm>
          <a:prstGeom prst="rtTriangl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FC37C9B4-735B-4D46-A7C7-D191074AA5E8}"/>
              </a:ext>
            </a:extLst>
          </p:cNvPr>
          <p:cNvSpPr/>
          <p:nvPr/>
        </p:nvSpPr>
        <p:spPr>
          <a:xfrm>
            <a:off x="5724128" y="4221088"/>
            <a:ext cx="144016" cy="144016"/>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77A7DFC-34B9-40EC-BDD9-277B34F75D55}"/>
                  </a:ext>
                </a:extLst>
              </p:cNvPr>
              <p:cNvSpPr txBox="1"/>
              <p:nvPr/>
            </p:nvSpPr>
            <p:spPr>
              <a:xfrm>
                <a:off x="7092280" y="4005064"/>
                <a:ext cx="432048"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𝜃</m:t>
                      </m:r>
                    </m:oMath>
                  </m:oMathPara>
                </a14:m>
                <a:endParaRPr lang="en-GB" dirty="0"/>
              </a:p>
            </p:txBody>
          </p:sp>
        </mc:Choice>
        <mc:Fallback xmlns="">
          <p:sp>
            <p:nvSpPr>
              <p:cNvPr id="6" name="TextBox 5">
                <a:extLst>
                  <a:ext uri="{FF2B5EF4-FFF2-40B4-BE49-F238E27FC236}">
                    <a16:creationId xmlns:a16="http://schemas.microsoft.com/office/drawing/2014/main" id="{877A7DFC-34B9-40EC-BDD9-277B34F75D55}"/>
                  </a:ext>
                </a:extLst>
              </p:cNvPr>
              <p:cNvSpPr txBox="1">
                <a:spLocks noRot="1" noChangeAspect="1" noMove="1" noResize="1" noEditPoints="1" noAdjustHandles="1" noChangeArrowheads="1" noChangeShapeType="1" noTextEdit="1"/>
              </p:cNvSpPr>
              <p:nvPr/>
            </p:nvSpPr>
            <p:spPr>
              <a:xfrm>
                <a:off x="7092280" y="4005064"/>
                <a:ext cx="432048" cy="400110"/>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FC21EF1-B1AF-4807-B3FA-02937D82E2B7}"/>
                  </a:ext>
                </a:extLst>
              </p:cNvPr>
              <p:cNvSpPr txBox="1"/>
              <p:nvPr/>
            </p:nvSpPr>
            <p:spPr>
              <a:xfrm>
                <a:off x="4860032" y="3645024"/>
                <a:ext cx="432048"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en-GB" sz="1400" b="0" i="0" smtClean="0">
                          <a:latin typeface="Cambria Math" panose="02040503050406030204" pitchFamily="18" charset="0"/>
                          <a:ea typeface="Cambria Math" panose="02040503050406030204" pitchFamily="18" charset="0"/>
                        </a:rPr>
                        <m:t>opposite</m:t>
                      </m:r>
                    </m:oMath>
                  </m:oMathPara>
                </a14:m>
                <a:endParaRPr lang="en-GB" sz="1400" dirty="0"/>
              </a:p>
            </p:txBody>
          </p:sp>
        </mc:Choice>
        <mc:Fallback xmlns="">
          <p:sp>
            <p:nvSpPr>
              <p:cNvPr id="9" name="TextBox 8">
                <a:extLst>
                  <a:ext uri="{FF2B5EF4-FFF2-40B4-BE49-F238E27FC236}">
                    <a16:creationId xmlns:a16="http://schemas.microsoft.com/office/drawing/2014/main" id="{2FC21EF1-B1AF-4807-B3FA-02937D82E2B7}"/>
                  </a:ext>
                </a:extLst>
              </p:cNvPr>
              <p:cNvSpPr txBox="1">
                <a:spLocks noRot="1" noChangeAspect="1" noMove="1" noResize="1" noEditPoints="1" noAdjustHandles="1" noChangeArrowheads="1" noChangeShapeType="1" noTextEdit="1"/>
              </p:cNvSpPr>
              <p:nvPr/>
            </p:nvSpPr>
            <p:spPr>
              <a:xfrm>
                <a:off x="4860032" y="3645024"/>
                <a:ext cx="432048" cy="307777"/>
              </a:xfrm>
              <a:prstGeom prst="rect">
                <a:avLst/>
              </a:prstGeom>
              <a:blipFill>
                <a:blip r:embed="rId4"/>
                <a:stretch>
                  <a:fillRect r="-90141" b="-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7B46758-6260-4029-B4A4-A415F2593BF3}"/>
                  </a:ext>
                </a:extLst>
              </p:cNvPr>
              <p:cNvSpPr txBox="1"/>
              <p:nvPr/>
            </p:nvSpPr>
            <p:spPr>
              <a:xfrm>
                <a:off x="6732240" y="3429000"/>
                <a:ext cx="432048"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en-GB" sz="1400" b="0" i="0" smtClean="0">
                          <a:latin typeface="Cambria Math" panose="02040503050406030204" pitchFamily="18" charset="0"/>
                          <a:ea typeface="Cambria Math" panose="02040503050406030204" pitchFamily="18" charset="0"/>
                        </a:rPr>
                        <m:t>hypotenuse</m:t>
                      </m:r>
                    </m:oMath>
                  </m:oMathPara>
                </a14:m>
                <a:endParaRPr lang="en-GB" sz="1400" dirty="0"/>
              </a:p>
            </p:txBody>
          </p:sp>
        </mc:Choice>
        <mc:Fallback xmlns="">
          <p:sp>
            <p:nvSpPr>
              <p:cNvPr id="10" name="TextBox 9">
                <a:extLst>
                  <a:ext uri="{FF2B5EF4-FFF2-40B4-BE49-F238E27FC236}">
                    <a16:creationId xmlns:a16="http://schemas.microsoft.com/office/drawing/2014/main" id="{D7B46758-6260-4029-B4A4-A415F2593BF3}"/>
                  </a:ext>
                </a:extLst>
              </p:cNvPr>
              <p:cNvSpPr txBox="1">
                <a:spLocks noRot="1" noChangeAspect="1" noMove="1" noResize="1" noEditPoints="1" noAdjustHandles="1" noChangeArrowheads="1" noChangeShapeType="1" noTextEdit="1"/>
              </p:cNvSpPr>
              <p:nvPr/>
            </p:nvSpPr>
            <p:spPr>
              <a:xfrm>
                <a:off x="6732240" y="3429000"/>
                <a:ext cx="432048" cy="307777"/>
              </a:xfrm>
              <a:prstGeom prst="rect">
                <a:avLst/>
              </a:prstGeom>
              <a:blipFill>
                <a:blip r:embed="rId5"/>
                <a:stretch>
                  <a:fillRect r="-145070" b="-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CB5BCC2D-A9D5-492E-A600-4F930CA5DEA3}"/>
                  </a:ext>
                </a:extLst>
              </p:cNvPr>
              <p:cNvSpPr txBox="1"/>
              <p:nvPr/>
            </p:nvSpPr>
            <p:spPr>
              <a:xfrm>
                <a:off x="6228184" y="4437112"/>
                <a:ext cx="432048"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en-GB" sz="1400" b="0" i="0" smtClean="0">
                          <a:latin typeface="Cambria Math" panose="02040503050406030204" pitchFamily="18" charset="0"/>
                          <a:ea typeface="Cambria Math" panose="02040503050406030204" pitchFamily="18" charset="0"/>
                        </a:rPr>
                        <m:t>adjacent</m:t>
                      </m:r>
                    </m:oMath>
                  </m:oMathPara>
                </a14:m>
                <a:endParaRPr lang="en-GB" sz="1400" dirty="0"/>
              </a:p>
            </p:txBody>
          </p:sp>
        </mc:Choice>
        <mc:Fallback xmlns="">
          <p:sp>
            <p:nvSpPr>
              <p:cNvPr id="11" name="TextBox 10">
                <a:extLst>
                  <a:ext uri="{FF2B5EF4-FFF2-40B4-BE49-F238E27FC236}">
                    <a16:creationId xmlns:a16="http://schemas.microsoft.com/office/drawing/2014/main" id="{CB5BCC2D-A9D5-492E-A600-4F930CA5DEA3}"/>
                  </a:ext>
                </a:extLst>
              </p:cNvPr>
              <p:cNvSpPr txBox="1">
                <a:spLocks noRot="1" noChangeAspect="1" noMove="1" noResize="1" noEditPoints="1" noAdjustHandles="1" noChangeArrowheads="1" noChangeShapeType="1" noTextEdit="1"/>
              </p:cNvSpPr>
              <p:nvPr/>
            </p:nvSpPr>
            <p:spPr>
              <a:xfrm>
                <a:off x="6228184" y="4437112"/>
                <a:ext cx="432048" cy="307777"/>
              </a:xfrm>
              <a:prstGeom prst="rect">
                <a:avLst/>
              </a:prstGeom>
              <a:blipFill>
                <a:blip r:embed="rId6"/>
                <a:stretch>
                  <a:fillRect r="-87324" b="-10000"/>
                </a:stretch>
              </a:blipFill>
            </p:spPr>
            <p:txBody>
              <a:bodyPr/>
              <a:lstStyle/>
              <a:p>
                <a:r>
                  <a:rPr lang="en-GB">
                    <a:noFill/>
                  </a:rPr>
                  <a:t> </a:t>
                </a:r>
              </a:p>
            </p:txBody>
          </p:sp>
        </mc:Fallback>
      </mc:AlternateContent>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70403" y="630932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triangles</a:t>
            </a:r>
          </a:p>
        </p:txBody>
      </p:sp>
      <p:sp>
        <p:nvSpPr>
          <p:cNvPr id="3" name="Content Placeholder 2"/>
          <p:cNvSpPr>
            <a:spLocks noGrp="1"/>
          </p:cNvSpPr>
          <p:nvPr>
            <p:ph sz="quarter" idx="10"/>
          </p:nvPr>
        </p:nvSpPr>
        <p:spPr>
          <a:xfrm>
            <a:off x="467544" y="1556792"/>
            <a:ext cx="8229600" cy="4248000"/>
          </a:xfrm>
        </p:spPr>
        <p:txBody>
          <a:bodyPr/>
          <a:lstStyle/>
          <a:p>
            <a:r>
              <a:rPr lang="en-US" dirty="0">
                <a:ea typeface="ＭＳ Ｐゴシック" pitchFamily="-105" charset="-128"/>
                <a:cs typeface="ＭＳ Ｐゴシック" pitchFamily="-105" charset="-128"/>
              </a:rPr>
              <a:t>There are some common values of sin, cos and tan that you need to know.</a:t>
            </a:r>
          </a:p>
          <a:p>
            <a:r>
              <a:rPr lang="en-US" dirty="0">
                <a:ea typeface="ＭＳ Ｐゴシック" pitchFamily="-105" charset="-128"/>
                <a:cs typeface="ＭＳ Ｐゴシック" pitchFamily="-105" charset="-128"/>
              </a:rPr>
              <a:t>These can be worked out using ‘special’ triangles, so you do not have to </a:t>
            </a:r>
            <a:r>
              <a:rPr lang="en-US" dirty="0" err="1">
                <a:ea typeface="ＭＳ Ｐゴシック" pitchFamily="-105" charset="-128"/>
                <a:cs typeface="ＭＳ Ｐゴシック" pitchFamily="-105" charset="-128"/>
              </a:rPr>
              <a:t>memorise</a:t>
            </a:r>
            <a:r>
              <a:rPr lang="en-US" dirty="0">
                <a:ea typeface="ＭＳ Ｐゴシック" pitchFamily="-105" charset="-128"/>
                <a:cs typeface="ＭＳ Ｐゴシック" pitchFamily="-105" charset="-128"/>
              </a:rPr>
              <a:t> them. </a:t>
            </a:r>
          </a:p>
          <a:p>
            <a:endParaRPr lang="en-US" dirty="0">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endParaRPr lang="en-US" dirty="0"/>
          </a:p>
        </p:txBody>
      </p:sp>
      <p:pic>
        <p:nvPicPr>
          <p:cNvPr id="10" name="Picture 9">
            <a:extLst>
              <a:ext uri="{FF2B5EF4-FFF2-40B4-BE49-F238E27FC236}">
                <a16:creationId xmlns:a16="http://schemas.microsoft.com/office/drawing/2014/main" id="{37A84192-10A1-6F8B-1802-FA60D365FB35}"/>
              </a:ext>
            </a:extLst>
          </p:cNvPr>
          <p:cNvPicPr>
            <a:picLocks noChangeAspect="1"/>
          </p:cNvPicPr>
          <p:nvPr/>
        </p:nvPicPr>
        <p:blipFill>
          <a:blip r:embed="rId3"/>
          <a:stretch>
            <a:fillRect/>
          </a:stretch>
        </p:blipFill>
        <p:spPr>
          <a:xfrm>
            <a:off x="1835696" y="2996952"/>
            <a:ext cx="5730276" cy="312158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F8FCD-457D-3DAB-63EB-B5688BB3B5CE}"/>
              </a:ext>
            </a:extLst>
          </p:cNvPr>
          <p:cNvSpPr>
            <a:spLocks noGrp="1"/>
          </p:cNvSpPr>
          <p:nvPr>
            <p:ph type="title"/>
          </p:nvPr>
        </p:nvSpPr>
        <p:spPr/>
        <p:txBody>
          <a:bodyPr/>
          <a:lstStyle/>
          <a:p>
            <a:r>
              <a:rPr lang="en-US" dirty="0"/>
              <a:t>Special triangles</a:t>
            </a:r>
            <a:endParaRPr lang="en-GB" dirty="0"/>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564F2515-696D-260F-AC49-29B609A8C868}"/>
                  </a:ext>
                </a:extLst>
              </p14:cNvPr>
              <p14:cNvContentPartPr/>
              <p14:nvPr/>
            </p14:nvContentPartPr>
            <p14:xfrm>
              <a:off x="4195249" y="4894348"/>
              <a:ext cx="279000" cy="290520"/>
            </p14:xfrm>
          </p:contentPart>
        </mc:Choice>
        <mc:Fallback xmlns="">
          <p:pic>
            <p:nvPicPr>
              <p:cNvPr id="6" name="Ink 5">
                <a:extLst>
                  <a:ext uri="{FF2B5EF4-FFF2-40B4-BE49-F238E27FC236}">
                    <a16:creationId xmlns:a16="http://schemas.microsoft.com/office/drawing/2014/main" id="{564F2515-696D-260F-AC49-29B609A8C868}"/>
                  </a:ext>
                </a:extLst>
              </p:cNvPr>
              <p:cNvPicPr/>
              <p:nvPr/>
            </p:nvPicPr>
            <p:blipFill>
              <a:blip r:embed="rId6"/>
              <a:stretch>
                <a:fillRect/>
              </a:stretch>
            </p:blipFill>
            <p:spPr>
              <a:xfrm>
                <a:off x="4186249" y="4885708"/>
                <a:ext cx="2966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2FA53E2D-B8F5-C9EC-49B3-81201A66BD46}"/>
                  </a:ext>
                </a:extLst>
              </p14:cNvPr>
              <p14:cNvContentPartPr/>
              <p14:nvPr/>
            </p14:nvContentPartPr>
            <p14:xfrm>
              <a:off x="4334929" y="4947988"/>
              <a:ext cx="162720" cy="174960"/>
            </p14:xfrm>
          </p:contentPart>
        </mc:Choice>
        <mc:Fallback xmlns="">
          <p:pic>
            <p:nvPicPr>
              <p:cNvPr id="7" name="Ink 6">
                <a:extLst>
                  <a:ext uri="{FF2B5EF4-FFF2-40B4-BE49-F238E27FC236}">
                    <a16:creationId xmlns:a16="http://schemas.microsoft.com/office/drawing/2014/main" id="{2FA53E2D-B8F5-C9EC-49B3-81201A66BD46}"/>
                  </a:ext>
                </a:extLst>
              </p:cNvPr>
              <p:cNvPicPr/>
              <p:nvPr/>
            </p:nvPicPr>
            <p:blipFill>
              <a:blip r:embed="rId8"/>
              <a:stretch>
                <a:fillRect/>
              </a:stretch>
            </p:blipFill>
            <p:spPr>
              <a:xfrm>
                <a:off x="4326289" y="4938988"/>
                <a:ext cx="180360" cy="192600"/>
              </a:xfrm>
              <a:prstGeom prst="rect">
                <a:avLst/>
              </a:prstGeom>
            </p:spPr>
          </p:pic>
        </mc:Fallback>
      </mc:AlternateContent>
      <p:pic>
        <p:nvPicPr>
          <p:cNvPr id="4" name="Picture 3">
            <a:extLst>
              <a:ext uri="{FF2B5EF4-FFF2-40B4-BE49-F238E27FC236}">
                <a16:creationId xmlns:a16="http://schemas.microsoft.com/office/drawing/2014/main" id="{FAEC9C3C-5508-D7F0-EC30-6047812FDB90}"/>
              </a:ext>
            </a:extLst>
          </p:cNvPr>
          <p:cNvPicPr>
            <a:picLocks noChangeAspect="1"/>
          </p:cNvPicPr>
          <p:nvPr/>
        </p:nvPicPr>
        <p:blipFill>
          <a:blip r:embed="rId9"/>
          <a:stretch>
            <a:fillRect/>
          </a:stretch>
        </p:blipFill>
        <p:spPr>
          <a:xfrm>
            <a:off x="971600" y="1682754"/>
            <a:ext cx="6157494" cy="4534293"/>
          </a:xfrm>
          <a:prstGeom prst="rect">
            <a:avLst/>
          </a:prstGeom>
        </p:spPr>
      </p:pic>
    </p:spTree>
    <p:extLst>
      <p:ext uri="{BB962C8B-B14F-4D97-AF65-F5344CB8AC3E}">
        <p14:creationId xmlns:p14="http://schemas.microsoft.com/office/powerpoint/2010/main" val="1171958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Exact values of trigonometric functions</a:t>
            </a:r>
          </a:p>
        </p:txBody>
      </p:sp>
      <mc:AlternateContent xmlns:mc="http://schemas.openxmlformats.org/markup-compatibility/2006" xmlns:a14="http://schemas.microsoft.com/office/drawing/2010/main">
        <mc:Choice Requires="a14">
          <p:graphicFrame>
            <p:nvGraphicFramePr>
              <p:cNvPr id="4" name="Table 4">
                <a:extLst>
                  <a:ext uri="{FF2B5EF4-FFF2-40B4-BE49-F238E27FC236}">
                    <a16:creationId xmlns:a16="http://schemas.microsoft.com/office/drawing/2014/main" id="{06961138-1F79-434B-8046-3C540F7F40B8}"/>
                  </a:ext>
                </a:extLst>
              </p:cNvPr>
              <p:cNvGraphicFramePr>
                <a:graphicFrameLocks noGrp="1"/>
              </p:cNvGraphicFramePr>
              <p:nvPr>
                <p:ph sz="quarter" idx="10"/>
                <p:extLst>
                  <p:ext uri="{D42A27DB-BD31-4B8C-83A1-F6EECF244321}">
                    <p14:modId xmlns:p14="http://schemas.microsoft.com/office/powerpoint/2010/main" val="2827864542"/>
                  </p:ext>
                </p:extLst>
              </p:nvPr>
            </p:nvGraphicFramePr>
            <p:xfrm>
              <a:off x="467544" y="1628800"/>
              <a:ext cx="8229600" cy="3104198"/>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290977411"/>
                        </a:ext>
                      </a:extLst>
                    </a:gridCol>
                    <a:gridCol w="2057400">
                      <a:extLst>
                        <a:ext uri="{9D8B030D-6E8A-4147-A177-3AD203B41FA5}">
                          <a16:colId xmlns:a16="http://schemas.microsoft.com/office/drawing/2014/main" val="188957722"/>
                        </a:ext>
                      </a:extLst>
                    </a:gridCol>
                    <a:gridCol w="2057400">
                      <a:extLst>
                        <a:ext uri="{9D8B030D-6E8A-4147-A177-3AD203B41FA5}">
                          <a16:colId xmlns:a16="http://schemas.microsoft.com/office/drawing/2014/main" val="4288904060"/>
                        </a:ext>
                      </a:extLst>
                    </a:gridCol>
                    <a:gridCol w="2057400">
                      <a:extLst>
                        <a:ext uri="{9D8B030D-6E8A-4147-A177-3AD203B41FA5}">
                          <a16:colId xmlns:a16="http://schemas.microsoft.com/office/drawing/2014/main" val="3428001483"/>
                        </a:ext>
                      </a:extLst>
                    </a:gridCol>
                  </a:tblGrid>
                  <a:tr h="370840">
                    <a:tc>
                      <a:txBody>
                        <a:bodyPr/>
                        <a:lstStyle/>
                        <a:p>
                          <a:pPr algn="ctr"/>
                          <a:endParaRPr lang="en-GB" dirty="0"/>
                        </a:p>
                      </a:txBody>
                      <a:tcPr anchor="ctr">
                        <a:solidFill>
                          <a:schemeClr val="bg1">
                            <a:lumMod val="85000"/>
                          </a:schemeClr>
                        </a:solidFill>
                      </a:tcPr>
                    </a:tc>
                    <a:tc>
                      <a:txBody>
                        <a:bodyPr/>
                        <a:lstStyle/>
                        <a:p>
                          <a:pPr algn="ctr"/>
                          <a14:m>
                            <m:oMathPara xmlns:m="http://schemas.openxmlformats.org/officeDocument/2006/math">
                              <m:oMathParaPr>
                                <m:jc m:val="centerGroup"/>
                              </m:oMathParaPr>
                              <m:oMath xmlns:m="http://schemas.openxmlformats.org/officeDocument/2006/math">
                                <m:r>
                                  <a:rPr lang="en-GB" b="1" i="0" dirty="0" smtClean="0">
                                    <a:latin typeface="Cambria Math" panose="02040503050406030204" pitchFamily="18" charset="0"/>
                                  </a:rPr>
                                  <m:t>𝐬𝐢𝐧</m:t>
                                </m:r>
                                <m:r>
                                  <a:rPr lang="en-GB" b="1" i="0" dirty="0" smtClean="0">
                                    <a:latin typeface="Cambria Math" panose="02040503050406030204" pitchFamily="18" charset="0"/>
                                  </a:rPr>
                                  <m:t>⁡</m:t>
                                </m:r>
                              </m:oMath>
                            </m:oMathPara>
                          </a14:m>
                          <a:endParaRPr lang="en-GB" b="1" i="0"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1" i="0" dirty="0" smtClean="0">
                                    <a:latin typeface="Cambria Math" panose="02040503050406030204" pitchFamily="18" charset="0"/>
                                  </a:rPr>
                                  <m:t>𝐜𝐨𝐬</m:t>
                                </m:r>
                                <m:r>
                                  <a:rPr lang="en-GB" b="1" i="0" dirty="0" smtClean="0">
                                    <a:latin typeface="Cambria Math" panose="02040503050406030204" pitchFamily="18" charset="0"/>
                                  </a:rPr>
                                  <m:t>⁡</m:t>
                                </m:r>
                              </m:oMath>
                            </m:oMathPara>
                          </a14:m>
                          <a:endParaRPr lang="en-GB" b="1" i="0"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1" i="0" dirty="0" smtClean="0">
                                    <a:latin typeface="Cambria Math" panose="02040503050406030204" pitchFamily="18" charset="0"/>
                                  </a:rPr>
                                  <m:t>𝐭𝐚𝐧</m:t>
                                </m:r>
                                <m:r>
                                  <a:rPr lang="en-GB" b="1" i="0" dirty="0" smtClean="0">
                                    <a:latin typeface="Cambria Math" panose="02040503050406030204" pitchFamily="18" charset="0"/>
                                  </a:rPr>
                                  <m:t>⁡</m:t>
                                </m:r>
                              </m:oMath>
                            </m:oMathPara>
                          </a14:m>
                          <a:endParaRPr lang="en-GB" b="1" i="0" dirty="0"/>
                        </a:p>
                      </a:txBody>
                      <a:tcPr anchor="ctr"/>
                    </a:tc>
                    <a:extLst>
                      <a:ext uri="{0D108BD9-81ED-4DB2-BD59-A6C34878D82A}">
                        <a16:rowId xmlns:a16="http://schemas.microsoft.com/office/drawing/2014/main" val="886581479"/>
                      </a:ext>
                    </a:extLst>
                  </a:tr>
                  <a:tr h="370840">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0</m:t>
                                </m:r>
                                <m:r>
                                  <a:rPr lang="en-GB" b="0" i="1" smtClean="0">
                                    <a:latin typeface="Cambria Math" panose="02040503050406030204" pitchFamily="18" charset="0"/>
                                    <a:ea typeface="Cambria Math" panose="02040503050406030204" pitchFamily="18" charset="0"/>
                                  </a:rPr>
                                  <m:t>°</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0</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1</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0</m:t>
                                </m:r>
                              </m:oMath>
                            </m:oMathPara>
                          </a14:m>
                          <a:endParaRPr lang="en-GB" dirty="0"/>
                        </a:p>
                      </a:txBody>
                      <a:tcPr anchor="ctr"/>
                    </a:tc>
                    <a:extLst>
                      <a:ext uri="{0D108BD9-81ED-4DB2-BD59-A6C34878D82A}">
                        <a16:rowId xmlns:a16="http://schemas.microsoft.com/office/drawing/2014/main" val="84598529"/>
                      </a:ext>
                    </a:extLst>
                  </a:tr>
                  <a:tr h="370840">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30</m:t>
                                </m:r>
                                <m:r>
                                  <a:rPr lang="en-GB" b="0" i="1" smtClean="0">
                                    <a:latin typeface="Cambria Math" panose="02040503050406030204" pitchFamily="18" charset="0"/>
                                    <a:ea typeface="Cambria Math" panose="02040503050406030204" pitchFamily="18" charset="0"/>
                                  </a:rPr>
                                  <m:t>°</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ad>
                                      <m:radPr>
                                        <m:degHide m:val="on"/>
                                        <m:ctrlPr>
                                          <a:rPr lang="en-GB" i="1" smtClean="0">
                                            <a:latin typeface="Cambria Math" panose="02040503050406030204" pitchFamily="18" charset="0"/>
                                          </a:rPr>
                                        </m:ctrlPr>
                                      </m:radPr>
                                      <m:deg/>
                                      <m:e>
                                        <m:r>
                                          <a:rPr lang="en-GB" b="0" i="1" smtClean="0">
                                            <a:latin typeface="Cambria Math" panose="02040503050406030204" pitchFamily="18" charset="0"/>
                                          </a:rPr>
                                          <m:t>3</m:t>
                                        </m:r>
                                      </m:e>
                                    </m:rad>
                                  </m:num>
                                  <m:den>
                                    <m:r>
                                      <a:rPr lang="en-GB" b="0" i="1" smtClean="0">
                                        <a:latin typeface="Cambria Math" panose="02040503050406030204" pitchFamily="18" charset="0"/>
                                      </a:rPr>
                                      <m:t>2</m:t>
                                    </m:r>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ad>
                                      <m:radPr>
                                        <m:degHide m:val="on"/>
                                        <m:ctrlPr>
                                          <a:rPr lang="en-GB" b="0" i="1" smtClean="0">
                                            <a:latin typeface="Cambria Math" panose="02040503050406030204" pitchFamily="18" charset="0"/>
                                          </a:rPr>
                                        </m:ctrlPr>
                                      </m:radPr>
                                      <m:deg/>
                                      <m:e>
                                        <m:r>
                                          <a:rPr lang="en-GB" b="0" i="1" smtClean="0">
                                            <a:latin typeface="Cambria Math" panose="02040503050406030204" pitchFamily="18" charset="0"/>
                                          </a:rPr>
                                          <m:t>3</m:t>
                                        </m:r>
                                      </m:e>
                                    </m:rad>
                                  </m:den>
                                </m:f>
                              </m:oMath>
                            </m:oMathPara>
                          </a14:m>
                          <a:endParaRPr lang="en-GB" dirty="0"/>
                        </a:p>
                      </a:txBody>
                      <a:tcPr anchor="ctr"/>
                    </a:tc>
                    <a:extLst>
                      <a:ext uri="{0D108BD9-81ED-4DB2-BD59-A6C34878D82A}">
                        <a16:rowId xmlns:a16="http://schemas.microsoft.com/office/drawing/2014/main" val="3123373520"/>
                      </a:ext>
                    </a:extLst>
                  </a:tr>
                  <a:tr h="370840">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45</m:t>
                                </m:r>
                                <m:r>
                                  <a:rPr lang="en-GB" b="0" i="1" smtClean="0">
                                    <a:latin typeface="Cambria Math" panose="02040503050406030204" pitchFamily="18" charset="0"/>
                                    <a:ea typeface="Cambria Math" panose="02040503050406030204" pitchFamily="18" charset="0"/>
                                  </a:rPr>
                                  <m:t>°</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ad>
                                      <m:radPr>
                                        <m:degHide m:val="on"/>
                                        <m:ctrlPr>
                                          <a:rPr lang="en-GB" b="0" i="1" smtClean="0">
                                            <a:latin typeface="Cambria Math" panose="02040503050406030204" pitchFamily="18" charset="0"/>
                                          </a:rPr>
                                        </m:ctrlPr>
                                      </m:radPr>
                                      <m:deg/>
                                      <m:e>
                                        <m:r>
                                          <a:rPr lang="en-GB" b="0" i="1" smtClean="0">
                                            <a:latin typeface="Cambria Math" panose="02040503050406030204" pitchFamily="18" charset="0"/>
                                          </a:rPr>
                                          <m:t>2</m:t>
                                        </m:r>
                                      </m:e>
                                    </m:rad>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ad>
                                      <m:radPr>
                                        <m:degHide m:val="on"/>
                                        <m:ctrlPr>
                                          <a:rPr lang="en-GB" b="0" i="1" smtClean="0">
                                            <a:latin typeface="Cambria Math" panose="02040503050406030204" pitchFamily="18" charset="0"/>
                                          </a:rPr>
                                        </m:ctrlPr>
                                      </m:radPr>
                                      <m:deg/>
                                      <m:e>
                                        <m:r>
                                          <a:rPr lang="en-GB" b="0" i="1" smtClean="0">
                                            <a:latin typeface="Cambria Math" panose="02040503050406030204" pitchFamily="18" charset="0"/>
                                          </a:rPr>
                                          <m:t>2</m:t>
                                        </m:r>
                                      </m:e>
                                    </m:rad>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1</m:t>
                                </m:r>
                              </m:oMath>
                            </m:oMathPara>
                          </a14:m>
                          <a:endParaRPr lang="en-GB" dirty="0"/>
                        </a:p>
                      </a:txBody>
                      <a:tcPr anchor="ctr"/>
                    </a:tc>
                    <a:extLst>
                      <a:ext uri="{0D108BD9-81ED-4DB2-BD59-A6C34878D82A}">
                        <a16:rowId xmlns:a16="http://schemas.microsoft.com/office/drawing/2014/main" val="1004412134"/>
                      </a:ext>
                    </a:extLst>
                  </a:tr>
                  <a:tr h="370840">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60</m:t>
                                </m:r>
                                <m:r>
                                  <a:rPr lang="en-GB" b="0" i="1" smtClean="0">
                                    <a:latin typeface="Cambria Math" panose="02040503050406030204" pitchFamily="18" charset="0"/>
                                    <a:ea typeface="Cambria Math" panose="02040503050406030204" pitchFamily="18" charset="0"/>
                                  </a:rPr>
                                  <m:t>°</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ad>
                                      <m:radPr>
                                        <m:degHide m:val="on"/>
                                        <m:ctrlPr>
                                          <a:rPr lang="en-GB" i="1" smtClean="0">
                                            <a:latin typeface="Cambria Math" panose="02040503050406030204" pitchFamily="18" charset="0"/>
                                          </a:rPr>
                                        </m:ctrlPr>
                                      </m:radPr>
                                      <m:deg/>
                                      <m:e>
                                        <m:r>
                                          <a:rPr lang="en-GB" b="0" i="1" smtClean="0">
                                            <a:latin typeface="Cambria Math" panose="02040503050406030204" pitchFamily="18" charset="0"/>
                                          </a:rPr>
                                          <m:t>3</m:t>
                                        </m:r>
                                      </m:e>
                                    </m:rad>
                                  </m:num>
                                  <m:den>
                                    <m:r>
                                      <a:rPr lang="en-GB" b="0" i="1" smtClean="0">
                                        <a:latin typeface="Cambria Math" panose="02040503050406030204" pitchFamily="18" charset="0"/>
                                      </a:rPr>
                                      <m:t>2</m:t>
                                    </m:r>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ad>
                                  <m:radPr>
                                    <m:degHide m:val="on"/>
                                    <m:ctrlPr>
                                      <a:rPr lang="en-GB" i="1" smtClean="0">
                                        <a:latin typeface="Cambria Math" panose="02040503050406030204" pitchFamily="18" charset="0"/>
                                      </a:rPr>
                                    </m:ctrlPr>
                                  </m:radPr>
                                  <m:deg/>
                                  <m:e>
                                    <m:r>
                                      <a:rPr lang="en-GB" b="0" i="1" smtClean="0">
                                        <a:latin typeface="Cambria Math" panose="02040503050406030204" pitchFamily="18" charset="0"/>
                                      </a:rPr>
                                      <m:t>3</m:t>
                                    </m:r>
                                  </m:e>
                                </m:rad>
                              </m:oMath>
                            </m:oMathPara>
                          </a14:m>
                          <a:endParaRPr lang="en-GB" dirty="0"/>
                        </a:p>
                      </a:txBody>
                      <a:tcPr anchor="ctr"/>
                    </a:tc>
                    <a:extLst>
                      <a:ext uri="{0D108BD9-81ED-4DB2-BD59-A6C34878D82A}">
                        <a16:rowId xmlns:a16="http://schemas.microsoft.com/office/drawing/2014/main" val="3474677068"/>
                      </a:ext>
                    </a:extLst>
                  </a:tr>
                  <a:tr h="370840">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90</m:t>
                                </m:r>
                                <m:r>
                                  <a:rPr lang="en-GB" b="0" i="1" smtClean="0">
                                    <a:latin typeface="Cambria Math" panose="02040503050406030204" pitchFamily="18" charset="0"/>
                                    <a:ea typeface="Cambria Math" panose="02040503050406030204" pitchFamily="18" charset="0"/>
                                  </a:rPr>
                                  <m:t>°</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1</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0</m:t>
                                </m:r>
                              </m:oMath>
                            </m:oMathPara>
                          </a14:m>
                          <a:endParaRPr lang="en-GB" dirty="0"/>
                        </a:p>
                      </a:txBody>
                      <a:tcPr anchor="ctr"/>
                    </a:tc>
                    <a:tc>
                      <a:txBody>
                        <a:bodyPr/>
                        <a:lstStyle/>
                        <a:p>
                          <a:pPr algn="ctr"/>
                          <a:r>
                            <a:rPr lang="en-GB" dirty="0"/>
                            <a:t>–</a:t>
                          </a:r>
                        </a:p>
                      </a:txBody>
                      <a:tcPr anchor="ctr"/>
                    </a:tc>
                    <a:extLst>
                      <a:ext uri="{0D108BD9-81ED-4DB2-BD59-A6C34878D82A}">
                        <a16:rowId xmlns:a16="http://schemas.microsoft.com/office/drawing/2014/main" val="3328249442"/>
                      </a:ext>
                    </a:extLst>
                  </a:tr>
                </a:tbl>
              </a:graphicData>
            </a:graphic>
          </p:graphicFrame>
        </mc:Choice>
        <mc:Fallback xmlns="">
          <p:graphicFrame>
            <p:nvGraphicFramePr>
              <p:cNvPr id="4" name="Table 4">
                <a:extLst>
                  <a:ext uri="{FF2B5EF4-FFF2-40B4-BE49-F238E27FC236}">
                    <a16:creationId xmlns:a16="http://schemas.microsoft.com/office/drawing/2014/main" id="{06961138-1F79-434B-8046-3C540F7F40B8}"/>
                  </a:ext>
                </a:extLst>
              </p:cNvPr>
              <p:cNvGraphicFramePr>
                <a:graphicFrameLocks noGrp="1"/>
              </p:cNvGraphicFramePr>
              <p:nvPr>
                <p:ph sz="quarter" idx="10"/>
                <p:extLst>
                  <p:ext uri="{D42A27DB-BD31-4B8C-83A1-F6EECF244321}">
                    <p14:modId xmlns:p14="http://schemas.microsoft.com/office/powerpoint/2010/main" val="2827864542"/>
                  </p:ext>
                </p:extLst>
              </p:nvPr>
            </p:nvGraphicFramePr>
            <p:xfrm>
              <a:off x="467544" y="1628800"/>
              <a:ext cx="8229600" cy="3104198"/>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290977411"/>
                        </a:ext>
                      </a:extLst>
                    </a:gridCol>
                    <a:gridCol w="2057400">
                      <a:extLst>
                        <a:ext uri="{9D8B030D-6E8A-4147-A177-3AD203B41FA5}">
                          <a16:colId xmlns:a16="http://schemas.microsoft.com/office/drawing/2014/main" val="188957722"/>
                        </a:ext>
                      </a:extLst>
                    </a:gridCol>
                    <a:gridCol w="2057400">
                      <a:extLst>
                        <a:ext uri="{9D8B030D-6E8A-4147-A177-3AD203B41FA5}">
                          <a16:colId xmlns:a16="http://schemas.microsoft.com/office/drawing/2014/main" val="4288904060"/>
                        </a:ext>
                      </a:extLst>
                    </a:gridCol>
                    <a:gridCol w="2057400">
                      <a:extLst>
                        <a:ext uri="{9D8B030D-6E8A-4147-A177-3AD203B41FA5}">
                          <a16:colId xmlns:a16="http://schemas.microsoft.com/office/drawing/2014/main" val="3428001483"/>
                        </a:ext>
                      </a:extLst>
                    </a:gridCol>
                  </a:tblGrid>
                  <a:tr h="370840">
                    <a:tc>
                      <a:txBody>
                        <a:bodyPr/>
                        <a:lstStyle/>
                        <a:p>
                          <a:pPr algn="ctr"/>
                          <a:endParaRPr lang="en-GB" dirty="0"/>
                        </a:p>
                      </a:txBody>
                      <a:tcPr anchor="ctr">
                        <a:solidFill>
                          <a:schemeClr val="bg1">
                            <a:lumMod val="85000"/>
                          </a:schemeClr>
                        </a:solidFill>
                      </a:tcPr>
                    </a:tc>
                    <a:tc>
                      <a:txBody>
                        <a:bodyPr/>
                        <a:lstStyle/>
                        <a:p>
                          <a:endParaRPr lang="en-US"/>
                        </a:p>
                      </a:txBody>
                      <a:tcPr anchor="ctr">
                        <a:blipFill>
                          <a:blip r:embed="rId4"/>
                          <a:stretch>
                            <a:fillRect l="-100296" t="-1639" r="-200296" b="-760656"/>
                          </a:stretch>
                        </a:blipFill>
                      </a:tcPr>
                    </a:tc>
                    <a:tc>
                      <a:txBody>
                        <a:bodyPr/>
                        <a:lstStyle/>
                        <a:p>
                          <a:endParaRPr lang="en-US"/>
                        </a:p>
                      </a:txBody>
                      <a:tcPr anchor="ctr">
                        <a:blipFill>
                          <a:blip r:embed="rId4"/>
                          <a:stretch>
                            <a:fillRect l="-200890" t="-1639" r="-100890" b="-760656"/>
                          </a:stretch>
                        </a:blipFill>
                      </a:tcPr>
                    </a:tc>
                    <a:tc>
                      <a:txBody>
                        <a:bodyPr/>
                        <a:lstStyle/>
                        <a:p>
                          <a:endParaRPr lang="en-US"/>
                        </a:p>
                      </a:txBody>
                      <a:tcPr anchor="ctr">
                        <a:blipFill>
                          <a:blip r:embed="rId4"/>
                          <a:stretch>
                            <a:fillRect l="-300000" t="-1639" r="-592" b="-760656"/>
                          </a:stretch>
                        </a:blipFill>
                      </a:tcPr>
                    </a:tc>
                    <a:extLst>
                      <a:ext uri="{0D108BD9-81ED-4DB2-BD59-A6C34878D82A}">
                        <a16:rowId xmlns:a16="http://schemas.microsoft.com/office/drawing/2014/main" val="886581479"/>
                      </a:ext>
                    </a:extLst>
                  </a:tr>
                  <a:tr h="370840">
                    <a:tc>
                      <a:txBody>
                        <a:bodyPr/>
                        <a:lstStyle/>
                        <a:p>
                          <a:endParaRPr lang="en-US"/>
                        </a:p>
                      </a:txBody>
                      <a:tcPr anchor="ctr">
                        <a:blipFill>
                          <a:blip r:embed="rId4"/>
                          <a:stretch>
                            <a:fillRect l="-296" t="-101639" r="-300296" b="-660656"/>
                          </a:stretch>
                        </a:blipFill>
                      </a:tcPr>
                    </a:tc>
                    <a:tc>
                      <a:txBody>
                        <a:bodyPr/>
                        <a:lstStyle/>
                        <a:p>
                          <a:endParaRPr lang="en-US"/>
                        </a:p>
                      </a:txBody>
                      <a:tcPr anchor="ctr">
                        <a:blipFill>
                          <a:blip r:embed="rId4"/>
                          <a:stretch>
                            <a:fillRect l="-100296" t="-101639" r="-200296" b="-660656"/>
                          </a:stretch>
                        </a:blipFill>
                      </a:tcPr>
                    </a:tc>
                    <a:tc>
                      <a:txBody>
                        <a:bodyPr/>
                        <a:lstStyle/>
                        <a:p>
                          <a:endParaRPr lang="en-US"/>
                        </a:p>
                      </a:txBody>
                      <a:tcPr anchor="ctr">
                        <a:blipFill>
                          <a:blip r:embed="rId4"/>
                          <a:stretch>
                            <a:fillRect l="-200890" t="-101639" r="-100890" b="-660656"/>
                          </a:stretch>
                        </a:blipFill>
                      </a:tcPr>
                    </a:tc>
                    <a:tc>
                      <a:txBody>
                        <a:bodyPr/>
                        <a:lstStyle/>
                        <a:p>
                          <a:endParaRPr lang="en-US"/>
                        </a:p>
                      </a:txBody>
                      <a:tcPr anchor="ctr">
                        <a:blipFill>
                          <a:blip r:embed="rId4"/>
                          <a:stretch>
                            <a:fillRect l="-300000" t="-101639" r="-592" b="-660656"/>
                          </a:stretch>
                        </a:blipFill>
                      </a:tcPr>
                    </a:tc>
                    <a:extLst>
                      <a:ext uri="{0D108BD9-81ED-4DB2-BD59-A6C34878D82A}">
                        <a16:rowId xmlns:a16="http://schemas.microsoft.com/office/drawing/2014/main" val="84598529"/>
                      </a:ext>
                    </a:extLst>
                  </a:tr>
                  <a:tr h="666750">
                    <a:tc>
                      <a:txBody>
                        <a:bodyPr/>
                        <a:lstStyle/>
                        <a:p>
                          <a:endParaRPr lang="en-US"/>
                        </a:p>
                      </a:txBody>
                      <a:tcPr anchor="ctr">
                        <a:blipFill>
                          <a:blip r:embed="rId4"/>
                          <a:stretch>
                            <a:fillRect l="-296" t="-112844" r="-300296" b="-269725"/>
                          </a:stretch>
                        </a:blipFill>
                      </a:tcPr>
                    </a:tc>
                    <a:tc>
                      <a:txBody>
                        <a:bodyPr/>
                        <a:lstStyle/>
                        <a:p>
                          <a:endParaRPr lang="en-US"/>
                        </a:p>
                      </a:txBody>
                      <a:tcPr anchor="ctr">
                        <a:blipFill>
                          <a:blip r:embed="rId4"/>
                          <a:stretch>
                            <a:fillRect l="-100296" t="-112844" r="-200296" b="-269725"/>
                          </a:stretch>
                        </a:blipFill>
                      </a:tcPr>
                    </a:tc>
                    <a:tc>
                      <a:txBody>
                        <a:bodyPr/>
                        <a:lstStyle/>
                        <a:p>
                          <a:endParaRPr lang="en-US"/>
                        </a:p>
                      </a:txBody>
                      <a:tcPr anchor="ctr">
                        <a:blipFill>
                          <a:blip r:embed="rId4"/>
                          <a:stretch>
                            <a:fillRect l="-200890" t="-112844" r="-100890" b="-269725"/>
                          </a:stretch>
                        </a:blipFill>
                      </a:tcPr>
                    </a:tc>
                    <a:tc>
                      <a:txBody>
                        <a:bodyPr/>
                        <a:lstStyle/>
                        <a:p>
                          <a:endParaRPr lang="en-US"/>
                        </a:p>
                      </a:txBody>
                      <a:tcPr anchor="ctr">
                        <a:blipFill>
                          <a:blip r:embed="rId4"/>
                          <a:stretch>
                            <a:fillRect l="-300000" t="-112844" r="-592" b="-269725"/>
                          </a:stretch>
                        </a:blipFill>
                      </a:tcPr>
                    </a:tc>
                    <a:extLst>
                      <a:ext uri="{0D108BD9-81ED-4DB2-BD59-A6C34878D82A}">
                        <a16:rowId xmlns:a16="http://schemas.microsoft.com/office/drawing/2014/main" val="3123373520"/>
                      </a:ext>
                    </a:extLst>
                  </a:tr>
                  <a:tr h="658178">
                    <a:tc>
                      <a:txBody>
                        <a:bodyPr/>
                        <a:lstStyle/>
                        <a:p>
                          <a:endParaRPr lang="en-US"/>
                        </a:p>
                      </a:txBody>
                      <a:tcPr anchor="ctr">
                        <a:blipFill>
                          <a:blip r:embed="rId4"/>
                          <a:stretch>
                            <a:fillRect l="-296" t="-212844" r="-300296" b="-169725"/>
                          </a:stretch>
                        </a:blipFill>
                      </a:tcPr>
                    </a:tc>
                    <a:tc>
                      <a:txBody>
                        <a:bodyPr/>
                        <a:lstStyle/>
                        <a:p>
                          <a:endParaRPr lang="en-US"/>
                        </a:p>
                      </a:txBody>
                      <a:tcPr anchor="ctr">
                        <a:blipFill>
                          <a:blip r:embed="rId4"/>
                          <a:stretch>
                            <a:fillRect l="-100296" t="-212844" r="-200296" b="-169725"/>
                          </a:stretch>
                        </a:blipFill>
                      </a:tcPr>
                    </a:tc>
                    <a:tc>
                      <a:txBody>
                        <a:bodyPr/>
                        <a:lstStyle/>
                        <a:p>
                          <a:endParaRPr lang="en-US"/>
                        </a:p>
                      </a:txBody>
                      <a:tcPr anchor="ctr">
                        <a:blipFill>
                          <a:blip r:embed="rId4"/>
                          <a:stretch>
                            <a:fillRect l="-200890" t="-212844" r="-100890" b="-169725"/>
                          </a:stretch>
                        </a:blipFill>
                      </a:tcPr>
                    </a:tc>
                    <a:tc>
                      <a:txBody>
                        <a:bodyPr/>
                        <a:lstStyle/>
                        <a:p>
                          <a:endParaRPr lang="en-US"/>
                        </a:p>
                      </a:txBody>
                      <a:tcPr anchor="ctr">
                        <a:blipFill>
                          <a:blip r:embed="rId4"/>
                          <a:stretch>
                            <a:fillRect l="-300000" t="-212844" r="-592" b="-169725"/>
                          </a:stretch>
                        </a:blipFill>
                      </a:tcPr>
                    </a:tc>
                    <a:extLst>
                      <a:ext uri="{0D108BD9-81ED-4DB2-BD59-A6C34878D82A}">
                        <a16:rowId xmlns:a16="http://schemas.microsoft.com/office/drawing/2014/main" val="1004412134"/>
                      </a:ext>
                    </a:extLst>
                  </a:tr>
                  <a:tr h="666750">
                    <a:tc>
                      <a:txBody>
                        <a:bodyPr/>
                        <a:lstStyle/>
                        <a:p>
                          <a:endParaRPr lang="en-US"/>
                        </a:p>
                      </a:txBody>
                      <a:tcPr anchor="ctr">
                        <a:blipFill>
                          <a:blip r:embed="rId4"/>
                          <a:stretch>
                            <a:fillRect l="-296" t="-312844" r="-300296" b="-69725"/>
                          </a:stretch>
                        </a:blipFill>
                      </a:tcPr>
                    </a:tc>
                    <a:tc>
                      <a:txBody>
                        <a:bodyPr/>
                        <a:lstStyle/>
                        <a:p>
                          <a:endParaRPr lang="en-US"/>
                        </a:p>
                      </a:txBody>
                      <a:tcPr anchor="ctr">
                        <a:blipFill>
                          <a:blip r:embed="rId4"/>
                          <a:stretch>
                            <a:fillRect l="-100296" t="-312844" r="-200296" b="-69725"/>
                          </a:stretch>
                        </a:blipFill>
                      </a:tcPr>
                    </a:tc>
                    <a:tc>
                      <a:txBody>
                        <a:bodyPr/>
                        <a:lstStyle/>
                        <a:p>
                          <a:endParaRPr lang="en-US"/>
                        </a:p>
                      </a:txBody>
                      <a:tcPr anchor="ctr">
                        <a:blipFill>
                          <a:blip r:embed="rId4"/>
                          <a:stretch>
                            <a:fillRect l="-200890" t="-312844" r="-100890" b="-69725"/>
                          </a:stretch>
                        </a:blipFill>
                      </a:tcPr>
                    </a:tc>
                    <a:tc>
                      <a:txBody>
                        <a:bodyPr/>
                        <a:lstStyle/>
                        <a:p>
                          <a:endParaRPr lang="en-US"/>
                        </a:p>
                      </a:txBody>
                      <a:tcPr anchor="ctr">
                        <a:blipFill>
                          <a:blip r:embed="rId4"/>
                          <a:stretch>
                            <a:fillRect l="-300000" t="-312844" r="-592" b="-69725"/>
                          </a:stretch>
                        </a:blipFill>
                      </a:tcPr>
                    </a:tc>
                    <a:extLst>
                      <a:ext uri="{0D108BD9-81ED-4DB2-BD59-A6C34878D82A}">
                        <a16:rowId xmlns:a16="http://schemas.microsoft.com/office/drawing/2014/main" val="3474677068"/>
                      </a:ext>
                    </a:extLst>
                  </a:tr>
                  <a:tr h="370840">
                    <a:tc>
                      <a:txBody>
                        <a:bodyPr/>
                        <a:lstStyle/>
                        <a:p>
                          <a:endParaRPr lang="en-US"/>
                        </a:p>
                      </a:txBody>
                      <a:tcPr anchor="ctr">
                        <a:blipFill>
                          <a:blip r:embed="rId4"/>
                          <a:stretch>
                            <a:fillRect l="-296" t="-737705" r="-300296" b="-24590"/>
                          </a:stretch>
                        </a:blipFill>
                      </a:tcPr>
                    </a:tc>
                    <a:tc>
                      <a:txBody>
                        <a:bodyPr/>
                        <a:lstStyle/>
                        <a:p>
                          <a:endParaRPr lang="en-US"/>
                        </a:p>
                      </a:txBody>
                      <a:tcPr anchor="ctr">
                        <a:blipFill>
                          <a:blip r:embed="rId4"/>
                          <a:stretch>
                            <a:fillRect l="-100296" t="-737705" r="-200296" b="-24590"/>
                          </a:stretch>
                        </a:blipFill>
                      </a:tcPr>
                    </a:tc>
                    <a:tc>
                      <a:txBody>
                        <a:bodyPr/>
                        <a:lstStyle/>
                        <a:p>
                          <a:endParaRPr lang="en-US"/>
                        </a:p>
                      </a:txBody>
                      <a:tcPr anchor="ctr">
                        <a:blipFill>
                          <a:blip r:embed="rId4"/>
                          <a:stretch>
                            <a:fillRect l="-200890" t="-737705" r="-100890" b="-24590"/>
                          </a:stretch>
                        </a:blipFill>
                      </a:tcPr>
                    </a:tc>
                    <a:tc>
                      <a:txBody>
                        <a:bodyPr/>
                        <a:lstStyle/>
                        <a:p>
                          <a:pPr algn="ctr"/>
                          <a:r>
                            <a:rPr lang="en-GB" dirty="0"/>
                            <a:t>–</a:t>
                          </a:r>
                        </a:p>
                      </a:txBody>
                      <a:tcPr anchor="ctr"/>
                    </a:tc>
                    <a:extLst>
                      <a:ext uri="{0D108BD9-81ED-4DB2-BD59-A6C34878D82A}">
                        <a16:rowId xmlns:a16="http://schemas.microsoft.com/office/drawing/2014/main" val="3328249442"/>
                      </a:ext>
                    </a:extLst>
                  </a:tr>
                </a:tbl>
              </a:graphicData>
            </a:graphic>
          </p:graphicFrame>
        </mc:Fallback>
      </mc:AlternateContent>
      <p:pic>
        <p:nvPicPr>
          <p:cNvPr id="5" name="Picture 4">
            <a:extLst>
              <a:ext uri="{FF2B5EF4-FFF2-40B4-BE49-F238E27FC236}">
                <a16:creationId xmlns:a16="http://schemas.microsoft.com/office/drawing/2014/main" id="{36AB15A2-480D-F44F-4759-F5F477715384}"/>
              </a:ext>
            </a:extLst>
          </p:cNvPr>
          <p:cNvPicPr>
            <a:picLocks noChangeAspect="1"/>
          </p:cNvPicPr>
          <p:nvPr/>
        </p:nvPicPr>
        <p:blipFill>
          <a:blip r:embed="rId5"/>
          <a:stretch>
            <a:fillRect/>
          </a:stretch>
        </p:blipFill>
        <p:spPr>
          <a:xfrm>
            <a:off x="2267744" y="4869160"/>
            <a:ext cx="1435989" cy="1265713"/>
          </a:xfrm>
          <a:prstGeom prst="rect">
            <a:avLst/>
          </a:prstGeom>
        </p:spPr>
      </p:pic>
      <p:pic>
        <p:nvPicPr>
          <p:cNvPr id="11" name="Picture 10">
            <a:extLst>
              <a:ext uri="{FF2B5EF4-FFF2-40B4-BE49-F238E27FC236}">
                <a16:creationId xmlns:a16="http://schemas.microsoft.com/office/drawing/2014/main" id="{30FCE4B3-34CC-2869-8FDD-B208E66F0E48}"/>
              </a:ext>
            </a:extLst>
          </p:cNvPr>
          <p:cNvPicPr>
            <a:picLocks noChangeAspect="1"/>
          </p:cNvPicPr>
          <p:nvPr/>
        </p:nvPicPr>
        <p:blipFill>
          <a:blip r:embed="rId6"/>
          <a:stretch>
            <a:fillRect/>
          </a:stretch>
        </p:blipFill>
        <p:spPr>
          <a:xfrm>
            <a:off x="4425762" y="4889234"/>
            <a:ext cx="1158751" cy="1265713"/>
          </a:xfrm>
          <a:prstGeom prst="rect">
            <a:avLst/>
          </a:prstGeom>
        </p:spPr>
      </p:pic>
      <p:graphicFrame>
        <p:nvGraphicFramePr>
          <p:cNvPr id="12" name="Object 11">
            <a:extLst>
              <a:ext uri="{FF2B5EF4-FFF2-40B4-BE49-F238E27FC236}">
                <a16:creationId xmlns:a16="http://schemas.microsoft.com/office/drawing/2014/main" id="{0D4A1184-9715-1897-042D-F5B9DCCDA72D}"/>
              </a:ext>
            </a:extLst>
          </p:cNvPr>
          <p:cNvGraphicFramePr>
            <a:graphicFrameLocks noChangeAspect="1"/>
          </p:cNvGraphicFramePr>
          <p:nvPr>
            <p:extLst>
              <p:ext uri="{D42A27DB-BD31-4B8C-83A1-F6EECF244321}">
                <p14:modId xmlns:p14="http://schemas.microsoft.com/office/powerpoint/2010/main" val="3793037315"/>
              </p:ext>
            </p:extLst>
          </p:nvPr>
        </p:nvGraphicFramePr>
        <p:xfrm>
          <a:off x="6090988" y="4869160"/>
          <a:ext cx="989789" cy="1285787"/>
        </p:xfrm>
        <a:graphic>
          <a:graphicData uri="http://schemas.openxmlformats.org/presentationml/2006/ole">
            <mc:AlternateContent xmlns:mc="http://schemas.openxmlformats.org/markup-compatibility/2006">
              <mc:Choice xmlns:v="urn:schemas-microsoft-com:vml" Requires="v">
                <p:oleObj name="Bitmap Image" r:id="rId7" imgW="1173600" imgH="1523880" progId="PBrush">
                  <p:embed/>
                </p:oleObj>
              </mc:Choice>
              <mc:Fallback>
                <p:oleObj name="Bitmap Image" r:id="rId7" imgW="1173600" imgH="1523880" progId="PBrush">
                  <p:embed/>
                  <p:pic>
                    <p:nvPicPr>
                      <p:cNvPr id="12" name="Object 11">
                        <a:extLst>
                          <a:ext uri="{FF2B5EF4-FFF2-40B4-BE49-F238E27FC236}">
                            <a16:creationId xmlns:a16="http://schemas.microsoft.com/office/drawing/2014/main" id="{0D4A1184-9715-1897-042D-F5B9DCCDA72D}"/>
                          </a:ext>
                        </a:extLst>
                      </p:cNvPr>
                      <p:cNvPicPr/>
                      <p:nvPr/>
                    </p:nvPicPr>
                    <p:blipFill>
                      <a:blip r:embed="rId8"/>
                      <a:stretch>
                        <a:fillRect/>
                      </a:stretch>
                    </p:blipFill>
                    <p:spPr>
                      <a:xfrm>
                        <a:off x="6090988" y="4869160"/>
                        <a:ext cx="989789" cy="1285787"/>
                      </a:xfrm>
                      <a:prstGeom prst="rect">
                        <a:avLst/>
                      </a:prstGeom>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Trigonometric graphs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The trigonometric graphs follow a repeating pattern and typically this pattern is repeated every </a:t>
                </a:r>
                <a14:m>
                  <m:oMath xmlns:m="http://schemas.openxmlformats.org/officeDocument/2006/math">
                    <m:r>
                      <a:rPr lang="en-GB" b="0" i="1" smtClean="0">
                        <a:latin typeface="Cambria Math" panose="02040503050406030204" pitchFamily="18" charset="0"/>
                      </a:rPr>
                      <m:t>360</m:t>
                    </m:r>
                    <m:r>
                      <a:rPr lang="en-GB" b="0" i="1" smtClean="0">
                        <a:latin typeface="Cambria Math" panose="02040503050406030204" pitchFamily="18" charset="0"/>
                        <a:ea typeface="Cambria Math" panose="02040503050406030204" pitchFamily="18" charset="0"/>
                      </a:rPr>
                      <m:t>° </m:t>
                    </m:r>
                  </m:oMath>
                </a14:m>
                <a:r>
                  <a:rPr lang="en-US" dirty="0"/>
                  <a:t>although this is not always strictly the case. </a:t>
                </a:r>
              </a:p>
              <a:p>
                <a:r>
                  <a:rPr lang="en-US" dirty="0"/>
                  <a:t>The time it takes a trigonometric graph to complete 1 cycle is called the period. </a:t>
                </a:r>
              </a:p>
              <a:p>
                <a:r>
                  <a:rPr lang="en-US" dirty="0"/>
                  <a:t>The maximum height or depth of the function is known as the amplitude. </a:t>
                </a:r>
              </a:p>
              <a:p>
                <a:r>
                  <a:rPr lang="en-US" dirty="0"/>
                  <a:t>You need to be able to draw the trigonometric graphs over a given range of angles which is usually </a:t>
                </a:r>
                <a14:m>
                  <m:oMath xmlns:m="http://schemas.openxmlformats.org/officeDocument/2006/math">
                    <m:r>
                      <a:rPr lang="en-GB" b="0" i="1" smtClean="0">
                        <a:latin typeface="Cambria Math" panose="02040503050406030204" pitchFamily="18" charset="0"/>
                      </a:rPr>
                      <m:t>−360</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≤360°</m:t>
                    </m:r>
                  </m:oMath>
                </a14:m>
                <a:r>
                  <a:rPr lang="en-US" dirty="0"/>
                  <a:t> or </a:t>
                </a:r>
                <a14:m>
                  <m:oMath xmlns:m="http://schemas.openxmlformats.org/officeDocument/2006/math">
                    <m:r>
                      <a:rPr lang="en-GB" b="0" i="1" smtClean="0">
                        <a:latin typeface="Cambria Math" panose="02040503050406030204" pitchFamily="18" charset="0"/>
                      </a:rPr>
                      <m:t>−2</m:t>
                    </m:r>
                    <m:r>
                      <m:rPr>
                        <m:sty m:val="p"/>
                      </m:rPr>
                      <a:rPr lang="en-GB" b="0" i="0" smtClean="0">
                        <a:latin typeface="Cambria Math" panose="02040503050406030204" pitchFamily="18" charset="0"/>
                        <a:ea typeface="Cambria Math" panose="02040503050406030204" pitchFamily="18" charset="0"/>
                      </a:rPr>
                      <m:t>π</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≤2</m:t>
                    </m:r>
                    <m:r>
                      <m:rPr>
                        <m:sty m:val="p"/>
                      </m:rPr>
                      <a:rPr lang="en-GB" b="0" i="0" smtClean="0">
                        <a:latin typeface="Cambria Math" panose="02040503050406030204" pitchFamily="18" charset="0"/>
                        <a:ea typeface="Cambria Math" panose="02040503050406030204" pitchFamily="18" charset="0"/>
                      </a:rPr>
                      <m:t>π</m:t>
                    </m:r>
                  </m:oMath>
                </a14:m>
                <a:r>
                  <a:rPr lang="en-US" dirty="0"/>
                  <a:t> in radians. </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1722" r="-2074"/>
                </a:stretch>
              </a:blipFill>
            </p:spPr>
            <p:txBody>
              <a:bodyPr/>
              <a:lstStyle/>
              <a:p>
                <a:r>
                  <a:rPr lang="en-GB">
                    <a:noFill/>
                  </a:rPr>
                  <a:t> </a:t>
                </a:r>
              </a:p>
            </p:txBody>
          </p:sp>
        </mc:Fallback>
      </mc:AlternateContent>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sine graph (degrees)</a:t>
            </a:r>
          </a:p>
        </p:txBody>
      </p:sp>
      <p:pic>
        <p:nvPicPr>
          <p:cNvPr id="5" name="Picture 4">
            <a:extLst>
              <a:ext uri="{FF2B5EF4-FFF2-40B4-BE49-F238E27FC236}">
                <a16:creationId xmlns:a16="http://schemas.microsoft.com/office/drawing/2014/main" id="{AAE2F467-07A8-4E28-8BA9-58C4A5AFA491}"/>
              </a:ext>
            </a:extLst>
          </p:cNvPr>
          <p:cNvPicPr>
            <a:picLocks noChangeAspect="1"/>
          </p:cNvPicPr>
          <p:nvPr/>
        </p:nvPicPr>
        <p:blipFill>
          <a:blip r:embed="rId3"/>
          <a:stretch>
            <a:fillRect/>
          </a:stretch>
        </p:blipFill>
        <p:spPr>
          <a:xfrm>
            <a:off x="395536" y="1556792"/>
            <a:ext cx="8353408" cy="397677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sine graph</a:t>
            </a:r>
          </a:p>
        </p:txBody>
      </p:sp>
      <p:pic>
        <p:nvPicPr>
          <p:cNvPr id="5" name="Content Placeholder 4">
            <a:extLst>
              <a:ext uri="{FF2B5EF4-FFF2-40B4-BE49-F238E27FC236}">
                <a16:creationId xmlns:a16="http://schemas.microsoft.com/office/drawing/2014/main" id="{A1D917B5-B592-47FE-8091-02C6B8BD75A7}"/>
              </a:ext>
            </a:extLst>
          </p:cNvPr>
          <p:cNvPicPr>
            <a:picLocks noGrp="1" noChangeAspect="1"/>
          </p:cNvPicPr>
          <p:nvPr>
            <p:ph sz="quarter" idx="10"/>
          </p:nvPr>
        </p:nvPicPr>
        <p:blipFill>
          <a:blip r:embed="rId3"/>
          <a:stretch>
            <a:fillRect/>
          </a:stretch>
        </p:blipFill>
        <p:spPr>
          <a:xfrm>
            <a:off x="539552" y="1700808"/>
            <a:ext cx="8229600" cy="3906052"/>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sine graph (radians) </a:t>
            </a:r>
          </a:p>
        </p:txBody>
      </p:sp>
      <p:pic>
        <p:nvPicPr>
          <p:cNvPr id="5" name="Content Placeholder 4">
            <a:extLst>
              <a:ext uri="{FF2B5EF4-FFF2-40B4-BE49-F238E27FC236}">
                <a16:creationId xmlns:a16="http://schemas.microsoft.com/office/drawing/2014/main" id="{8865761F-75FA-4CB7-BBA4-097AB026BB58}"/>
              </a:ext>
            </a:extLst>
          </p:cNvPr>
          <p:cNvPicPr>
            <a:picLocks noGrp="1" noChangeAspect="1"/>
          </p:cNvPicPr>
          <p:nvPr>
            <p:ph sz="quarter" idx="10"/>
          </p:nvPr>
        </p:nvPicPr>
        <p:blipFill>
          <a:blip r:embed="rId3"/>
          <a:stretch>
            <a:fillRect/>
          </a:stretch>
        </p:blipFill>
        <p:spPr>
          <a:xfrm>
            <a:off x="827584" y="1556792"/>
            <a:ext cx="7572788" cy="4248150"/>
          </a:xfr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www.w3.org/XML/1998/namespace"/>
    <ds:schemaRef ds:uri="http://schemas.microsoft.com/office/2006/documentManagement/types"/>
    <ds:schemaRef ds:uri="http://purl.org/dc/dcmitype/"/>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811</Words>
  <Application>Microsoft Office PowerPoint</Application>
  <PresentationFormat>On-screen Show (4:3)</PresentationFormat>
  <Paragraphs>107</Paragraphs>
  <Slides>20</Slides>
  <Notes>9</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7" baseType="lpstr">
      <vt:lpstr>ＭＳ Ｐゴシック</vt:lpstr>
      <vt:lpstr>Arial</vt:lpstr>
      <vt:lpstr>Cambria Math</vt:lpstr>
      <vt:lpstr>Lucida Grande</vt:lpstr>
      <vt:lpstr>Times New Roman</vt:lpstr>
      <vt:lpstr>Default Design</vt:lpstr>
      <vt:lpstr>Bitmap Image</vt:lpstr>
      <vt:lpstr>PowerPoint 19: Trigonometric functions: common values and graphs </vt:lpstr>
      <vt:lpstr>Trigonometric functions</vt:lpstr>
      <vt:lpstr>Special triangles</vt:lpstr>
      <vt:lpstr>Special triangles</vt:lpstr>
      <vt:lpstr>Exact values of trigonometric functions</vt:lpstr>
      <vt:lpstr>Trigonometric graphs </vt:lpstr>
      <vt:lpstr>The sine graph (degrees)</vt:lpstr>
      <vt:lpstr>The sine graph</vt:lpstr>
      <vt:lpstr>The sine graph (radians) </vt:lpstr>
      <vt:lpstr>The sine graph (radians) </vt:lpstr>
      <vt:lpstr>The cosine graph (degrees) </vt:lpstr>
      <vt:lpstr>The cosine graph (degrees)</vt:lpstr>
      <vt:lpstr>The cosine graph (radians) </vt:lpstr>
      <vt:lpstr>The cosine graph (radians)</vt:lpstr>
      <vt:lpstr>The tangent graph (degrees) </vt:lpstr>
      <vt:lpstr>The tangent graph (degrees)</vt:lpstr>
      <vt:lpstr>The tangent graph (radians) </vt:lpstr>
      <vt:lpstr>The tangent graph (radians)</vt:lpstr>
      <vt:lpstr>Secant, cosecant and cotangent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164</cp:revision>
  <dcterms:created xsi:type="dcterms:W3CDTF">2013-05-28T00:38:54Z</dcterms:created>
  <dcterms:modified xsi:type="dcterms:W3CDTF">2025-11-11T21:40:58Z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