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4"/>
  </p:notesMasterIdLst>
  <p:handoutMasterIdLst>
    <p:handoutMasterId r:id="rId15"/>
  </p:handoutMasterIdLst>
  <p:sldIdLst>
    <p:sldId id="256" r:id="rId5"/>
    <p:sldId id="328" r:id="rId6"/>
    <p:sldId id="331" r:id="rId7"/>
    <p:sldId id="334" r:id="rId8"/>
    <p:sldId id="335" r:id="rId9"/>
    <p:sldId id="336" r:id="rId10"/>
    <p:sldId id="337" r:id="rId11"/>
    <p:sldId id="338" r:id="rId12"/>
    <p:sldId id="267" r:id="rId13"/>
  </p:sldIdLst>
  <p:sldSz cx="9144000" cy="6858000" type="screen4x3"/>
  <p:notesSz cx="6858000" cy="9144000"/>
  <p:custDataLst>
    <p:tags r:id="rId1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A91BEF2-F8EF-9F1A-7AE7-2A2C8309E7ED}" name="Julie Bond" initials="JB" userId="39015c5a5641be34"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B85BF2-2FCD-43C6-A03F-76CA6F4A63F2}" v="1" dt="2022-08-24T17:32:02.35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34544"/>
    <p:restoredTop sz="86395"/>
  </p:normalViewPr>
  <p:slideViewPr>
    <p:cSldViewPr showGuides="1">
      <p:cViewPr varScale="1">
        <p:scale>
          <a:sx n="64" d="100"/>
          <a:sy n="64" d="100"/>
        </p:scale>
        <p:origin x="636"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23" Type="http://schemas.microsoft.com/office/2018/10/relationships/authors" Target="authors.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01B85BF2-2FCD-43C6-A03F-76CA6F4A63F2}"/>
    <pc:docChg chg="custSel modSld">
      <pc:chgData name="Caroline Prodger" userId="e4ef2e75-b60b-401b-8ebe-291bdcf405f4" providerId="ADAL" clId="{01B85BF2-2FCD-43C6-A03F-76CA6F4A63F2}" dt="2022-08-24T17:32:37.459" v="4" actId="478"/>
      <pc:docMkLst>
        <pc:docMk/>
      </pc:docMkLst>
      <pc:sldChg chg="delCm">
        <pc:chgData name="Caroline Prodger" userId="e4ef2e75-b60b-401b-8ebe-291bdcf405f4" providerId="ADAL" clId="{01B85BF2-2FCD-43C6-A03F-76CA6F4A63F2}" dt="2022-08-24T17:31:17.254" v="0"/>
        <pc:sldMkLst>
          <pc:docMk/>
          <pc:sldMk cId="0" sldId="328"/>
        </pc:sldMkLst>
      </pc:sldChg>
      <pc:sldChg chg="addSp delSp modSp mod">
        <pc:chgData name="Caroline Prodger" userId="e4ef2e75-b60b-401b-8ebe-291bdcf405f4" providerId="ADAL" clId="{01B85BF2-2FCD-43C6-A03F-76CA6F4A63F2}" dt="2022-08-24T17:32:37.459" v="4" actId="478"/>
        <pc:sldMkLst>
          <pc:docMk/>
          <pc:sldMk cId="0" sldId="338"/>
        </pc:sldMkLst>
        <pc:spChg chg="add del mod">
          <ac:chgData name="Caroline Prodger" userId="e4ef2e75-b60b-401b-8ebe-291bdcf405f4" providerId="ADAL" clId="{01B85BF2-2FCD-43C6-A03F-76CA6F4A63F2}" dt="2022-08-24T17:32:35.514" v="3" actId="478"/>
          <ac:spMkLst>
            <pc:docMk/>
            <pc:sldMk cId="0" sldId="338"/>
            <ac:spMk id="2" creationId="{C5E846EE-CEE0-783E-2BDC-C47736BFF6D0}"/>
          </ac:spMkLst>
        </pc:spChg>
        <pc:spChg chg="mod">
          <ac:chgData name="Caroline Prodger" userId="e4ef2e75-b60b-401b-8ebe-291bdcf405f4" providerId="ADAL" clId="{01B85BF2-2FCD-43C6-A03F-76CA6F4A63F2}" dt="2022-08-24T17:32:00.675" v="1" actId="1076"/>
          <ac:spMkLst>
            <pc:docMk/>
            <pc:sldMk cId="0" sldId="338"/>
            <ac:spMk id="3" creationId="{00000000-0000-0000-0000-000000000000}"/>
          </ac:spMkLst>
        </pc:spChg>
        <pc:spChg chg="add del mod">
          <ac:chgData name="Caroline Prodger" userId="e4ef2e75-b60b-401b-8ebe-291bdcf405f4" providerId="ADAL" clId="{01B85BF2-2FCD-43C6-A03F-76CA6F4A63F2}" dt="2022-08-24T17:32:37.459" v="4" actId="478"/>
          <ac:spMkLst>
            <pc:docMk/>
            <pc:sldMk cId="0" sldId="338"/>
            <ac:spMk id="5" creationId="{5C338472-1280-63BF-0589-5AA1478E64A4}"/>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11/11/2025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 – ask students to point out these points and then draw horizontal gradients on the graph. Then move on to describing maximum and minimum points. Which is which? How do you know? Why do you think it is technically called a local maximum and local minimum. For an extension question ask: What is the 3</a:t>
            </a:r>
            <a:r>
              <a:rPr lang="en-GB" baseline="0" dirty="0"/>
              <a:t>rd</a:t>
            </a:r>
            <a:r>
              <a:rPr lang="en-GB" dirty="0"/>
              <a:t> type of stationary point? What would it look like? (This is called a point of inflection, which is not covered in the engineering syllabus.) </a:t>
            </a:r>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a:p>
        </p:txBody>
      </p:sp>
    </p:spTree>
    <p:extLst>
      <p:ext uri="{BB962C8B-B14F-4D97-AF65-F5344CB8AC3E}">
        <p14:creationId xmlns:p14="http://schemas.microsoft.com/office/powerpoint/2010/main" val="33298729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Extension question – can anyone spot what may go wrong with this method? Answer: if the values on either side are too far apart, you may miss a stationary point. Demonstrate this using the previous graph and evaluating at </a:t>
            </a:r>
            <a:r>
              <a:rPr lang="en-GB" i="1" dirty="0"/>
              <a:t>x </a:t>
            </a:r>
            <a:r>
              <a:rPr lang="en-GB" dirty="0"/>
              <a:t>= −1 and </a:t>
            </a:r>
            <a:r>
              <a:rPr lang="en-GB" i="1" dirty="0">
                <a:latin typeface="Times New Roman" panose="02020603050405020304" pitchFamily="18" charset="0"/>
                <a:cs typeface="Times New Roman" panose="02020603050405020304" pitchFamily="18" charset="0"/>
              </a:rPr>
              <a:t>x</a:t>
            </a:r>
            <a:r>
              <a:rPr lang="en-GB" dirty="0"/>
              <a:t> = 1.9.</a:t>
            </a:r>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19729821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9</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6076665"/>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165304"/>
            <a:ext cx="4572000" cy="243593"/>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tmp"/><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3.tmp"/><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4. Essential mathematics for engineering and manufacturing </a:t>
            </a:r>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16: Calculate maximum and minimum values using differentiation  </a:t>
            </a:r>
          </a:p>
        </p:txBody>
      </p:sp>
      <p:sp>
        <p:nvSpPr>
          <p:cNvPr id="5" name="TextBox 2">
            <a:extLst>
              <a:ext uri="{FF2B5EF4-FFF2-40B4-BE49-F238E27FC236}">
                <a16:creationId xmlns:a16="http://schemas.microsoft.com/office/drawing/2014/main" id="{5468F838-09E5-222B-093A-5F5900D71AA4}"/>
              </a:ext>
            </a:extLst>
          </p:cNvPr>
          <p:cNvSpPr txBox="1"/>
          <p:nvPr/>
        </p:nvSpPr>
        <p:spPr>
          <a:xfrm>
            <a:off x="2170403" y="6237312"/>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Differentiation – stationary points </a:t>
            </a:r>
          </a:p>
        </p:txBody>
      </p:sp>
      <p:sp>
        <p:nvSpPr>
          <p:cNvPr id="2" name="TextBox 1">
            <a:extLst>
              <a:ext uri="{FF2B5EF4-FFF2-40B4-BE49-F238E27FC236}">
                <a16:creationId xmlns:a16="http://schemas.microsoft.com/office/drawing/2014/main" id="{214DAB9F-1207-467F-8E0D-08F97BB9E072}"/>
              </a:ext>
            </a:extLst>
          </p:cNvPr>
          <p:cNvSpPr txBox="1"/>
          <p:nvPr/>
        </p:nvSpPr>
        <p:spPr>
          <a:xfrm>
            <a:off x="467544" y="1484784"/>
            <a:ext cx="8280920" cy="1323439"/>
          </a:xfrm>
          <a:prstGeom prst="rect">
            <a:avLst/>
          </a:prstGeom>
          <a:noFill/>
        </p:spPr>
        <p:txBody>
          <a:bodyPr wrap="square" rtlCol="0">
            <a:spAutoFit/>
          </a:bodyPr>
          <a:lstStyle/>
          <a:p>
            <a:r>
              <a:rPr lang="en-GB" dirty="0"/>
              <a:t>When a system is modelled by an equation, a stationary point occurs when the gradient is instantaneously equal to 0. </a:t>
            </a:r>
          </a:p>
          <a:p>
            <a:endParaRPr lang="en-GB" dirty="0"/>
          </a:p>
          <a:p>
            <a:endParaRPr lang="en-GB" dirty="0"/>
          </a:p>
        </p:txBody>
      </p:sp>
      <p:pic>
        <p:nvPicPr>
          <p:cNvPr id="4" name="Picture 3" descr="Chart, line chart&#10;&#10;Description automatically generated">
            <a:extLst>
              <a:ext uri="{FF2B5EF4-FFF2-40B4-BE49-F238E27FC236}">
                <a16:creationId xmlns:a16="http://schemas.microsoft.com/office/drawing/2014/main" id="{600EF764-F841-406F-BC3C-4520D56A435B}"/>
              </a:ext>
            </a:extLst>
          </p:cNvPr>
          <p:cNvPicPr>
            <a:picLocks noChangeAspect="1"/>
          </p:cNvPicPr>
          <p:nvPr/>
        </p:nvPicPr>
        <p:blipFill>
          <a:blip r:embed="rId3"/>
          <a:stretch>
            <a:fillRect/>
          </a:stretch>
        </p:blipFill>
        <p:spPr>
          <a:xfrm>
            <a:off x="899592" y="2348880"/>
            <a:ext cx="2367521" cy="3701542"/>
          </a:xfrm>
          <a:prstGeom prst="rect">
            <a:avLst/>
          </a:prstGeom>
        </p:spPr>
      </p:pic>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8268E95C-EC57-4B90-AE2E-F3C5C6FB708F}"/>
                  </a:ext>
                </a:extLst>
              </p:cNvPr>
              <p:cNvSpPr txBox="1"/>
              <p:nvPr/>
            </p:nvSpPr>
            <p:spPr>
              <a:xfrm>
                <a:off x="3851920" y="2348880"/>
                <a:ext cx="5040560" cy="2554545"/>
              </a:xfrm>
              <a:prstGeom prst="rect">
                <a:avLst/>
              </a:prstGeom>
              <a:noFill/>
            </p:spPr>
            <p:txBody>
              <a:bodyPr wrap="square" rtlCol="0">
                <a:spAutoFit/>
              </a:bodyPr>
              <a:lstStyle/>
              <a:p>
                <a:r>
                  <a:rPr lang="en-GB" dirty="0"/>
                  <a:t>The graph shows the equation</a:t>
                </a:r>
              </a:p>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𝑦</m:t>
                      </m:r>
                      <m:r>
                        <a:rPr lang="en-GB" b="0" i="1" smtClean="0">
                          <a:latin typeface="Cambria Math" panose="02040503050406030204" pitchFamily="18" charset="0"/>
                        </a:rPr>
                        <m:t>=2</m:t>
                      </m:r>
                      <m:sSup>
                        <m:sSupPr>
                          <m:ctrlPr>
                            <a:rPr lang="en-GB" b="0" i="1" smtClean="0">
                              <a:latin typeface="Cambria Math" panose="02040503050406030204" pitchFamily="18" charset="0"/>
                            </a:rPr>
                          </m:ctrlPr>
                        </m:sSupPr>
                        <m:e>
                          <m:r>
                            <a:rPr lang="en-GB" b="0" i="1" smtClean="0">
                              <a:latin typeface="Cambria Math" panose="02040503050406030204" pitchFamily="18" charset="0"/>
                            </a:rPr>
                            <m:t>𝑥</m:t>
                          </m:r>
                        </m:e>
                        <m:sup>
                          <m:r>
                            <a:rPr lang="en-GB" b="0" i="1" smtClean="0">
                              <a:latin typeface="Cambria Math" panose="02040503050406030204" pitchFamily="18" charset="0"/>
                            </a:rPr>
                            <m:t>3</m:t>
                          </m:r>
                        </m:sup>
                      </m:sSup>
                      <m:r>
                        <a:rPr lang="en-GB" b="0" i="1" smtClean="0">
                          <a:latin typeface="Cambria Math" panose="02040503050406030204" pitchFamily="18" charset="0"/>
                        </a:rPr>
                        <m:t>−3</m:t>
                      </m:r>
                      <m:sSup>
                        <m:sSupPr>
                          <m:ctrlPr>
                            <a:rPr lang="en-GB" b="0" i="1" smtClean="0">
                              <a:latin typeface="Cambria Math" panose="02040503050406030204" pitchFamily="18" charset="0"/>
                            </a:rPr>
                          </m:ctrlPr>
                        </m:sSupPr>
                        <m:e>
                          <m:r>
                            <a:rPr lang="en-GB" b="0" i="1" smtClean="0">
                              <a:latin typeface="Cambria Math" panose="02040503050406030204" pitchFamily="18" charset="0"/>
                            </a:rPr>
                            <m:t>𝑥</m:t>
                          </m:r>
                        </m:e>
                        <m:sup>
                          <m:r>
                            <a:rPr lang="en-GB" b="0" i="1" smtClean="0">
                              <a:latin typeface="Cambria Math" panose="02040503050406030204" pitchFamily="18" charset="0"/>
                            </a:rPr>
                            <m:t>2</m:t>
                          </m:r>
                        </m:sup>
                      </m:sSup>
                      <m:r>
                        <a:rPr lang="en-GB" b="0" i="1" smtClean="0">
                          <a:latin typeface="Cambria Math" panose="02040503050406030204" pitchFamily="18" charset="0"/>
                        </a:rPr>
                        <m:t>−2</m:t>
                      </m:r>
                      <m:r>
                        <a:rPr lang="en-GB" b="0" i="1" smtClean="0">
                          <a:latin typeface="Cambria Math" panose="02040503050406030204" pitchFamily="18" charset="0"/>
                        </a:rPr>
                        <m:t>𝑥</m:t>
                      </m:r>
                      <m:r>
                        <a:rPr lang="en-GB" b="0" i="1" smtClean="0">
                          <a:latin typeface="Cambria Math" panose="02040503050406030204" pitchFamily="18" charset="0"/>
                        </a:rPr>
                        <m:t>+3</m:t>
                      </m:r>
                    </m:oMath>
                  </m:oMathPara>
                </a14:m>
                <a:endParaRPr lang="en-GB" dirty="0"/>
              </a:p>
              <a:p>
                <a:endParaRPr lang="en-GB" dirty="0"/>
              </a:p>
              <a:p>
                <a:r>
                  <a:rPr lang="en-GB" dirty="0"/>
                  <a:t>There are two points on the graph where the gradient is 0. </a:t>
                </a:r>
              </a:p>
              <a:p>
                <a:endParaRPr lang="en-GB" dirty="0"/>
              </a:p>
              <a:p>
                <a:r>
                  <a:rPr lang="en-GB" dirty="0"/>
                  <a:t>A stationary point can either be a maximum or a minimum. </a:t>
                </a:r>
              </a:p>
            </p:txBody>
          </p:sp>
        </mc:Choice>
        <mc:Fallback xmlns="">
          <p:sp>
            <p:nvSpPr>
              <p:cNvPr id="5" name="TextBox 4">
                <a:extLst>
                  <a:ext uri="{FF2B5EF4-FFF2-40B4-BE49-F238E27FC236}">
                    <a16:creationId xmlns:a16="http://schemas.microsoft.com/office/drawing/2014/main" id="{8268E95C-EC57-4B90-AE2E-F3C5C6FB708F}"/>
                  </a:ext>
                </a:extLst>
              </p:cNvPr>
              <p:cNvSpPr txBox="1">
                <a:spLocks noRot="1" noChangeAspect="1" noMove="1" noResize="1" noEditPoints="1" noAdjustHandles="1" noChangeArrowheads="1" noChangeShapeType="1" noTextEdit="1"/>
              </p:cNvSpPr>
              <p:nvPr/>
            </p:nvSpPr>
            <p:spPr>
              <a:xfrm>
                <a:off x="3851920" y="2348880"/>
                <a:ext cx="5040560" cy="2554545"/>
              </a:xfrm>
              <a:prstGeom prst="rect">
                <a:avLst/>
              </a:prstGeom>
              <a:blipFill>
                <a:blip r:embed="rId5"/>
                <a:stretch>
                  <a:fillRect l="-1330" t="-955" b="-3580"/>
                </a:stretch>
              </a:blipFill>
            </p:spPr>
            <p:txBody>
              <a:bodyPr/>
              <a:lstStyle/>
              <a:p>
                <a:r>
                  <a:rPr lang="en-GB">
                    <a:noFill/>
                  </a:rPr>
                  <a:t> </a:t>
                </a:r>
              </a:p>
            </p:txBody>
          </p:sp>
        </mc:Fallback>
      </mc:AlternateContent>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Determining stationary points using differentiation </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Suppose we want to know where the gradient of the curve is 0.</a:t>
            </a:r>
            <a:br>
              <a:rPr lang="en-US" dirty="0">
                <a:ea typeface="ＭＳ Ｐゴシック" pitchFamily="-105" charset="-128"/>
                <a:cs typeface="ＭＳ Ｐゴシック" pitchFamily="-105" charset="-128"/>
              </a:rPr>
            </a:br>
            <a:r>
              <a:rPr lang="en-US" dirty="0">
                <a:ea typeface="ＭＳ Ｐゴシック" pitchFamily="-105" charset="-128"/>
                <a:cs typeface="ＭＳ Ｐゴシック" pitchFamily="-105" charset="-128"/>
              </a:rPr>
              <a:t>We could look at the graph and estimate this, but this method depends on the complexity of the curve or the accuracy of your graph, so the answers may not be exact. </a:t>
            </a:r>
          </a:p>
          <a:p>
            <a:r>
              <a:rPr lang="en-US" dirty="0">
                <a:ea typeface="ＭＳ Ｐゴシック" pitchFamily="-105" charset="-128"/>
                <a:cs typeface="ＭＳ Ｐゴシック" pitchFamily="-105" charset="-128"/>
              </a:rPr>
              <a:t>Alternatively, you can determine stationary points using algebraic methods. </a:t>
            </a:r>
          </a:p>
          <a:p>
            <a:r>
              <a:rPr lang="en-US" dirty="0">
                <a:ea typeface="ＭＳ Ｐゴシック" pitchFamily="-105" charset="-128"/>
                <a:cs typeface="ＭＳ Ｐゴシック" pitchFamily="-105" charset="-128"/>
              </a:rPr>
              <a:t>As we are interested in finding the points on the graph where the gradient is 0, we need to determine the gradient function, set it equal to  0 and then solve the resulting equation. </a:t>
            </a:r>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a:xfrm>
                <a:off x="457200" y="1052736"/>
                <a:ext cx="8229600" cy="2952328"/>
              </a:xfrm>
            </p:spPr>
            <p:txBody>
              <a:bodyPr/>
              <a:lstStyle/>
              <a:p>
                <a:pPr>
                  <a:lnSpc>
                    <a:spcPct val="150000"/>
                  </a:lnSpc>
                </a:pPr>
                <a:r>
                  <a:rPr lang="en-US" dirty="0"/>
                  <a:t>Let's use the equation from the previous example.</a:t>
                </a:r>
              </a:p>
              <a:p>
                <a:pPr>
                  <a:lnSpc>
                    <a:spcPct val="150000"/>
                  </a:lnSpc>
                </a:pPr>
                <a:endParaRPr lang="en-US" dirty="0"/>
              </a:p>
              <a:p>
                <a:pPr>
                  <a:lnSpc>
                    <a:spcPct val="150000"/>
                  </a:lnSpc>
                </a:pPr>
                <a:endParaRPr lang="en-US" dirty="0"/>
              </a:p>
              <a:p>
                <a:pPr>
                  <a:lnSpc>
                    <a:spcPct val="100000"/>
                  </a:lnSpc>
                </a:pPr>
                <a:r>
                  <a:rPr lang="en-US" dirty="0"/>
                  <a:t>We can now set the differentiated function equal to 0 and solve to determine which values of </a:t>
                </a:r>
                <a14:m>
                  <m:oMath xmlns:m="http://schemas.openxmlformats.org/officeDocument/2006/math">
                    <m:r>
                      <a:rPr lang="en-US" i="1" dirty="0" smtClean="0">
                        <a:latin typeface="Cambria Math" panose="02040503050406030204" pitchFamily="18" charset="0"/>
                      </a:rPr>
                      <m:t>𝑥</m:t>
                    </m:r>
                  </m:oMath>
                </a14:m>
                <a:r>
                  <a:rPr lang="en-US" dirty="0"/>
                  <a:t> give a stationary point. </a:t>
                </a:r>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xfrm>
                <a:off x="457200" y="1052736"/>
                <a:ext cx="8229600" cy="2952328"/>
              </a:xfrm>
              <a:blipFill>
                <a:blip r:embed="rId2"/>
                <a:stretch>
                  <a:fillRect l="-1852"/>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F1460681-E26D-4A88-946C-FDB37AF30620}"/>
                  </a:ext>
                </a:extLst>
              </p:cNvPr>
              <p:cNvSpPr txBox="1"/>
              <p:nvPr/>
            </p:nvSpPr>
            <p:spPr>
              <a:xfrm>
                <a:off x="2339752" y="1556792"/>
                <a:ext cx="4572000" cy="1600053"/>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𝑦</m:t>
                      </m:r>
                      <m:r>
                        <a:rPr lang="en-GB" b="0" i="1" smtClean="0">
                          <a:latin typeface="Cambria Math" panose="02040503050406030204" pitchFamily="18" charset="0"/>
                        </a:rPr>
                        <m:t>=2</m:t>
                      </m:r>
                      <m:sSup>
                        <m:sSupPr>
                          <m:ctrlPr>
                            <a:rPr lang="en-GB" b="0" i="1" smtClean="0">
                              <a:latin typeface="Cambria Math" panose="02040503050406030204" pitchFamily="18" charset="0"/>
                            </a:rPr>
                          </m:ctrlPr>
                        </m:sSupPr>
                        <m:e>
                          <m:r>
                            <a:rPr lang="en-GB" b="0" i="1" smtClean="0">
                              <a:latin typeface="Cambria Math" panose="02040503050406030204" pitchFamily="18" charset="0"/>
                            </a:rPr>
                            <m:t>𝑥</m:t>
                          </m:r>
                        </m:e>
                        <m:sup>
                          <m:r>
                            <a:rPr lang="en-GB" b="0" i="1" smtClean="0">
                              <a:latin typeface="Cambria Math" panose="02040503050406030204" pitchFamily="18" charset="0"/>
                            </a:rPr>
                            <m:t>3</m:t>
                          </m:r>
                        </m:sup>
                      </m:sSup>
                      <m:r>
                        <a:rPr lang="en-GB" b="0" i="1" smtClean="0">
                          <a:latin typeface="Cambria Math" panose="02040503050406030204" pitchFamily="18" charset="0"/>
                        </a:rPr>
                        <m:t>−3</m:t>
                      </m:r>
                      <m:sSup>
                        <m:sSupPr>
                          <m:ctrlPr>
                            <a:rPr lang="en-GB" b="0" i="1" smtClean="0">
                              <a:latin typeface="Cambria Math" panose="02040503050406030204" pitchFamily="18" charset="0"/>
                            </a:rPr>
                          </m:ctrlPr>
                        </m:sSupPr>
                        <m:e>
                          <m:r>
                            <a:rPr lang="en-GB" b="0" i="1" smtClean="0">
                              <a:latin typeface="Cambria Math" panose="02040503050406030204" pitchFamily="18" charset="0"/>
                            </a:rPr>
                            <m:t>𝑥</m:t>
                          </m:r>
                        </m:e>
                        <m:sup>
                          <m:r>
                            <a:rPr lang="en-GB" b="0" i="1" smtClean="0">
                              <a:latin typeface="Cambria Math" panose="02040503050406030204" pitchFamily="18" charset="0"/>
                            </a:rPr>
                            <m:t>2</m:t>
                          </m:r>
                        </m:sup>
                      </m:sSup>
                      <m:r>
                        <a:rPr lang="en-GB" b="0" i="1" smtClean="0">
                          <a:latin typeface="Cambria Math" panose="02040503050406030204" pitchFamily="18" charset="0"/>
                        </a:rPr>
                        <m:t>−2</m:t>
                      </m:r>
                      <m:r>
                        <a:rPr lang="en-GB" b="0" i="1" smtClean="0">
                          <a:latin typeface="Cambria Math" panose="02040503050406030204" pitchFamily="18" charset="0"/>
                        </a:rPr>
                        <m:t>𝑥</m:t>
                      </m:r>
                      <m:r>
                        <a:rPr lang="en-GB" b="0" i="1" smtClean="0">
                          <a:latin typeface="Cambria Math" panose="02040503050406030204" pitchFamily="18" charset="0"/>
                        </a:rPr>
                        <m:t>+3</m:t>
                      </m:r>
                    </m:oMath>
                  </m:oMathPara>
                </a14:m>
                <a:endParaRPr lang="en-GB" dirty="0"/>
              </a:p>
              <a:p>
                <a:endParaRPr lang="en-GB" dirty="0"/>
              </a:p>
              <a:p>
                <a:pP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m:rPr>
                              <m:sty m:val="p"/>
                            </m:rPr>
                            <a:rPr lang="en-GB" i="0" smtClean="0">
                              <a:latin typeface="Cambria Math" panose="02040503050406030204" pitchFamily="18" charset="0"/>
                            </a:rPr>
                            <m:t>d</m:t>
                          </m:r>
                          <m:r>
                            <a:rPr lang="en-GB" i="1" smtClean="0">
                              <a:latin typeface="Cambria Math" panose="02040503050406030204" pitchFamily="18" charset="0"/>
                            </a:rPr>
                            <m:t>𝑦</m:t>
                          </m:r>
                        </m:num>
                        <m:den>
                          <m:r>
                            <m:rPr>
                              <m:sty m:val="p"/>
                            </m:rPr>
                            <a:rPr lang="en-GB" i="0" smtClean="0">
                              <a:latin typeface="Cambria Math" panose="02040503050406030204" pitchFamily="18" charset="0"/>
                            </a:rPr>
                            <m:t>d</m:t>
                          </m:r>
                          <m:r>
                            <a:rPr lang="en-GB" i="1" smtClean="0">
                              <a:latin typeface="Cambria Math" panose="02040503050406030204" pitchFamily="18" charset="0"/>
                            </a:rPr>
                            <m:t>𝑥</m:t>
                          </m:r>
                        </m:den>
                      </m:f>
                      <m:r>
                        <a:rPr lang="en-GB" b="0" i="1" smtClean="0">
                          <a:latin typeface="Cambria Math" panose="02040503050406030204" pitchFamily="18" charset="0"/>
                        </a:rPr>
                        <m:t>=6</m:t>
                      </m:r>
                      <m:sSup>
                        <m:sSupPr>
                          <m:ctrlPr>
                            <a:rPr lang="en-GB" b="0" i="1" smtClean="0">
                              <a:latin typeface="Cambria Math" panose="02040503050406030204" pitchFamily="18" charset="0"/>
                            </a:rPr>
                          </m:ctrlPr>
                        </m:sSupPr>
                        <m:e>
                          <m:r>
                            <a:rPr lang="en-GB" b="0" i="1" smtClean="0">
                              <a:latin typeface="Cambria Math" panose="02040503050406030204" pitchFamily="18" charset="0"/>
                            </a:rPr>
                            <m:t>𝑥</m:t>
                          </m:r>
                        </m:e>
                        <m:sup>
                          <m:r>
                            <a:rPr lang="en-GB" b="0" i="1" smtClean="0">
                              <a:latin typeface="Cambria Math" panose="02040503050406030204" pitchFamily="18" charset="0"/>
                            </a:rPr>
                            <m:t>2</m:t>
                          </m:r>
                        </m:sup>
                      </m:sSup>
                      <m:r>
                        <a:rPr lang="en-GB" b="0" i="1" smtClean="0">
                          <a:latin typeface="Cambria Math" panose="02040503050406030204" pitchFamily="18" charset="0"/>
                        </a:rPr>
                        <m:t>−6</m:t>
                      </m:r>
                      <m:r>
                        <a:rPr lang="en-GB" b="0" i="1" smtClean="0">
                          <a:latin typeface="Cambria Math" panose="02040503050406030204" pitchFamily="18" charset="0"/>
                        </a:rPr>
                        <m:t>𝑥</m:t>
                      </m:r>
                      <m:r>
                        <a:rPr lang="en-GB" b="0" i="1" smtClean="0">
                          <a:latin typeface="Cambria Math" panose="02040503050406030204" pitchFamily="18" charset="0"/>
                        </a:rPr>
                        <m:t>−2</m:t>
                      </m:r>
                    </m:oMath>
                  </m:oMathPara>
                </a14:m>
                <a:endParaRPr lang="en-GB" dirty="0"/>
              </a:p>
              <a:p>
                <a:endParaRPr lang="en-GB" dirty="0"/>
              </a:p>
            </p:txBody>
          </p:sp>
        </mc:Choice>
        <mc:Fallback xmlns="">
          <p:sp>
            <p:nvSpPr>
              <p:cNvPr id="5" name="TextBox 4">
                <a:extLst>
                  <a:ext uri="{FF2B5EF4-FFF2-40B4-BE49-F238E27FC236}">
                    <a16:creationId xmlns:a16="http://schemas.microsoft.com/office/drawing/2014/main" id="{F1460681-E26D-4A88-946C-FDB37AF30620}"/>
                  </a:ext>
                </a:extLst>
              </p:cNvPr>
              <p:cNvSpPr txBox="1">
                <a:spLocks noRot="1" noChangeAspect="1" noMove="1" noResize="1" noEditPoints="1" noAdjustHandles="1" noChangeArrowheads="1" noChangeShapeType="1" noTextEdit="1"/>
              </p:cNvSpPr>
              <p:nvPr/>
            </p:nvSpPr>
            <p:spPr>
              <a:xfrm>
                <a:off x="2339752" y="1556792"/>
                <a:ext cx="4572000" cy="1600053"/>
              </a:xfrm>
              <a:prstGeom prst="rect">
                <a:avLst/>
              </a:prstGeom>
              <a:blipFill>
                <a:blip r:embed="rId3"/>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269B86DF-B2C1-4E3F-84E6-BC02E2448D76}"/>
                  </a:ext>
                </a:extLst>
              </p:cNvPr>
              <p:cNvSpPr txBox="1"/>
              <p:nvPr/>
            </p:nvSpPr>
            <p:spPr>
              <a:xfrm>
                <a:off x="2987824" y="4077072"/>
                <a:ext cx="3622338" cy="189834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6</m:t>
                      </m:r>
                      <m:sSup>
                        <m:sSupPr>
                          <m:ctrlPr>
                            <a:rPr lang="en-GB" b="0" i="1" smtClean="0">
                              <a:latin typeface="Cambria Math" panose="02040503050406030204" pitchFamily="18" charset="0"/>
                            </a:rPr>
                          </m:ctrlPr>
                        </m:sSupPr>
                        <m:e>
                          <m:r>
                            <a:rPr lang="en-GB" b="0" i="1" smtClean="0">
                              <a:latin typeface="Cambria Math" panose="02040503050406030204" pitchFamily="18" charset="0"/>
                            </a:rPr>
                            <m:t>𝑥</m:t>
                          </m:r>
                        </m:e>
                        <m:sup>
                          <m:r>
                            <a:rPr lang="en-GB" b="0" i="1" smtClean="0">
                              <a:latin typeface="Cambria Math" panose="02040503050406030204" pitchFamily="18" charset="0"/>
                            </a:rPr>
                            <m:t>2</m:t>
                          </m:r>
                        </m:sup>
                      </m:sSup>
                      <m:r>
                        <a:rPr lang="en-GB" b="0" i="1" smtClean="0">
                          <a:latin typeface="Cambria Math" panose="02040503050406030204" pitchFamily="18" charset="0"/>
                        </a:rPr>
                        <m:t>−6</m:t>
                      </m:r>
                      <m:r>
                        <a:rPr lang="en-GB" b="0" i="1" smtClean="0">
                          <a:latin typeface="Cambria Math" panose="02040503050406030204" pitchFamily="18" charset="0"/>
                        </a:rPr>
                        <m:t>𝑥</m:t>
                      </m:r>
                      <m:r>
                        <a:rPr lang="en-GB" b="0" i="1" smtClean="0">
                          <a:latin typeface="Cambria Math" panose="02040503050406030204" pitchFamily="18" charset="0"/>
                        </a:rPr>
                        <m:t>−2=0</m:t>
                      </m:r>
                    </m:oMath>
                  </m:oMathPara>
                </a14:m>
                <a:endParaRPr lang="en-GB" b="0" dirty="0"/>
              </a:p>
              <a:p>
                <a:endParaRPr lang="en-GB" dirty="0"/>
              </a:p>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3</m:t>
                      </m:r>
                      <m:sSup>
                        <m:sSupPr>
                          <m:ctrlPr>
                            <a:rPr lang="en-GB" b="0" i="1" smtClean="0">
                              <a:latin typeface="Cambria Math" panose="02040503050406030204" pitchFamily="18" charset="0"/>
                            </a:rPr>
                          </m:ctrlPr>
                        </m:sSupPr>
                        <m:e>
                          <m:r>
                            <a:rPr lang="en-GB" b="0" i="1" smtClean="0">
                              <a:latin typeface="Cambria Math" panose="02040503050406030204" pitchFamily="18" charset="0"/>
                            </a:rPr>
                            <m:t>𝑥</m:t>
                          </m:r>
                        </m:e>
                        <m:sup>
                          <m:r>
                            <a:rPr lang="en-GB" b="0" i="1" smtClean="0">
                              <a:latin typeface="Cambria Math" panose="02040503050406030204" pitchFamily="18" charset="0"/>
                            </a:rPr>
                            <m:t>2</m:t>
                          </m:r>
                        </m:sup>
                      </m:sSup>
                      <m:r>
                        <a:rPr lang="en-GB" b="0" i="1" smtClean="0">
                          <a:latin typeface="Cambria Math" panose="02040503050406030204" pitchFamily="18" charset="0"/>
                        </a:rPr>
                        <m:t>−3</m:t>
                      </m:r>
                      <m:r>
                        <a:rPr lang="en-GB" b="0" i="1" smtClean="0">
                          <a:latin typeface="Cambria Math" panose="02040503050406030204" pitchFamily="18" charset="0"/>
                        </a:rPr>
                        <m:t>𝑥</m:t>
                      </m:r>
                      <m:r>
                        <a:rPr lang="en-GB" b="0" i="1" smtClean="0">
                          <a:latin typeface="Cambria Math" panose="02040503050406030204" pitchFamily="18" charset="0"/>
                        </a:rPr>
                        <m:t>−1=0</m:t>
                      </m:r>
                    </m:oMath>
                  </m:oMathPara>
                </a14:m>
                <a:endParaRPr lang="en-GB" dirty="0"/>
              </a:p>
              <a:p>
                <a:endParaRPr lang="en-GB" dirty="0"/>
              </a:p>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𝑥</m:t>
                      </m:r>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3</m:t>
                          </m:r>
                          <m:r>
                            <a:rPr lang="en-GB" b="0" i="1" smtClean="0">
                              <a:latin typeface="Cambria Math" panose="02040503050406030204" pitchFamily="18" charset="0"/>
                              <a:ea typeface="Cambria Math" panose="02040503050406030204" pitchFamily="18" charset="0"/>
                            </a:rPr>
                            <m:t>±</m:t>
                          </m:r>
                          <m:rad>
                            <m:radPr>
                              <m:degHide m:val="on"/>
                              <m:ctrlPr>
                                <a:rPr lang="en-GB" b="0" i="1" smtClean="0">
                                  <a:latin typeface="Cambria Math" panose="02040503050406030204" pitchFamily="18" charset="0"/>
                                  <a:ea typeface="Cambria Math" panose="02040503050406030204" pitchFamily="18" charset="0"/>
                                </a:rPr>
                              </m:ctrlPr>
                            </m:radPr>
                            <m:deg/>
                            <m:e>
                              <m:sSup>
                                <m:sSupPr>
                                  <m:ctrlPr>
                                    <a:rPr lang="en-GB" b="0" i="1" smtClean="0">
                                      <a:latin typeface="Cambria Math" panose="02040503050406030204" pitchFamily="18" charset="0"/>
                                      <a:ea typeface="Cambria Math" panose="02040503050406030204" pitchFamily="18" charset="0"/>
                                    </a:rPr>
                                  </m:ctrlPr>
                                </m:sSupPr>
                                <m:e>
                                  <m:d>
                                    <m:dPr>
                                      <m:ctrlPr>
                                        <a:rPr lang="en-GB" b="0" i="1" smtClean="0">
                                          <a:latin typeface="Cambria Math" panose="02040503050406030204" pitchFamily="18" charset="0"/>
                                          <a:ea typeface="Cambria Math" panose="02040503050406030204" pitchFamily="18" charset="0"/>
                                        </a:rPr>
                                      </m:ctrlPr>
                                    </m:dPr>
                                    <m:e>
                                      <m:r>
                                        <a:rPr lang="en-GB" b="0" i="1" smtClean="0">
                                          <a:latin typeface="Cambria Math" panose="02040503050406030204" pitchFamily="18" charset="0"/>
                                          <a:ea typeface="Cambria Math" panose="02040503050406030204" pitchFamily="18" charset="0"/>
                                        </a:rPr>
                                        <m:t>−3</m:t>
                                      </m:r>
                                    </m:e>
                                  </m:d>
                                </m:e>
                                <m:sup>
                                  <m:r>
                                    <a:rPr lang="en-GB" b="0" i="1" smtClean="0">
                                      <a:latin typeface="Cambria Math" panose="02040503050406030204" pitchFamily="18" charset="0"/>
                                      <a:ea typeface="Cambria Math" panose="02040503050406030204" pitchFamily="18" charset="0"/>
                                    </a:rPr>
                                    <m:t>2</m:t>
                                  </m:r>
                                </m:sup>
                              </m:sSup>
                              <m:r>
                                <a:rPr lang="en-GB" b="0" i="1" smtClean="0">
                                  <a:latin typeface="Cambria Math" panose="02040503050406030204" pitchFamily="18" charset="0"/>
                                  <a:ea typeface="Cambria Math" panose="02040503050406030204" pitchFamily="18" charset="0"/>
                                </a:rPr>
                                <m:t>−(4×3×−1)</m:t>
                              </m:r>
                            </m:e>
                          </m:rad>
                        </m:num>
                        <m:den>
                          <m:r>
                            <a:rPr lang="en-GB" b="0" i="1" smtClean="0">
                              <a:latin typeface="Cambria Math" panose="02040503050406030204" pitchFamily="18" charset="0"/>
                            </a:rPr>
                            <m:t>2</m:t>
                          </m:r>
                          <m:r>
                            <a:rPr lang="en-GB" b="0" i="1" smtClean="0">
                              <a:latin typeface="Cambria Math" panose="02040503050406030204" pitchFamily="18" charset="0"/>
                              <a:ea typeface="Cambria Math" panose="02040503050406030204" pitchFamily="18" charset="0"/>
                            </a:rPr>
                            <m:t>×3</m:t>
                          </m:r>
                        </m:den>
                      </m:f>
                    </m:oMath>
                  </m:oMathPara>
                </a14:m>
                <a:endParaRPr lang="en-GB" dirty="0"/>
              </a:p>
            </p:txBody>
          </p:sp>
        </mc:Choice>
        <mc:Fallback xmlns="">
          <p:sp>
            <p:nvSpPr>
              <p:cNvPr id="6" name="TextBox 5">
                <a:extLst>
                  <a:ext uri="{FF2B5EF4-FFF2-40B4-BE49-F238E27FC236}">
                    <a16:creationId xmlns:a16="http://schemas.microsoft.com/office/drawing/2014/main" id="{269B86DF-B2C1-4E3F-84E6-BC02E2448D76}"/>
                  </a:ext>
                </a:extLst>
              </p:cNvPr>
              <p:cNvSpPr txBox="1">
                <a:spLocks noRot="1" noChangeAspect="1" noMove="1" noResize="1" noEditPoints="1" noAdjustHandles="1" noChangeArrowheads="1" noChangeShapeType="1" noTextEdit="1"/>
              </p:cNvSpPr>
              <p:nvPr/>
            </p:nvSpPr>
            <p:spPr>
              <a:xfrm>
                <a:off x="2987824" y="4077072"/>
                <a:ext cx="3622338" cy="1898340"/>
              </a:xfrm>
              <a:prstGeom prst="rect">
                <a:avLst/>
              </a:prstGeom>
              <a:blipFill>
                <a:blip r:embed="rId4"/>
                <a:stretch>
                  <a:fillRect/>
                </a:stretch>
              </a:blipFill>
            </p:spPr>
            <p:txBody>
              <a:bodyPr/>
              <a:lstStyle/>
              <a:p>
                <a:r>
                  <a:rPr lang="en-GB">
                    <a:noFill/>
                  </a:rPr>
                  <a:t> </a:t>
                </a:r>
              </a:p>
            </p:txBody>
          </p:sp>
        </mc:Fallback>
      </mc:AlternateContent>
      <p:cxnSp>
        <p:nvCxnSpPr>
          <p:cNvPr id="8" name="Straight Arrow Connector 7">
            <a:extLst>
              <a:ext uri="{FF2B5EF4-FFF2-40B4-BE49-F238E27FC236}">
                <a16:creationId xmlns:a16="http://schemas.microsoft.com/office/drawing/2014/main" id="{F58674E3-B812-4758-8DB2-4DC3A8906904}"/>
              </a:ext>
            </a:extLst>
          </p:cNvPr>
          <p:cNvCxnSpPr>
            <a:cxnSpLocks/>
          </p:cNvCxnSpPr>
          <p:nvPr/>
        </p:nvCxnSpPr>
        <p:spPr>
          <a:xfrm>
            <a:off x="2051720" y="5301208"/>
            <a:ext cx="792088" cy="36004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0" name="TextBox 9">
            <a:extLst>
              <a:ext uri="{FF2B5EF4-FFF2-40B4-BE49-F238E27FC236}">
                <a16:creationId xmlns:a16="http://schemas.microsoft.com/office/drawing/2014/main" id="{779AADE5-53C2-434C-9CA7-06C6D5DB230F}"/>
              </a:ext>
            </a:extLst>
          </p:cNvPr>
          <p:cNvSpPr txBox="1"/>
          <p:nvPr/>
        </p:nvSpPr>
        <p:spPr>
          <a:xfrm>
            <a:off x="683568" y="4509120"/>
            <a:ext cx="1872208" cy="830997"/>
          </a:xfrm>
          <a:prstGeom prst="rect">
            <a:avLst/>
          </a:prstGeom>
          <a:noFill/>
        </p:spPr>
        <p:txBody>
          <a:bodyPr wrap="square" rtlCol="0">
            <a:spAutoFit/>
          </a:bodyPr>
          <a:lstStyle/>
          <a:p>
            <a:r>
              <a:rPr lang="en-GB" sz="1600" dirty="0"/>
              <a:t>Use the quadratic formula to solve the equation. </a:t>
            </a:r>
          </a:p>
        </p:txBody>
      </p:sp>
      <p:sp>
        <p:nvSpPr>
          <p:cNvPr id="2" name="Arrow: Curved Left 1">
            <a:extLst>
              <a:ext uri="{FF2B5EF4-FFF2-40B4-BE49-F238E27FC236}">
                <a16:creationId xmlns:a16="http://schemas.microsoft.com/office/drawing/2014/main" id="{21452A67-990B-469A-B0B2-E0113AA35A07}"/>
              </a:ext>
            </a:extLst>
          </p:cNvPr>
          <p:cNvSpPr/>
          <p:nvPr/>
        </p:nvSpPr>
        <p:spPr>
          <a:xfrm>
            <a:off x="5884732" y="4207055"/>
            <a:ext cx="144016" cy="720080"/>
          </a:xfrm>
          <a:prstGeom prst="curved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tx1"/>
              </a:solidFill>
            </a:endParaRPr>
          </a:p>
        </p:txBody>
      </p:sp>
      <p:sp>
        <p:nvSpPr>
          <p:cNvPr id="4" name="TextBox 3">
            <a:extLst>
              <a:ext uri="{FF2B5EF4-FFF2-40B4-BE49-F238E27FC236}">
                <a16:creationId xmlns:a16="http://schemas.microsoft.com/office/drawing/2014/main" id="{9ECD7C0C-9F9A-41A9-9517-0E4B663672BB}"/>
              </a:ext>
            </a:extLst>
          </p:cNvPr>
          <p:cNvSpPr txBox="1"/>
          <p:nvPr/>
        </p:nvSpPr>
        <p:spPr>
          <a:xfrm>
            <a:off x="6156176" y="4302968"/>
            <a:ext cx="2114681" cy="523220"/>
          </a:xfrm>
          <a:prstGeom prst="rect">
            <a:avLst/>
          </a:prstGeom>
          <a:noFill/>
        </p:spPr>
        <p:txBody>
          <a:bodyPr wrap="none" rtlCol="0">
            <a:spAutoFit/>
          </a:bodyPr>
          <a:lstStyle/>
          <a:p>
            <a:r>
              <a:rPr lang="en-GB" sz="1400" dirty="0"/>
              <a:t>Divide each term by 2</a:t>
            </a:r>
            <a:br>
              <a:rPr lang="en-GB" sz="1400" dirty="0"/>
            </a:br>
            <a:r>
              <a:rPr lang="en-GB" sz="1400" dirty="0"/>
              <a:t>to simplify the equation.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a:xfrm>
                <a:off x="457200" y="1052736"/>
                <a:ext cx="8579296" cy="4707264"/>
              </a:xfrm>
            </p:spPr>
            <p:txBody>
              <a:bodyPr/>
              <a:lstStyle/>
              <a:p>
                <a:endParaRPr lang="en-GB" i="1"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GB" i="1">
                          <a:latin typeface="Cambria Math" panose="02040503050406030204" pitchFamily="18" charset="0"/>
                        </a:rPr>
                        <m:t>𝑥</m:t>
                      </m:r>
                      <m:r>
                        <a:rPr lang="en-GB" i="1">
                          <a:latin typeface="Cambria Math" panose="02040503050406030204" pitchFamily="18" charset="0"/>
                        </a:rPr>
                        <m:t>=</m:t>
                      </m:r>
                      <m:f>
                        <m:fPr>
                          <m:ctrlPr>
                            <a:rPr lang="en-GB" i="1">
                              <a:latin typeface="Cambria Math" panose="02040503050406030204" pitchFamily="18" charset="0"/>
                            </a:rPr>
                          </m:ctrlPr>
                        </m:fPr>
                        <m:num>
                          <m:r>
                            <a:rPr lang="en-GB" i="1">
                              <a:latin typeface="Cambria Math" panose="02040503050406030204" pitchFamily="18" charset="0"/>
                            </a:rPr>
                            <m:t>3</m:t>
                          </m:r>
                          <m:r>
                            <a:rPr lang="en-GB" i="1">
                              <a:latin typeface="Cambria Math" panose="02040503050406030204" pitchFamily="18" charset="0"/>
                              <a:ea typeface="Cambria Math" panose="02040503050406030204" pitchFamily="18" charset="0"/>
                            </a:rPr>
                            <m:t>±</m:t>
                          </m:r>
                          <m:rad>
                            <m:radPr>
                              <m:degHide m:val="on"/>
                              <m:ctrlPr>
                                <a:rPr lang="en-GB" i="1">
                                  <a:latin typeface="Cambria Math" panose="02040503050406030204" pitchFamily="18" charset="0"/>
                                  <a:ea typeface="Cambria Math" panose="02040503050406030204" pitchFamily="18" charset="0"/>
                                </a:rPr>
                              </m:ctrlPr>
                            </m:radPr>
                            <m:deg/>
                            <m:e>
                              <m:r>
                                <a:rPr lang="en-GB" i="1">
                                  <a:latin typeface="Cambria Math" panose="02040503050406030204" pitchFamily="18" charset="0"/>
                                  <a:ea typeface="Cambria Math" panose="02040503050406030204" pitchFamily="18" charset="0"/>
                                </a:rPr>
                                <m:t>9−(4×3×−1)</m:t>
                              </m:r>
                            </m:e>
                          </m:rad>
                        </m:num>
                        <m:den>
                          <m:r>
                            <a:rPr lang="en-GB" i="1">
                              <a:latin typeface="Cambria Math" panose="02040503050406030204" pitchFamily="18" charset="0"/>
                            </a:rPr>
                            <m:t>2</m:t>
                          </m:r>
                          <m:r>
                            <a:rPr lang="en-GB" i="1">
                              <a:latin typeface="Cambria Math" panose="02040503050406030204" pitchFamily="18" charset="0"/>
                              <a:ea typeface="Cambria Math" panose="02040503050406030204" pitchFamily="18" charset="0"/>
                            </a:rPr>
                            <m:t>×3</m:t>
                          </m:r>
                        </m:den>
                      </m:f>
                    </m:oMath>
                  </m:oMathPara>
                </a14:m>
                <a:endParaRPr lang="en-US" dirty="0"/>
              </a:p>
              <a:p>
                <a:endParaRPr lang="en-US" dirty="0"/>
              </a:p>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𝑥</m:t>
                      </m:r>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3</m:t>
                          </m:r>
                          <m:r>
                            <a:rPr lang="en-GB" b="0" i="1" smtClean="0">
                              <a:latin typeface="Cambria Math" panose="02040503050406030204" pitchFamily="18" charset="0"/>
                              <a:ea typeface="Cambria Math" panose="02040503050406030204" pitchFamily="18" charset="0"/>
                            </a:rPr>
                            <m:t>±</m:t>
                          </m:r>
                          <m:rad>
                            <m:radPr>
                              <m:degHide m:val="on"/>
                              <m:ctrlPr>
                                <a:rPr lang="en-GB" b="0" i="1" smtClean="0">
                                  <a:latin typeface="Cambria Math" panose="02040503050406030204" pitchFamily="18" charset="0"/>
                                  <a:ea typeface="Cambria Math" panose="02040503050406030204" pitchFamily="18" charset="0"/>
                                </a:rPr>
                              </m:ctrlPr>
                            </m:radPr>
                            <m:deg/>
                            <m:e>
                              <m:r>
                                <a:rPr lang="en-GB" b="0" i="1" smtClean="0">
                                  <a:latin typeface="Cambria Math" panose="02040503050406030204" pitchFamily="18" charset="0"/>
                                  <a:ea typeface="Cambria Math" panose="02040503050406030204" pitchFamily="18" charset="0"/>
                                </a:rPr>
                                <m:t>21</m:t>
                              </m:r>
                            </m:e>
                          </m:rad>
                        </m:num>
                        <m:den>
                          <m:r>
                            <a:rPr lang="en-GB" b="0" i="1" smtClean="0">
                              <a:latin typeface="Cambria Math" panose="02040503050406030204" pitchFamily="18" charset="0"/>
                            </a:rPr>
                            <m:t>6</m:t>
                          </m:r>
                        </m:den>
                      </m:f>
                    </m:oMath>
                  </m:oMathPara>
                </a14:m>
                <a:endParaRPr lang="en-US" dirty="0"/>
              </a:p>
              <a:p>
                <a:endParaRPr lang="en-US" dirty="0"/>
              </a:p>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𝑥</m:t>
                      </m:r>
                      <m:r>
                        <a:rPr lang="en-GB" b="0" i="1" smtClean="0">
                          <a:latin typeface="Cambria Math" panose="02040503050406030204" pitchFamily="18" charset="0"/>
                        </a:rPr>
                        <m:t>=1.26 </m:t>
                      </m:r>
                      <m:r>
                        <m:rPr>
                          <m:sty m:val="p"/>
                        </m:rPr>
                        <a:rPr lang="en-GB" b="0" i="0" smtClean="0">
                          <a:latin typeface="Cambria Math" panose="02040503050406030204" pitchFamily="18" charset="0"/>
                        </a:rPr>
                        <m:t>and</m:t>
                      </m:r>
                      <m:r>
                        <a:rPr lang="en-GB" b="0" i="1" smtClean="0">
                          <a:latin typeface="Cambria Math" panose="02040503050406030204" pitchFamily="18" charset="0"/>
                        </a:rPr>
                        <m:t> −0.264</m:t>
                      </m:r>
                    </m:oMath>
                  </m:oMathPara>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xfrm>
                <a:off x="457200" y="1052736"/>
                <a:ext cx="8579296" cy="4707264"/>
              </a:xfrm>
              <a:blipFill>
                <a:blip r:embed="rId2"/>
                <a:stretch>
                  <a:fillRect/>
                </a:stretch>
              </a:blipFill>
            </p:spPr>
            <p:txBody>
              <a:bodyPr/>
              <a:lstStyle/>
              <a:p>
                <a:r>
                  <a:rPr lang="en-GB">
                    <a:noFill/>
                  </a:rPr>
                  <a:t> </a:t>
                </a:r>
              </a:p>
            </p:txBody>
          </p:sp>
        </mc:Fallback>
      </mc:AlternateContent>
      <p:pic>
        <p:nvPicPr>
          <p:cNvPr id="4" name="Picture 3" descr="Chart, line chart&#10;&#10;Description automatically generated">
            <a:extLst>
              <a:ext uri="{FF2B5EF4-FFF2-40B4-BE49-F238E27FC236}">
                <a16:creationId xmlns:a16="http://schemas.microsoft.com/office/drawing/2014/main" id="{92478C61-2931-4579-903F-1A166BFAA42F}"/>
              </a:ext>
            </a:extLst>
          </p:cNvPr>
          <p:cNvPicPr>
            <a:picLocks noChangeAspect="1"/>
          </p:cNvPicPr>
          <p:nvPr/>
        </p:nvPicPr>
        <p:blipFill>
          <a:blip r:embed="rId3"/>
          <a:stretch>
            <a:fillRect/>
          </a:stretch>
        </p:blipFill>
        <p:spPr>
          <a:xfrm>
            <a:off x="323528" y="1916832"/>
            <a:ext cx="2367521" cy="370154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extBox 4">
            <a:extLst>
              <a:ext uri="{FF2B5EF4-FFF2-40B4-BE49-F238E27FC236}">
                <a16:creationId xmlns:a16="http://schemas.microsoft.com/office/drawing/2014/main" id="{70088069-42CA-4791-A959-E2FB5AE174AF}"/>
              </a:ext>
            </a:extLst>
          </p:cNvPr>
          <p:cNvSpPr txBox="1"/>
          <p:nvPr/>
        </p:nvSpPr>
        <p:spPr>
          <a:xfrm>
            <a:off x="3347864" y="4365104"/>
            <a:ext cx="5616624" cy="1323439"/>
          </a:xfrm>
          <a:prstGeom prst="rect">
            <a:avLst/>
          </a:prstGeom>
          <a:noFill/>
          <a:ln>
            <a:solidFill>
              <a:schemeClr val="accent2"/>
            </a:solidFill>
          </a:ln>
        </p:spPr>
        <p:txBody>
          <a:bodyPr wrap="square" rtlCol="0">
            <a:spAutoFit/>
          </a:bodyPr>
          <a:lstStyle/>
          <a:p>
            <a:pPr algn="ctr"/>
            <a:r>
              <a:rPr lang="en-GB" dirty="0"/>
              <a:t>The next step is to determine whether each point identified is a maximum or a minimum. </a:t>
            </a:r>
          </a:p>
          <a:p>
            <a:pPr algn="ctr"/>
            <a:endParaRPr lang="en-GB" dirty="0"/>
          </a:p>
          <a:p>
            <a:pPr algn="ctr"/>
            <a:r>
              <a:rPr lang="en-GB" dirty="0"/>
              <a:t>There are two methods to determine this.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Method 1 – evaluating gradients </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p:txBody>
              <a:bodyPr/>
              <a:lstStyle/>
              <a:p>
                <a:r>
                  <a:rPr lang="en-US" dirty="0"/>
                  <a:t>We know that </a:t>
                </a:r>
                <a14:m>
                  <m:oMath xmlns:m="http://schemas.openxmlformats.org/officeDocument/2006/math">
                    <m:r>
                      <a:rPr lang="en-GB" b="0" i="1" smtClean="0">
                        <a:latin typeface="Cambria Math" panose="02040503050406030204" pitchFamily="18" charset="0"/>
                      </a:rPr>
                      <m:t>𝑥</m:t>
                    </m:r>
                    <m:r>
                      <a:rPr lang="en-GB" b="0" i="1" smtClean="0">
                        <a:latin typeface="Cambria Math" panose="02040503050406030204" pitchFamily="18" charset="0"/>
                      </a:rPr>
                      <m:t>=1.26 </m:t>
                    </m:r>
                  </m:oMath>
                </a14:m>
                <a:r>
                  <a:rPr lang="en-US" dirty="0"/>
                  <a:t>and </a:t>
                </a:r>
                <a14:m>
                  <m:oMath xmlns:m="http://schemas.openxmlformats.org/officeDocument/2006/math">
                    <m:r>
                      <a:rPr lang="en-GB" b="0" i="1" smtClean="0">
                        <a:latin typeface="Cambria Math" panose="02040503050406030204" pitchFamily="18" charset="0"/>
                      </a:rPr>
                      <m:t>𝑥</m:t>
                    </m:r>
                    <m:r>
                      <a:rPr lang="en-GB" b="0" i="1" smtClean="0">
                        <a:latin typeface="Cambria Math" panose="02040503050406030204" pitchFamily="18" charset="0"/>
                      </a:rPr>
                      <m:t>=−0.264</m:t>
                    </m:r>
                  </m:oMath>
                </a14:m>
                <a:r>
                  <a:rPr lang="en-US" dirty="0"/>
                  <a:t> yield stationary points, so to determine the nature of them we can evaluate </a:t>
                </a:r>
                <a14:m>
                  <m:oMath xmlns:m="http://schemas.openxmlformats.org/officeDocument/2006/math">
                    <m:sSup>
                      <m:sSupPr>
                        <m:ctrlPr>
                          <a:rPr lang="en-GB" i="1">
                            <a:latin typeface="Cambria Math" panose="02040503050406030204" pitchFamily="18" charset="0"/>
                          </a:rPr>
                        </m:ctrlPr>
                      </m:sSupPr>
                      <m:e>
                        <m:r>
                          <m:rPr>
                            <m:sty m:val="p"/>
                          </m:rPr>
                          <a:rPr lang="en-GB">
                            <a:latin typeface="Cambria Math" panose="02040503050406030204" pitchFamily="18" charset="0"/>
                          </a:rPr>
                          <m:t>f</m:t>
                        </m:r>
                      </m:e>
                      <m:sup>
                        <m:r>
                          <a:rPr lang="en-GB" i="1">
                            <a:latin typeface="Cambria Math" panose="02040503050406030204" pitchFamily="18" charset="0"/>
                          </a:rPr>
                          <m:t>′</m:t>
                        </m:r>
                      </m:sup>
                    </m:sSup>
                    <m:d>
                      <m:dPr>
                        <m:ctrlPr>
                          <a:rPr lang="en-GB" i="1">
                            <a:latin typeface="Cambria Math" panose="02040503050406030204" pitchFamily="18" charset="0"/>
                          </a:rPr>
                        </m:ctrlPr>
                      </m:dPr>
                      <m:e>
                        <m:r>
                          <a:rPr lang="en-GB" i="1">
                            <a:latin typeface="Cambria Math" panose="02040503050406030204" pitchFamily="18" charset="0"/>
                          </a:rPr>
                          <m:t>𝑥</m:t>
                        </m:r>
                      </m:e>
                    </m:d>
                    <m:r>
                      <a:rPr lang="en-US" i="1" dirty="0" smtClean="0">
                        <a:latin typeface="Cambria Math" panose="02040503050406030204" pitchFamily="18" charset="0"/>
                      </a:rPr>
                      <m:t> </m:t>
                    </m:r>
                  </m:oMath>
                </a14:m>
                <a:r>
                  <a:rPr lang="en-US" dirty="0"/>
                  <a:t>using values of </a:t>
                </a:r>
                <a14:m>
                  <m:oMath xmlns:m="http://schemas.openxmlformats.org/officeDocument/2006/math">
                    <m:r>
                      <a:rPr lang="en-GB" i="1">
                        <a:latin typeface="Cambria Math" panose="02040503050406030204" pitchFamily="18" charset="0"/>
                      </a:rPr>
                      <m:t>𝑥</m:t>
                    </m:r>
                  </m:oMath>
                </a14:m>
                <a:r>
                  <a:rPr lang="en-US" dirty="0"/>
                  <a:t> </a:t>
                </a:r>
                <a:br>
                  <a:rPr lang="en-US" dirty="0"/>
                </a:br>
                <a:r>
                  <a:rPr lang="en-US" dirty="0"/>
                  <a:t>on either side of the stationary points. </a:t>
                </a:r>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blipFill>
                <a:blip r:embed="rId3"/>
                <a:stretch>
                  <a:fillRect l="-1852" t="-1722"/>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graphicFrame>
            <p:nvGraphicFramePr>
              <p:cNvPr id="4" name="Table 4">
                <a:extLst>
                  <a:ext uri="{FF2B5EF4-FFF2-40B4-BE49-F238E27FC236}">
                    <a16:creationId xmlns:a16="http://schemas.microsoft.com/office/drawing/2014/main" id="{EE3706F5-D301-49C5-8F45-5CBE3B2C76A4}"/>
                  </a:ext>
                </a:extLst>
              </p:cNvPr>
              <p:cNvGraphicFramePr>
                <a:graphicFrameLocks noGrp="1"/>
              </p:cNvGraphicFramePr>
              <p:nvPr>
                <p:extLst>
                  <p:ext uri="{D42A27DB-BD31-4B8C-83A1-F6EECF244321}">
                    <p14:modId xmlns:p14="http://schemas.microsoft.com/office/powerpoint/2010/main" val="1194523749"/>
                  </p:ext>
                </p:extLst>
              </p:nvPr>
            </p:nvGraphicFramePr>
            <p:xfrm>
              <a:off x="1547664" y="2636912"/>
              <a:ext cx="6096000" cy="1381760"/>
            </p:xfrm>
            <a:graphic>
              <a:graphicData uri="http://schemas.openxmlformats.org/drawingml/2006/table">
                <a:tbl>
                  <a:tblPr firstRow="1" bandRow="1">
                    <a:tableStyleId>{5940675A-B579-460E-94D1-54222C63F5DA}</a:tableStyleId>
                  </a:tblPr>
                  <a:tblGrid>
                    <a:gridCol w="2032000">
                      <a:extLst>
                        <a:ext uri="{9D8B030D-6E8A-4147-A177-3AD203B41FA5}">
                          <a16:colId xmlns:a16="http://schemas.microsoft.com/office/drawing/2014/main" val="2249621611"/>
                        </a:ext>
                      </a:extLst>
                    </a:gridCol>
                    <a:gridCol w="2032000">
                      <a:extLst>
                        <a:ext uri="{9D8B030D-6E8A-4147-A177-3AD203B41FA5}">
                          <a16:colId xmlns:a16="http://schemas.microsoft.com/office/drawing/2014/main" val="3333215096"/>
                        </a:ext>
                      </a:extLst>
                    </a:gridCol>
                    <a:gridCol w="2032000">
                      <a:extLst>
                        <a:ext uri="{9D8B030D-6E8A-4147-A177-3AD203B41FA5}">
                          <a16:colId xmlns:a16="http://schemas.microsoft.com/office/drawing/2014/main" val="1786952290"/>
                        </a:ext>
                      </a:extLst>
                    </a:gridCol>
                  </a:tblGrid>
                  <a:tr h="370840">
                    <a:tc>
                      <a:txBody>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𝑥</m:t>
                                </m:r>
                                <m:r>
                                  <a:rPr lang="en-GB" b="0" i="1" smtClean="0">
                                    <a:latin typeface="Cambria Math" panose="02040503050406030204" pitchFamily="18" charset="0"/>
                                  </a:rPr>
                                  <m:t>=1.25</m:t>
                                </m:r>
                              </m:oMath>
                            </m:oMathPara>
                          </a14:m>
                          <a:endParaRPr lang="en-GB" dirty="0"/>
                        </a:p>
                      </a:txBody>
                      <a:tcPr/>
                    </a:tc>
                    <a:tc>
                      <a:txBody>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𝑥</m:t>
                                </m:r>
                                <m:r>
                                  <a:rPr lang="en-GB" b="0" i="1" smtClean="0">
                                    <a:latin typeface="Cambria Math" panose="02040503050406030204" pitchFamily="18" charset="0"/>
                                  </a:rPr>
                                  <m:t>=1.26</m:t>
                                </m:r>
                              </m:oMath>
                            </m:oMathPara>
                          </a14:m>
                          <a:endParaRPr lang="en-GB" dirty="0"/>
                        </a:p>
                      </a:txBody>
                      <a:tcPr/>
                    </a:tc>
                    <a:tc>
                      <a:txBody>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𝑥</m:t>
                                </m:r>
                                <m:r>
                                  <a:rPr lang="en-GB" b="0" i="1" smtClean="0">
                                    <a:latin typeface="Cambria Math" panose="02040503050406030204" pitchFamily="18" charset="0"/>
                                  </a:rPr>
                                  <m:t>=1.27</m:t>
                                </m:r>
                              </m:oMath>
                            </m:oMathPara>
                          </a14:m>
                          <a:endParaRPr lang="en-GB" dirty="0"/>
                        </a:p>
                      </a:txBody>
                      <a:tcPr/>
                    </a:tc>
                    <a:extLst>
                      <a:ext uri="{0D108BD9-81ED-4DB2-BD59-A6C34878D82A}">
                        <a16:rowId xmlns:a16="http://schemas.microsoft.com/office/drawing/2014/main" val="1621432594"/>
                      </a:ext>
                    </a:extLst>
                  </a:tr>
                  <a:tr h="370840">
                    <a:tc>
                      <a:txBody>
                        <a:bodyPr/>
                        <a:lstStyle/>
                        <a:p>
                          <a14:m>
                            <m:oMath xmlns:m="http://schemas.openxmlformats.org/officeDocument/2006/math">
                              <m:sSup>
                                <m:sSupPr>
                                  <m:ctrlPr>
                                    <a:rPr lang="en-GB" b="0" i="1" smtClean="0">
                                      <a:latin typeface="Cambria Math" panose="02040503050406030204" pitchFamily="18" charset="0"/>
                                    </a:rPr>
                                  </m:ctrlPr>
                                </m:sSupPr>
                                <m:e>
                                  <m:r>
                                    <m:rPr>
                                      <m:sty m:val="p"/>
                                    </m:rPr>
                                    <a:rPr lang="en-GB" b="0" i="0" smtClean="0">
                                      <a:latin typeface="Cambria Math" panose="02040503050406030204" pitchFamily="18" charset="0"/>
                                    </a:rPr>
                                    <m:t>f</m:t>
                                  </m:r>
                                </m:e>
                                <m:sup>
                                  <m:r>
                                    <a:rPr lang="en-GB" b="0" i="1" smtClean="0">
                                      <a:latin typeface="Cambria Math" panose="02040503050406030204" pitchFamily="18" charset="0"/>
                                    </a:rPr>
                                    <m:t>′</m:t>
                                  </m:r>
                                </m:sup>
                              </m:sSup>
                              <m:d>
                                <m:dPr>
                                  <m:ctrlPr>
                                    <a:rPr lang="en-GB" b="0" i="1" smtClean="0">
                                      <a:latin typeface="Cambria Math" panose="02040503050406030204" pitchFamily="18" charset="0"/>
                                    </a:rPr>
                                  </m:ctrlPr>
                                </m:dPr>
                                <m:e>
                                  <m:r>
                                    <a:rPr lang="en-GB" b="0" i="1" smtClean="0">
                                      <a:latin typeface="Cambria Math" panose="02040503050406030204" pitchFamily="18" charset="0"/>
                                    </a:rPr>
                                    <m:t>𝑥</m:t>
                                  </m:r>
                                </m:e>
                              </m:d>
                              <m:r>
                                <a:rPr lang="en-GB" b="0" i="1" smtClean="0">
                                  <a:latin typeface="Cambria Math" panose="02040503050406030204" pitchFamily="18" charset="0"/>
                                </a:rPr>
                                <m:t>=</m:t>
                              </m:r>
                              <m:r>
                                <a:rPr lang="en-GB" b="0" i="0" smtClean="0">
                                  <a:latin typeface="Cambria Math" panose="02040503050406030204" pitchFamily="18" charset="0"/>
                                </a:rPr>
                                <m:t>−0</m:t>
                              </m:r>
                            </m:oMath>
                          </a14:m>
                          <a:r>
                            <a:rPr lang="en-GB" b="0" dirty="0"/>
                            <a:t>.125</a:t>
                          </a:r>
                        </a:p>
                      </a:txBody>
                      <a:tcPr/>
                    </a:tc>
                    <a:tc>
                      <a:txBody>
                        <a:bodyPr/>
                        <a:lstStyle/>
                        <a:p>
                          <a:pPr/>
                          <a14:m>
                            <m:oMathPara xmlns:m="http://schemas.openxmlformats.org/officeDocument/2006/math">
                              <m:oMathParaPr>
                                <m:jc m:val="centerGroup"/>
                              </m:oMathParaPr>
                              <m:oMath xmlns:m="http://schemas.openxmlformats.org/officeDocument/2006/math">
                                <m:sSup>
                                  <m:sSupPr>
                                    <m:ctrlPr>
                                      <a:rPr lang="en-GB" b="0" i="1" smtClean="0">
                                        <a:latin typeface="Cambria Math" panose="02040503050406030204" pitchFamily="18" charset="0"/>
                                      </a:rPr>
                                    </m:ctrlPr>
                                  </m:sSupPr>
                                  <m:e>
                                    <m:r>
                                      <m:rPr>
                                        <m:sty m:val="p"/>
                                      </m:rPr>
                                      <a:rPr lang="en-GB" b="0" i="0" smtClean="0">
                                        <a:latin typeface="Cambria Math" panose="02040503050406030204" pitchFamily="18" charset="0"/>
                                      </a:rPr>
                                      <m:t>f</m:t>
                                    </m:r>
                                  </m:e>
                                  <m:sup>
                                    <m:r>
                                      <a:rPr lang="en-GB" b="0" i="1" smtClean="0">
                                        <a:latin typeface="Cambria Math" panose="02040503050406030204" pitchFamily="18" charset="0"/>
                                      </a:rPr>
                                      <m:t>′</m:t>
                                    </m:r>
                                  </m:sup>
                                </m:sSup>
                                <m:d>
                                  <m:dPr>
                                    <m:ctrlPr>
                                      <a:rPr lang="en-GB" b="0" i="1" smtClean="0">
                                        <a:latin typeface="Cambria Math" panose="02040503050406030204" pitchFamily="18" charset="0"/>
                                      </a:rPr>
                                    </m:ctrlPr>
                                  </m:dPr>
                                  <m:e>
                                    <m:r>
                                      <a:rPr lang="en-GB" b="0" i="1" smtClean="0">
                                        <a:latin typeface="Cambria Math" panose="02040503050406030204" pitchFamily="18" charset="0"/>
                                      </a:rPr>
                                      <m:t>𝑥</m:t>
                                    </m:r>
                                  </m:e>
                                </m:d>
                                <m:r>
                                  <a:rPr lang="en-GB" b="0" i="1" smtClean="0">
                                    <a:latin typeface="Cambria Math" panose="02040503050406030204" pitchFamily="18" charset="0"/>
                                  </a:rPr>
                                  <m:t>=0</m:t>
                                </m:r>
                              </m:oMath>
                            </m:oMathPara>
                          </a14:m>
                          <a:endParaRPr lang="en-GB" dirty="0"/>
                        </a:p>
                      </a:txBody>
                      <a:tcPr/>
                    </a:tc>
                    <a:tc>
                      <a:txBody>
                        <a:bodyPr/>
                        <a:lstStyle/>
                        <a:p>
                          <a:pPr/>
                          <a14:m>
                            <m:oMathPara xmlns:m="http://schemas.openxmlformats.org/officeDocument/2006/math">
                              <m:oMathParaPr>
                                <m:jc m:val="centerGroup"/>
                              </m:oMathParaPr>
                              <m:oMath xmlns:m="http://schemas.openxmlformats.org/officeDocument/2006/math">
                                <m:sSup>
                                  <m:sSupPr>
                                    <m:ctrlPr>
                                      <a:rPr lang="en-GB" b="0" i="1" smtClean="0">
                                        <a:latin typeface="Cambria Math" panose="02040503050406030204" pitchFamily="18" charset="0"/>
                                      </a:rPr>
                                    </m:ctrlPr>
                                  </m:sSupPr>
                                  <m:e>
                                    <m:r>
                                      <m:rPr>
                                        <m:sty m:val="p"/>
                                      </m:rPr>
                                      <a:rPr lang="en-GB" b="0" i="0" smtClean="0">
                                        <a:latin typeface="Cambria Math" panose="02040503050406030204" pitchFamily="18" charset="0"/>
                                      </a:rPr>
                                      <m:t>f</m:t>
                                    </m:r>
                                  </m:e>
                                  <m:sup>
                                    <m:r>
                                      <a:rPr lang="en-GB" b="0" i="1" smtClean="0">
                                        <a:latin typeface="Cambria Math" panose="02040503050406030204" pitchFamily="18" charset="0"/>
                                      </a:rPr>
                                      <m:t>′</m:t>
                                    </m:r>
                                  </m:sup>
                                </m:sSup>
                                <m:d>
                                  <m:dPr>
                                    <m:ctrlPr>
                                      <a:rPr lang="en-GB" b="0" i="1" smtClean="0">
                                        <a:latin typeface="Cambria Math" panose="02040503050406030204" pitchFamily="18" charset="0"/>
                                      </a:rPr>
                                    </m:ctrlPr>
                                  </m:dPr>
                                  <m:e>
                                    <m:r>
                                      <a:rPr lang="en-GB" b="0" i="1" smtClean="0">
                                        <a:latin typeface="Cambria Math" panose="02040503050406030204" pitchFamily="18" charset="0"/>
                                      </a:rPr>
                                      <m:t>𝑥</m:t>
                                    </m:r>
                                  </m:e>
                                </m:d>
                                <m:r>
                                  <a:rPr lang="en-GB" b="0" i="1" smtClean="0">
                                    <a:latin typeface="Cambria Math" panose="02040503050406030204" pitchFamily="18" charset="0"/>
                                  </a:rPr>
                                  <m:t>=0.0574</m:t>
                                </m:r>
                              </m:oMath>
                            </m:oMathPara>
                          </a14:m>
                          <a:endParaRPr lang="en-GB" dirty="0"/>
                        </a:p>
                      </a:txBody>
                      <a:tcPr/>
                    </a:tc>
                    <a:extLst>
                      <a:ext uri="{0D108BD9-81ED-4DB2-BD59-A6C34878D82A}">
                        <a16:rowId xmlns:a16="http://schemas.microsoft.com/office/drawing/2014/main" val="2461003800"/>
                      </a:ext>
                    </a:extLst>
                  </a:tr>
                  <a:tr h="370840">
                    <a:tc>
                      <a:txBody>
                        <a:bodyPr/>
                        <a:lstStyle/>
                        <a:p>
                          <a:endParaRPr lang="en-GB" dirty="0"/>
                        </a:p>
                        <a:p>
                          <a:endParaRPr lang="en-GB" dirty="0"/>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2361438578"/>
                      </a:ext>
                    </a:extLst>
                  </a:tr>
                </a:tbl>
              </a:graphicData>
            </a:graphic>
          </p:graphicFrame>
        </mc:Choice>
        <mc:Fallback xmlns="">
          <p:graphicFrame>
            <p:nvGraphicFramePr>
              <p:cNvPr id="4" name="Table 4">
                <a:extLst>
                  <a:ext uri="{FF2B5EF4-FFF2-40B4-BE49-F238E27FC236}">
                    <a16:creationId xmlns:a16="http://schemas.microsoft.com/office/drawing/2014/main" id="{EE3706F5-D301-49C5-8F45-5CBE3B2C76A4}"/>
                  </a:ext>
                </a:extLst>
              </p:cNvPr>
              <p:cNvGraphicFramePr>
                <a:graphicFrameLocks noGrp="1"/>
              </p:cNvGraphicFramePr>
              <p:nvPr>
                <p:extLst>
                  <p:ext uri="{D42A27DB-BD31-4B8C-83A1-F6EECF244321}">
                    <p14:modId xmlns:p14="http://schemas.microsoft.com/office/powerpoint/2010/main" val="1194523749"/>
                  </p:ext>
                </p:extLst>
              </p:nvPr>
            </p:nvGraphicFramePr>
            <p:xfrm>
              <a:off x="1547664" y="2636912"/>
              <a:ext cx="6096000" cy="1381760"/>
            </p:xfrm>
            <a:graphic>
              <a:graphicData uri="http://schemas.openxmlformats.org/drawingml/2006/table">
                <a:tbl>
                  <a:tblPr firstRow="1" bandRow="1">
                    <a:tableStyleId>{5940675A-B579-460E-94D1-54222C63F5DA}</a:tableStyleId>
                  </a:tblPr>
                  <a:tblGrid>
                    <a:gridCol w="2032000">
                      <a:extLst>
                        <a:ext uri="{9D8B030D-6E8A-4147-A177-3AD203B41FA5}">
                          <a16:colId xmlns:a16="http://schemas.microsoft.com/office/drawing/2014/main" val="2249621611"/>
                        </a:ext>
                      </a:extLst>
                    </a:gridCol>
                    <a:gridCol w="2032000">
                      <a:extLst>
                        <a:ext uri="{9D8B030D-6E8A-4147-A177-3AD203B41FA5}">
                          <a16:colId xmlns:a16="http://schemas.microsoft.com/office/drawing/2014/main" val="3333215096"/>
                        </a:ext>
                      </a:extLst>
                    </a:gridCol>
                    <a:gridCol w="2032000">
                      <a:extLst>
                        <a:ext uri="{9D8B030D-6E8A-4147-A177-3AD203B41FA5}">
                          <a16:colId xmlns:a16="http://schemas.microsoft.com/office/drawing/2014/main" val="1786952290"/>
                        </a:ext>
                      </a:extLst>
                    </a:gridCol>
                  </a:tblGrid>
                  <a:tr h="370840">
                    <a:tc>
                      <a:txBody>
                        <a:bodyPr/>
                        <a:lstStyle/>
                        <a:p>
                          <a:endParaRPr lang="en-US"/>
                        </a:p>
                      </a:txBody>
                      <a:tcPr>
                        <a:blipFill>
                          <a:blip r:embed="rId4"/>
                          <a:stretch>
                            <a:fillRect l="-299" t="-1639" r="-200299" b="-277049"/>
                          </a:stretch>
                        </a:blipFill>
                      </a:tcPr>
                    </a:tc>
                    <a:tc>
                      <a:txBody>
                        <a:bodyPr/>
                        <a:lstStyle/>
                        <a:p>
                          <a:endParaRPr lang="en-US"/>
                        </a:p>
                      </a:txBody>
                      <a:tcPr>
                        <a:blipFill>
                          <a:blip r:embed="rId4"/>
                          <a:stretch>
                            <a:fillRect l="-100601" t="-1639" r="-100901" b="-277049"/>
                          </a:stretch>
                        </a:blipFill>
                      </a:tcPr>
                    </a:tc>
                    <a:tc>
                      <a:txBody>
                        <a:bodyPr/>
                        <a:lstStyle/>
                        <a:p>
                          <a:endParaRPr lang="en-US"/>
                        </a:p>
                      </a:txBody>
                      <a:tcPr>
                        <a:blipFill>
                          <a:blip r:embed="rId4"/>
                          <a:stretch>
                            <a:fillRect l="-200000" t="-1639" r="-599" b="-277049"/>
                          </a:stretch>
                        </a:blipFill>
                      </a:tcPr>
                    </a:tc>
                    <a:extLst>
                      <a:ext uri="{0D108BD9-81ED-4DB2-BD59-A6C34878D82A}">
                        <a16:rowId xmlns:a16="http://schemas.microsoft.com/office/drawing/2014/main" val="1621432594"/>
                      </a:ext>
                    </a:extLst>
                  </a:tr>
                  <a:tr h="370840">
                    <a:tc>
                      <a:txBody>
                        <a:bodyPr/>
                        <a:lstStyle/>
                        <a:p>
                          <a:endParaRPr lang="en-US"/>
                        </a:p>
                      </a:txBody>
                      <a:tcPr>
                        <a:blipFill>
                          <a:blip r:embed="rId4"/>
                          <a:stretch>
                            <a:fillRect l="-299" t="-101639" r="-200299" b="-177049"/>
                          </a:stretch>
                        </a:blipFill>
                      </a:tcPr>
                    </a:tc>
                    <a:tc>
                      <a:txBody>
                        <a:bodyPr/>
                        <a:lstStyle/>
                        <a:p>
                          <a:endParaRPr lang="en-US"/>
                        </a:p>
                      </a:txBody>
                      <a:tcPr>
                        <a:blipFill>
                          <a:blip r:embed="rId4"/>
                          <a:stretch>
                            <a:fillRect l="-100601" t="-101639" r="-100901" b="-177049"/>
                          </a:stretch>
                        </a:blipFill>
                      </a:tcPr>
                    </a:tc>
                    <a:tc>
                      <a:txBody>
                        <a:bodyPr/>
                        <a:lstStyle/>
                        <a:p>
                          <a:endParaRPr lang="en-US"/>
                        </a:p>
                      </a:txBody>
                      <a:tcPr>
                        <a:blipFill>
                          <a:blip r:embed="rId4"/>
                          <a:stretch>
                            <a:fillRect l="-200000" t="-101639" r="-599" b="-177049"/>
                          </a:stretch>
                        </a:blipFill>
                      </a:tcPr>
                    </a:tc>
                    <a:extLst>
                      <a:ext uri="{0D108BD9-81ED-4DB2-BD59-A6C34878D82A}">
                        <a16:rowId xmlns:a16="http://schemas.microsoft.com/office/drawing/2014/main" val="2461003800"/>
                      </a:ext>
                    </a:extLst>
                  </a:tr>
                  <a:tr h="640080">
                    <a:tc>
                      <a:txBody>
                        <a:bodyPr/>
                        <a:lstStyle/>
                        <a:p>
                          <a:endParaRPr lang="en-GB" dirty="0"/>
                        </a:p>
                        <a:p>
                          <a:endParaRPr lang="en-GB" dirty="0"/>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2361438578"/>
                      </a:ext>
                    </a:extLst>
                  </a:tr>
                </a:tbl>
              </a:graphicData>
            </a:graphic>
          </p:graphicFrame>
        </mc:Fallback>
      </mc:AlternateContent>
      <p:cxnSp>
        <p:nvCxnSpPr>
          <p:cNvPr id="6" name="Straight Connector 5">
            <a:extLst>
              <a:ext uri="{FF2B5EF4-FFF2-40B4-BE49-F238E27FC236}">
                <a16:creationId xmlns:a16="http://schemas.microsoft.com/office/drawing/2014/main" id="{652ECC30-B5C1-450A-A387-E1B7A51F8E11}"/>
              </a:ext>
            </a:extLst>
          </p:cNvPr>
          <p:cNvCxnSpPr/>
          <p:nvPr/>
        </p:nvCxnSpPr>
        <p:spPr>
          <a:xfrm>
            <a:off x="4067944" y="3717032"/>
            <a:ext cx="1080120" cy="0"/>
          </a:xfrm>
          <a:prstGeom prst="line">
            <a:avLst/>
          </a:prstGeom>
        </p:spPr>
        <p:style>
          <a:lnRef idx="2">
            <a:schemeClr val="dk1"/>
          </a:lnRef>
          <a:fillRef idx="0">
            <a:schemeClr val="dk1"/>
          </a:fillRef>
          <a:effectRef idx="1">
            <a:schemeClr val="dk1"/>
          </a:effectRef>
          <a:fontRef idx="minor">
            <a:schemeClr val="tx1"/>
          </a:fontRef>
        </p:style>
      </p:cxnSp>
      <p:cxnSp>
        <p:nvCxnSpPr>
          <p:cNvPr id="8" name="Straight Connector 7">
            <a:extLst>
              <a:ext uri="{FF2B5EF4-FFF2-40B4-BE49-F238E27FC236}">
                <a16:creationId xmlns:a16="http://schemas.microsoft.com/office/drawing/2014/main" id="{53F3C6DC-C22A-4822-96A2-E2720B83269B}"/>
              </a:ext>
            </a:extLst>
          </p:cNvPr>
          <p:cNvCxnSpPr>
            <a:cxnSpLocks/>
          </p:cNvCxnSpPr>
          <p:nvPr/>
        </p:nvCxnSpPr>
        <p:spPr>
          <a:xfrm>
            <a:off x="2123728" y="3501008"/>
            <a:ext cx="720080" cy="360040"/>
          </a:xfrm>
          <a:prstGeom prst="line">
            <a:avLst/>
          </a:prstGeom>
        </p:spPr>
        <p:style>
          <a:lnRef idx="2">
            <a:schemeClr val="dk1"/>
          </a:lnRef>
          <a:fillRef idx="0">
            <a:schemeClr val="dk1"/>
          </a:fillRef>
          <a:effectRef idx="1">
            <a:schemeClr val="dk1"/>
          </a:effectRef>
          <a:fontRef idx="minor">
            <a:schemeClr val="tx1"/>
          </a:fontRef>
        </p:style>
      </p:cxnSp>
      <p:cxnSp>
        <p:nvCxnSpPr>
          <p:cNvPr id="10" name="Straight Connector 9">
            <a:extLst>
              <a:ext uri="{FF2B5EF4-FFF2-40B4-BE49-F238E27FC236}">
                <a16:creationId xmlns:a16="http://schemas.microsoft.com/office/drawing/2014/main" id="{21634BB6-A93F-460C-83EF-854A0A58B0BA}"/>
              </a:ext>
            </a:extLst>
          </p:cNvPr>
          <p:cNvCxnSpPr/>
          <p:nvPr/>
        </p:nvCxnSpPr>
        <p:spPr>
          <a:xfrm flipV="1">
            <a:off x="6084168" y="3573016"/>
            <a:ext cx="936104" cy="288032"/>
          </a:xfrm>
          <a:prstGeom prst="line">
            <a:avLst/>
          </a:prstGeom>
        </p:spPr>
        <p:style>
          <a:lnRef idx="2">
            <a:schemeClr val="dk1"/>
          </a:lnRef>
          <a:fillRef idx="0">
            <a:schemeClr val="dk1"/>
          </a:fillRef>
          <a:effectRef idx="1">
            <a:schemeClr val="dk1"/>
          </a:effectRef>
          <a:fontRef idx="minor">
            <a:schemeClr val="tx1"/>
          </a:fontRef>
        </p:style>
      </p:cxnSp>
      <mc:AlternateContent xmlns:mc="http://schemas.openxmlformats.org/markup-compatibility/2006" xmlns:a14="http://schemas.microsoft.com/office/drawing/2010/main">
        <mc:Choice Requires="a14">
          <p:graphicFrame>
            <p:nvGraphicFramePr>
              <p:cNvPr id="11" name="Table 4">
                <a:extLst>
                  <a:ext uri="{FF2B5EF4-FFF2-40B4-BE49-F238E27FC236}">
                    <a16:creationId xmlns:a16="http://schemas.microsoft.com/office/drawing/2014/main" id="{D0F8063C-A387-4857-B7DA-78A7617C84E3}"/>
                  </a:ext>
                </a:extLst>
              </p:cNvPr>
              <p:cNvGraphicFramePr>
                <a:graphicFrameLocks noGrp="1"/>
              </p:cNvGraphicFramePr>
              <p:nvPr>
                <p:extLst>
                  <p:ext uri="{D42A27DB-BD31-4B8C-83A1-F6EECF244321}">
                    <p14:modId xmlns:p14="http://schemas.microsoft.com/office/powerpoint/2010/main" val="3814040415"/>
                  </p:ext>
                </p:extLst>
              </p:nvPr>
            </p:nvGraphicFramePr>
            <p:xfrm>
              <a:off x="1547664" y="4365104"/>
              <a:ext cx="6096000" cy="1381760"/>
            </p:xfrm>
            <a:graphic>
              <a:graphicData uri="http://schemas.openxmlformats.org/drawingml/2006/table">
                <a:tbl>
                  <a:tblPr firstRow="1" bandRow="1">
                    <a:tableStyleId>{5940675A-B579-460E-94D1-54222C63F5DA}</a:tableStyleId>
                  </a:tblPr>
                  <a:tblGrid>
                    <a:gridCol w="2032000">
                      <a:extLst>
                        <a:ext uri="{9D8B030D-6E8A-4147-A177-3AD203B41FA5}">
                          <a16:colId xmlns:a16="http://schemas.microsoft.com/office/drawing/2014/main" val="2249621611"/>
                        </a:ext>
                      </a:extLst>
                    </a:gridCol>
                    <a:gridCol w="2032000">
                      <a:extLst>
                        <a:ext uri="{9D8B030D-6E8A-4147-A177-3AD203B41FA5}">
                          <a16:colId xmlns:a16="http://schemas.microsoft.com/office/drawing/2014/main" val="3333215096"/>
                        </a:ext>
                      </a:extLst>
                    </a:gridCol>
                    <a:gridCol w="2032000">
                      <a:extLst>
                        <a:ext uri="{9D8B030D-6E8A-4147-A177-3AD203B41FA5}">
                          <a16:colId xmlns:a16="http://schemas.microsoft.com/office/drawing/2014/main" val="1786952290"/>
                        </a:ext>
                      </a:extLst>
                    </a:gridCol>
                  </a:tblGrid>
                  <a:tr h="370840">
                    <a:tc>
                      <a:txBody>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𝑥</m:t>
                                </m:r>
                                <m:r>
                                  <a:rPr lang="en-GB" b="0" i="1" smtClean="0">
                                    <a:latin typeface="Cambria Math" panose="02040503050406030204" pitchFamily="18" charset="0"/>
                                  </a:rPr>
                                  <m:t>=−0.265</m:t>
                                </m:r>
                              </m:oMath>
                            </m:oMathPara>
                          </a14:m>
                          <a:endParaRPr lang="en-GB" dirty="0"/>
                        </a:p>
                      </a:txBody>
                      <a:tcPr/>
                    </a:tc>
                    <a:tc>
                      <a:txBody>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𝑥</m:t>
                                </m:r>
                                <m:r>
                                  <a:rPr lang="en-GB" b="0" i="1" smtClean="0">
                                    <a:latin typeface="Cambria Math" panose="02040503050406030204" pitchFamily="18" charset="0"/>
                                  </a:rPr>
                                  <m:t>=−0.264</m:t>
                                </m:r>
                              </m:oMath>
                            </m:oMathPara>
                          </a14:m>
                          <a:endParaRPr lang="en-GB" dirty="0"/>
                        </a:p>
                      </a:txBody>
                      <a:tcPr/>
                    </a:tc>
                    <a:tc>
                      <a:txBody>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𝑥</m:t>
                                </m:r>
                                <m:r>
                                  <a:rPr lang="en-GB" b="0" i="1" smtClean="0">
                                    <a:latin typeface="Cambria Math" panose="02040503050406030204" pitchFamily="18" charset="0"/>
                                  </a:rPr>
                                  <m:t>=−0.263</m:t>
                                </m:r>
                              </m:oMath>
                            </m:oMathPara>
                          </a14:m>
                          <a:endParaRPr lang="en-GB" dirty="0"/>
                        </a:p>
                      </a:txBody>
                      <a:tcPr/>
                    </a:tc>
                    <a:extLst>
                      <a:ext uri="{0D108BD9-81ED-4DB2-BD59-A6C34878D82A}">
                        <a16:rowId xmlns:a16="http://schemas.microsoft.com/office/drawing/2014/main" val="1621432594"/>
                      </a:ext>
                    </a:extLst>
                  </a:tr>
                  <a:tr h="370840">
                    <a:tc>
                      <a:txBody>
                        <a:bodyPr/>
                        <a:lstStyle/>
                        <a:p>
                          <a:pPr/>
                          <a14:m>
                            <m:oMathPara xmlns:m="http://schemas.openxmlformats.org/officeDocument/2006/math">
                              <m:oMathParaPr>
                                <m:jc m:val="centerGroup"/>
                              </m:oMathParaPr>
                              <m:oMath xmlns:m="http://schemas.openxmlformats.org/officeDocument/2006/math">
                                <m:sSup>
                                  <m:sSupPr>
                                    <m:ctrlPr>
                                      <a:rPr lang="en-GB" b="0" i="1" smtClean="0">
                                        <a:latin typeface="Cambria Math" panose="02040503050406030204" pitchFamily="18" charset="0"/>
                                      </a:rPr>
                                    </m:ctrlPr>
                                  </m:sSupPr>
                                  <m:e>
                                    <m:r>
                                      <m:rPr>
                                        <m:sty m:val="p"/>
                                      </m:rPr>
                                      <a:rPr lang="en-GB" b="0" i="0" smtClean="0">
                                        <a:latin typeface="Cambria Math" panose="02040503050406030204" pitchFamily="18" charset="0"/>
                                      </a:rPr>
                                      <m:t>f</m:t>
                                    </m:r>
                                  </m:e>
                                  <m:sup>
                                    <m:r>
                                      <a:rPr lang="en-GB" b="0" i="1" smtClean="0">
                                        <a:latin typeface="Cambria Math" panose="02040503050406030204" pitchFamily="18" charset="0"/>
                                      </a:rPr>
                                      <m:t>′</m:t>
                                    </m:r>
                                  </m:sup>
                                </m:sSup>
                                <m:d>
                                  <m:dPr>
                                    <m:ctrlPr>
                                      <a:rPr lang="en-GB" b="0" i="1" smtClean="0">
                                        <a:latin typeface="Cambria Math" panose="02040503050406030204" pitchFamily="18" charset="0"/>
                                      </a:rPr>
                                    </m:ctrlPr>
                                  </m:dPr>
                                  <m:e>
                                    <m:r>
                                      <a:rPr lang="en-GB" b="0" i="1" smtClean="0">
                                        <a:latin typeface="Cambria Math" panose="02040503050406030204" pitchFamily="18" charset="0"/>
                                      </a:rPr>
                                      <m:t>𝑥</m:t>
                                    </m:r>
                                  </m:e>
                                </m:d>
                                <m:r>
                                  <a:rPr lang="en-GB" b="0" i="1" smtClean="0">
                                    <a:latin typeface="Cambria Math" panose="02040503050406030204" pitchFamily="18" charset="0"/>
                                  </a:rPr>
                                  <m:t>=</m:t>
                                </m:r>
                                <m:r>
                                  <a:rPr lang="en-GB" b="0" i="0" smtClean="0">
                                    <a:latin typeface="Cambria Math" panose="02040503050406030204" pitchFamily="18" charset="0"/>
                                  </a:rPr>
                                  <m:t>0.01135</m:t>
                                </m:r>
                              </m:oMath>
                            </m:oMathPara>
                          </a14:m>
                          <a:endParaRPr lang="en-GB" b="0" dirty="0"/>
                        </a:p>
                      </a:txBody>
                      <a:tcPr/>
                    </a:tc>
                    <a:tc>
                      <a:txBody>
                        <a:bodyPr/>
                        <a:lstStyle/>
                        <a:p>
                          <a:pPr/>
                          <a14:m>
                            <m:oMathPara xmlns:m="http://schemas.openxmlformats.org/officeDocument/2006/math">
                              <m:oMathParaPr>
                                <m:jc m:val="centerGroup"/>
                              </m:oMathParaPr>
                              <m:oMath xmlns:m="http://schemas.openxmlformats.org/officeDocument/2006/math">
                                <m:sSup>
                                  <m:sSupPr>
                                    <m:ctrlPr>
                                      <a:rPr lang="en-GB" b="0" i="1" smtClean="0">
                                        <a:latin typeface="Cambria Math" panose="02040503050406030204" pitchFamily="18" charset="0"/>
                                      </a:rPr>
                                    </m:ctrlPr>
                                  </m:sSupPr>
                                  <m:e>
                                    <m:r>
                                      <m:rPr>
                                        <m:sty m:val="p"/>
                                      </m:rPr>
                                      <a:rPr lang="en-GB" b="0" i="0" smtClean="0">
                                        <a:latin typeface="Cambria Math" panose="02040503050406030204" pitchFamily="18" charset="0"/>
                                      </a:rPr>
                                      <m:t>f</m:t>
                                    </m:r>
                                  </m:e>
                                  <m:sup>
                                    <m:r>
                                      <a:rPr lang="en-GB" b="0" i="1" smtClean="0">
                                        <a:latin typeface="Cambria Math" panose="02040503050406030204" pitchFamily="18" charset="0"/>
                                      </a:rPr>
                                      <m:t>′</m:t>
                                    </m:r>
                                  </m:sup>
                                </m:sSup>
                                <m:d>
                                  <m:dPr>
                                    <m:ctrlPr>
                                      <a:rPr lang="en-GB" b="0" i="1" smtClean="0">
                                        <a:latin typeface="Cambria Math" panose="02040503050406030204" pitchFamily="18" charset="0"/>
                                      </a:rPr>
                                    </m:ctrlPr>
                                  </m:dPr>
                                  <m:e>
                                    <m:r>
                                      <a:rPr lang="en-GB" b="0" i="1" smtClean="0">
                                        <a:latin typeface="Cambria Math" panose="02040503050406030204" pitchFamily="18" charset="0"/>
                                      </a:rPr>
                                      <m:t>𝑥</m:t>
                                    </m:r>
                                  </m:e>
                                </m:d>
                                <m:r>
                                  <a:rPr lang="en-GB" b="0" i="1" smtClean="0">
                                    <a:latin typeface="Cambria Math" panose="02040503050406030204" pitchFamily="18" charset="0"/>
                                  </a:rPr>
                                  <m:t>=0</m:t>
                                </m:r>
                              </m:oMath>
                            </m:oMathPara>
                          </a14:m>
                          <a:endParaRPr lang="en-GB" dirty="0"/>
                        </a:p>
                      </a:txBody>
                      <a:tcPr/>
                    </a:tc>
                    <a:tc>
                      <a:txBody>
                        <a:bodyPr/>
                        <a:lstStyle/>
                        <a:p>
                          <a:pPr/>
                          <a14:m>
                            <m:oMathPara xmlns:m="http://schemas.openxmlformats.org/officeDocument/2006/math">
                              <m:oMathParaPr>
                                <m:jc m:val="centerGroup"/>
                              </m:oMathParaPr>
                              <m:oMath xmlns:m="http://schemas.openxmlformats.org/officeDocument/2006/math">
                                <m:sSup>
                                  <m:sSupPr>
                                    <m:ctrlPr>
                                      <a:rPr lang="en-GB" b="0" i="1" smtClean="0">
                                        <a:latin typeface="Cambria Math" panose="02040503050406030204" pitchFamily="18" charset="0"/>
                                      </a:rPr>
                                    </m:ctrlPr>
                                  </m:sSupPr>
                                  <m:e>
                                    <m:r>
                                      <m:rPr>
                                        <m:sty m:val="p"/>
                                      </m:rPr>
                                      <a:rPr lang="en-GB" b="0" i="0" smtClean="0">
                                        <a:latin typeface="Cambria Math" panose="02040503050406030204" pitchFamily="18" charset="0"/>
                                      </a:rPr>
                                      <m:t>f</m:t>
                                    </m:r>
                                  </m:e>
                                  <m:sup>
                                    <m:r>
                                      <a:rPr lang="en-GB" b="0" i="1" smtClean="0">
                                        <a:latin typeface="Cambria Math" panose="02040503050406030204" pitchFamily="18" charset="0"/>
                                      </a:rPr>
                                      <m:t>′</m:t>
                                    </m:r>
                                  </m:sup>
                                </m:sSup>
                                <m:d>
                                  <m:dPr>
                                    <m:ctrlPr>
                                      <a:rPr lang="en-GB" b="0" i="1" smtClean="0">
                                        <a:latin typeface="Cambria Math" panose="02040503050406030204" pitchFamily="18" charset="0"/>
                                      </a:rPr>
                                    </m:ctrlPr>
                                  </m:dPr>
                                  <m:e>
                                    <m:r>
                                      <a:rPr lang="en-GB" b="0" i="1" smtClean="0">
                                        <a:latin typeface="Cambria Math" panose="02040503050406030204" pitchFamily="18" charset="0"/>
                                      </a:rPr>
                                      <m:t>𝑥</m:t>
                                    </m:r>
                                  </m:e>
                                </m:d>
                                <m:r>
                                  <a:rPr lang="en-GB" b="0" i="1" smtClean="0">
                                    <a:latin typeface="Cambria Math" panose="02040503050406030204" pitchFamily="18" charset="0"/>
                                  </a:rPr>
                                  <m:t>=−0.00699</m:t>
                                </m:r>
                              </m:oMath>
                            </m:oMathPara>
                          </a14:m>
                          <a:endParaRPr lang="en-GB" dirty="0"/>
                        </a:p>
                      </a:txBody>
                      <a:tcPr/>
                    </a:tc>
                    <a:extLst>
                      <a:ext uri="{0D108BD9-81ED-4DB2-BD59-A6C34878D82A}">
                        <a16:rowId xmlns:a16="http://schemas.microsoft.com/office/drawing/2014/main" val="2461003800"/>
                      </a:ext>
                    </a:extLst>
                  </a:tr>
                  <a:tr h="370840">
                    <a:tc>
                      <a:txBody>
                        <a:bodyPr/>
                        <a:lstStyle/>
                        <a:p>
                          <a:endParaRPr lang="en-GB" dirty="0"/>
                        </a:p>
                        <a:p>
                          <a:endParaRPr lang="en-GB" dirty="0"/>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2361438578"/>
                      </a:ext>
                    </a:extLst>
                  </a:tr>
                </a:tbl>
              </a:graphicData>
            </a:graphic>
          </p:graphicFrame>
        </mc:Choice>
        <mc:Fallback xmlns="">
          <p:graphicFrame>
            <p:nvGraphicFramePr>
              <p:cNvPr id="11" name="Table 4">
                <a:extLst>
                  <a:ext uri="{FF2B5EF4-FFF2-40B4-BE49-F238E27FC236}">
                    <a16:creationId xmlns:a16="http://schemas.microsoft.com/office/drawing/2014/main" id="{D0F8063C-A387-4857-B7DA-78A7617C84E3}"/>
                  </a:ext>
                </a:extLst>
              </p:cNvPr>
              <p:cNvGraphicFramePr>
                <a:graphicFrameLocks noGrp="1"/>
              </p:cNvGraphicFramePr>
              <p:nvPr>
                <p:extLst>
                  <p:ext uri="{D42A27DB-BD31-4B8C-83A1-F6EECF244321}">
                    <p14:modId xmlns:p14="http://schemas.microsoft.com/office/powerpoint/2010/main" val="3814040415"/>
                  </p:ext>
                </p:extLst>
              </p:nvPr>
            </p:nvGraphicFramePr>
            <p:xfrm>
              <a:off x="1547664" y="4365104"/>
              <a:ext cx="6096000" cy="1381760"/>
            </p:xfrm>
            <a:graphic>
              <a:graphicData uri="http://schemas.openxmlformats.org/drawingml/2006/table">
                <a:tbl>
                  <a:tblPr firstRow="1" bandRow="1">
                    <a:tableStyleId>{5940675A-B579-460E-94D1-54222C63F5DA}</a:tableStyleId>
                  </a:tblPr>
                  <a:tblGrid>
                    <a:gridCol w="2032000">
                      <a:extLst>
                        <a:ext uri="{9D8B030D-6E8A-4147-A177-3AD203B41FA5}">
                          <a16:colId xmlns:a16="http://schemas.microsoft.com/office/drawing/2014/main" val="2249621611"/>
                        </a:ext>
                      </a:extLst>
                    </a:gridCol>
                    <a:gridCol w="2032000">
                      <a:extLst>
                        <a:ext uri="{9D8B030D-6E8A-4147-A177-3AD203B41FA5}">
                          <a16:colId xmlns:a16="http://schemas.microsoft.com/office/drawing/2014/main" val="3333215096"/>
                        </a:ext>
                      </a:extLst>
                    </a:gridCol>
                    <a:gridCol w="2032000">
                      <a:extLst>
                        <a:ext uri="{9D8B030D-6E8A-4147-A177-3AD203B41FA5}">
                          <a16:colId xmlns:a16="http://schemas.microsoft.com/office/drawing/2014/main" val="1786952290"/>
                        </a:ext>
                      </a:extLst>
                    </a:gridCol>
                  </a:tblGrid>
                  <a:tr h="370840">
                    <a:tc>
                      <a:txBody>
                        <a:bodyPr/>
                        <a:lstStyle/>
                        <a:p>
                          <a:endParaRPr lang="en-US"/>
                        </a:p>
                      </a:txBody>
                      <a:tcPr>
                        <a:blipFill>
                          <a:blip r:embed="rId5"/>
                          <a:stretch>
                            <a:fillRect l="-299" t="-1639" r="-200299" b="-275410"/>
                          </a:stretch>
                        </a:blipFill>
                      </a:tcPr>
                    </a:tc>
                    <a:tc>
                      <a:txBody>
                        <a:bodyPr/>
                        <a:lstStyle/>
                        <a:p>
                          <a:endParaRPr lang="en-US"/>
                        </a:p>
                      </a:txBody>
                      <a:tcPr>
                        <a:blipFill>
                          <a:blip r:embed="rId5"/>
                          <a:stretch>
                            <a:fillRect l="-100601" t="-1639" r="-100901" b="-275410"/>
                          </a:stretch>
                        </a:blipFill>
                      </a:tcPr>
                    </a:tc>
                    <a:tc>
                      <a:txBody>
                        <a:bodyPr/>
                        <a:lstStyle/>
                        <a:p>
                          <a:endParaRPr lang="en-US"/>
                        </a:p>
                      </a:txBody>
                      <a:tcPr>
                        <a:blipFill>
                          <a:blip r:embed="rId5"/>
                          <a:stretch>
                            <a:fillRect l="-200000" t="-1639" r="-599" b="-275410"/>
                          </a:stretch>
                        </a:blipFill>
                      </a:tcPr>
                    </a:tc>
                    <a:extLst>
                      <a:ext uri="{0D108BD9-81ED-4DB2-BD59-A6C34878D82A}">
                        <a16:rowId xmlns:a16="http://schemas.microsoft.com/office/drawing/2014/main" val="1621432594"/>
                      </a:ext>
                    </a:extLst>
                  </a:tr>
                  <a:tr h="370840">
                    <a:tc>
                      <a:txBody>
                        <a:bodyPr/>
                        <a:lstStyle/>
                        <a:p>
                          <a:endParaRPr lang="en-US"/>
                        </a:p>
                      </a:txBody>
                      <a:tcPr>
                        <a:blipFill>
                          <a:blip r:embed="rId5"/>
                          <a:stretch>
                            <a:fillRect l="-299" t="-101639" r="-200299" b="-175410"/>
                          </a:stretch>
                        </a:blipFill>
                      </a:tcPr>
                    </a:tc>
                    <a:tc>
                      <a:txBody>
                        <a:bodyPr/>
                        <a:lstStyle/>
                        <a:p>
                          <a:endParaRPr lang="en-US"/>
                        </a:p>
                      </a:txBody>
                      <a:tcPr>
                        <a:blipFill>
                          <a:blip r:embed="rId5"/>
                          <a:stretch>
                            <a:fillRect l="-100601" t="-101639" r="-100901" b="-175410"/>
                          </a:stretch>
                        </a:blipFill>
                      </a:tcPr>
                    </a:tc>
                    <a:tc>
                      <a:txBody>
                        <a:bodyPr/>
                        <a:lstStyle/>
                        <a:p>
                          <a:endParaRPr lang="en-US"/>
                        </a:p>
                      </a:txBody>
                      <a:tcPr>
                        <a:blipFill>
                          <a:blip r:embed="rId5"/>
                          <a:stretch>
                            <a:fillRect l="-200000" t="-101639" r="-599" b="-175410"/>
                          </a:stretch>
                        </a:blipFill>
                      </a:tcPr>
                    </a:tc>
                    <a:extLst>
                      <a:ext uri="{0D108BD9-81ED-4DB2-BD59-A6C34878D82A}">
                        <a16:rowId xmlns:a16="http://schemas.microsoft.com/office/drawing/2014/main" val="2461003800"/>
                      </a:ext>
                    </a:extLst>
                  </a:tr>
                  <a:tr h="640080">
                    <a:tc>
                      <a:txBody>
                        <a:bodyPr/>
                        <a:lstStyle/>
                        <a:p>
                          <a:endParaRPr lang="en-GB" dirty="0"/>
                        </a:p>
                        <a:p>
                          <a:endParaRPr lang="en-GB" dirty="0"/>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2361438578"/>
                      </a:ext>
                    </a:extLst>
                  </a:tr>
                </a:tbl>
              </a:graphicData>
            </a:graphic>
          </p:graphicFrame>
        </mc:Fallback>
      </mc:AlternateContent>
      <p:sp>
        <p:nvSpPr>
          <p:cNvPr id="14" name="Left Brace 13">
            <a:extLst>
              <a:ext uri="{FF2B5EF4-FFF2-40B4-BE49-F238E27FC236}">
                <a16:creationId xmlns:a16="http://schemas.microsoft.com/office/drawing/2014/main" id="{1B8A2188-D973-4BB7-92F1-8EB4C98D6F17}"/>
              </a:ext>
            </a:extLst>
          </p:cNvPr>
          <p:cNvSpPr/>
          <p:nvPr/>
        </p:nvSpPr>
        <p:spPr>
          <a:xfrm>
            <a:off x="1403648" y="3356992"/>
            <a:ext cx="72008" cy="648072"/>
          </a:xfrm>
          <a:prstGeom prst="leftBrace">
            <a:avLst/>
          </a:prstGeom>
        </p:spPr>
        <p:style>
          <a:lnRef idx="2">
            <a:schemeClr val="dk1"/>
          </a:lnRef>
          <a:fillRef idx="0">
            <a:schemeClr val="dk1"/>
          </a:fillRef>
          <a:effectRef idx="1">
            <a:schemeClr val="dk1"/>
          </a:effectRef>
          <a:fontRef idx="minor">
            <a:schemeClr val="tx1"/>
          </a:fontRef>
        </p:style>
        <p:txBody>
          <a:bodyPr rtlCol="0" anchor="ctr"/>
          <a:lstStyle/>
          <a:p>
            <a:pPr algn="ctr"/>
            <a:endParaRPr lang="en-GB"/>
          </a:p>
        </p:txBody>
      </p:sp>
      <p:sp>
        <p:nvSpPr>
          <p:cNvPr id="15" name="TextBox 14">
            <a:extLst>
              <a:ext uri="{FF2B5EF4-FFF2-40B4-BE49-F238E27FC236}">
                <a16:creationId xmlns:a16="http://schemas.microsoft.com/office/drawing/2014/main" id="{9CF5FFFB-28EC-4408-8AA1-64D625158D94}"/>
              </a:ext>
            </a:extLst>
          </p:cNvPr>
          <p:cNvSpPr txBox="1"/>
          <p:nvPr/>
        </p:nvSpPr>
        <p:spPr>
          <a:xfrm>
            <a:off x="395536" y="3356992"/>
            <a:ext cx="1008112" cy="738664"/>
          </a:xfrm>
          <a:prstGeom prst="rect">
            <a:avLst/>
          </a:prstGeom>
          <a:noFill/>
        </p:spPr>
        <p:txBody>
          <a:bodyPr wrap="square" rtlCol="0">
            <a:spAutoFit/>
          </a:bodyPr>
          <a:lstStyle/>
          <a:p>
            <a:pPr algn="ctr"/>
            <a:r>
              <a:rPr lang="en-GB" sz="1400" dirty="0"/>
              <a:t>This shows a minimum</a:t>
            </a:r>
          </a:p>
        </p:txBody>
      </p:sp>
      <p:cxnSp>
        <p:nvCxnSpPr>
          <p:cNvPr id="16" name="Straight Connector 15">
            <a:extLst>
              <a:ext uri="{FF2B5EF4-FFF2-40B4-BE49-F238E27FC236}">
                <a16:creationId xmlns:a16="http://schemas.microsoft.com/office/drawing/2014/main" id="{FA2B0EA0-F4B8-4C3B-9BCB-7C3C74D82148}"/>
              </a:ext>
            </a:extLst>
          </p:cNvPr>
          <p:cNvCxnSpPr/>
          <p:nvPr/>
        </p:nvCxnSpPr>
        <p:spPr>
          <a:xfrm>
            <a:off x="4031940" y="5373216"/>
            <a:ext cx="1080120" cy="0"/>
          </a:xfrm>
          <a:prstGeom prst="line">
            <a:avLst/>
          </a:prstGeom>
        </p:spPr>
        <p:style>
          <a:lnRef idx="2">
            <a:schemeClr val="dk1"/>
          </a:lnRef>
          <a:fillRef idx="0">
            <a:schemeClr val="dk1"/>
          </a:fillRef>
          <a:effectRef idx="1">
            <a:schemeClr val="dk1"/>
          </a:effectRef>
          <a:fontRef idx="minor">
            <a:schemeClr val="tx1"/>
          </a:fontRef>
        </p:style>
      </p:cxnSp>
      <p:cxnSp>
        <p:nvCxnSpPr>
          <p:cNvPr id="17" name="Straight Connector 16">
            <a:extLst>
              <a:ext uri="{FF2B5EF4-FFF2-40B4-BE49-F238E27FC236}">
                <a16:creationId xmlns:a16="http://schemas.microsoft.com/office/drawing/2014/main" id="{12080B20-DC79-4C5F-8FC7-7940C9902333}"/>
              </a:ext>
            </a:extLst>
          </p:cNvPr>
          <p:cNvCxnSpPr/>
          <p:nvPr/>
        </p:nvCxnSpPr>
        <p:spPr>
          <a:xfrm flipV="1">
            <a:off x="2267744" y="5301208"/>
            <a:ext cx="936104" cy="288032"/>
          </a:xfrm>
          <a:prstGeom prst="line">
            <a:avLst/>
          </a:prstGeom>
        </p:spPr>
        <p:style>
          <a:lnRef idx="2">
            <a:schemeClr val="dk1"/>
          </a:lnRef>
          <a:fillRef idx="0">
            <a:schemeClr val="dk1"/>
          </a:fillRef>
          <a:effectRef idx="1">
            <a:schemeClr val="dk1"/>
          </a:effectRef>
          <a:fontRef idx="minor">
            <a:schemeClr val="tx1"/>
          </a:fontRef>
        </p:style>
      </p:cxnSp>
      <p:cxnSp>
        <p:nvCxnSpPr>
          <p:cNvPr id="18" name="Straight Connector 17">
            <a:extLst>
              <a:ext uri="{FF2B5EF4-FFF2-40B4-BE49-F238E27FC236}">
                <a16:creationId xmlns:a16="http://schemas.microsoft.com/office/drawing/2014/main" id="{15FB1AF0-FF2F-4DA1-A3B5-860E71227DFA}"/>
              </a:ext>
            </a:extLst>
          </p:cNvPr>
          <p:cNvCxnSpPr>
            <a:cxnSpLocks/>
          </p:cNvCxnSpPr>
          <p:nvPr/>
        </p:nvCxnSpPr>
        <p:spPr>
          <a:xfrm>
            <a:off x="6084168" y="5229200"/>
            <a:ext cx="792088" cy="360040"/>
          </a:xfrm>
          <a:prstGeom prst="line">
            <a:avLst/>
          </a:prstGeom>
        </p:spPr>
        <p:style>
          <a:lnRef idx="2">
            <a:schemeClr val="dk1"/>
          </a:lnRef>
          <a:fillRef idx="0">
            <a:schemeClr val="dk1"/>
          </a:fillRef>
          <a:effectRef idx="1">
            <a:schemeClr val="dk1"/>
          </a:effectRef>
          <a:fontRef idx="minor">
            <a:schemeClr val="tx1"/>
          </a:fontRef>
        </p:style>
      </p:cxnSp>
      <p:sp>
        <p:nvSpPr>
          <p:cNvPr id="19" name="Left Brace 18">
            <a:extLst>
              <a:ext uri="{FF2B5EF4-FFF2-40B4-BE49-F238E27FC236}">
                <a16:creationId xmlns:a16="http://schemas.microsoft.com/office/drawing/2014/main" id="{8B510E91-191B-4A7D-AE54-08786E94B465}"/>
              </a:ext>
            </a:extLst>
          </p:cNvPr>
          <p:cNvSpPr/>
          <p:nvPr/>
        </p:nvSpPr>
        <p:spPr>
          <a:xfrm>
            <a:off x="1331640" y="5085184"/>
            <a:ext cx="72008" cy="648072"/>
          </a:xfrm>
          <a:prstGeom prst="leftBrace">
            <a:avLst/>
          </a:prstGeom>
        </p:spPr>
        <p:style>
          <a:lnRef idx="2">
            <a:schemeClr val="dk1"/>
          </a:lnRef>
          <a:fillRef idx="0">
            <a:schemeClr val="dk1"/>
          </a:fillRef>
          <a:effectRef idx="1">
            <a:schemeClr val="dk1"/>
          </a:effectRef>
          <a:fontRef idx="minor">
            <a:schemeClr val="tx1"/>
          </a:fontRef>
        </p:style>
        <p:txBody>
          <a:bodyPr rtlCol="0" anchor="ctr"/>
          <a:lstStyle/>
          <a:p>
            <a:pPr algn="ctr"/>
            <a:endParaRPr lang="en-GB"/>
          </a:p>
        </p:txBody>
      </p:sp>
      <p:sp>
        <p:nvSpPr>
          <p:cNvPr id="20" name="TextBox 19">
            <a:extLst>
              <a:ext uri="{FF2B5EF4-FFF2-40B4-BE49-F238E27FC236}">
                <a16:creationId xmlns:a16="http://schemas.microsoft.com/office/drawing/2014/main" id="{F3602911-2715-4460-9661-78CB173C660F}"/>
              </a:ext>
            </a:extLst>
          </p:cNvPr>
          <p:cNvSpPr txBox="1"/>
          <p:nvPr/>
        </p:nvSpPr>
        <p:spPr>
          <a:xfrm>
            <a:off x="323528" y="5013176"/>
            <a:ext cx="1008112" cy="738664"/>
          </a:xfrm>
          <a:prstGeom prst="rect">
            <a:avLst/>
          </a:prstGeom>
          <a:noFill/>
        </p:spPr>
        <p:txBody>
          <a:bodyPr wrap="square" rtlCol="0">
            <a:spAutoFit/>
          </a:bodyPr>
          <a:lstStyle/>
          <a:p>
            <a:pPr algn="ctr"/>
            <a:r>
              <a:rPr lang="en-GB" sz="1400" dirty="0"/>
              <a:t>This shows a maximum</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93D0547-07B6-4B28-B615-3999FA783BEE}"/>
              </a:ext>
            </a:extLst>
          </p:cNvPr>
          <p:cNvSpPr/>
          <p:nvPr/>
        </p:nvSpPr>
        <p:spPr>
          <a:xfrm>
            <a:off x="2627784" y="4365104"/>
            <a:ext cx="3960440" cy="129614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r>
              <a:rPr lang="en-US" dirty="0"/>
              <a:t>Method 2 – using second differentials</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p:txBody>
              <a:bodyPr/>
              <a:lstStyle/>
              <a:p>
                <a:endParaRPr lang="en-US" i="1" dirty="0"/>
              </a:p>
              <a:p>
                <a:pP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m:rPr>
                              <m:sty m:val="p"/>
                            </m:rPr>
                            <a:rPr lang="en-GB" i="0" smtClean="0">
                              <a:latin typeface="Cambria Math" panose="02040503050406030204" pitchFamily="18" charset="0"/>
                            </a:rPr>
                            <m:t>d</m:t>
                          </m:r>
                          <m:r>
                            <a:rPr lang="en-GB" i="1" smtClean="0">
                              <a:latin typeface="Cambria Math" panose="02040503050406030204" pitchFamily="18" charset="0"/>
                            </a:rPr>
                            <m:t>𝑦</m:t>
                          </m:r>
                        </m:num>
                        <m:den>
                          <m:r>
                            <m:rPr>
                              <m:sty m:val="p"/>
                            </m:rPr>
                            <a:rPr lang="en-GB" i="0" smtClean="0">
                              <a:latin typeface="Cambria Math" panose="02040503050406030204" pitchFamily="18" charset="0"/>
                            </a:rPr>
                            <m:t>d</m:t>
                          </m:r>
                          <m:r>
                            <a:rPr lang="en-GB" i="1" smtClean="0">
                              <a:latin typeface="Cambria Math" panose="02040503050406030204" pitchFamily="18" charset="0"/>
                            </a:rPr>
                            <m:t>𝑥</m:t>
                          </m:r>
                        </m:den>
                      </m:f>
                      <m:r>
                        <a:rPr lang="en-GB" b="0" i="1" smtClean="0">
                          <a:latin typeface="Cambria Math" panose="02040503050406030204" pitchFamily="18" charset="0"/>
                        </a:rPr>
                        <m:t>=6</m:t>
                      </m:r>
                      <m:sSup>
                        <m:sSupPr>
                          <m:ctrlPr>
                            <a:rPr lang="en-GB" b="0" i="1" smtClean="0">
                              <a:latin typeface="Cambria Math" panose="02040503050406030204" pitchFamily="18" charset="0"/>
                            </a:rPr>
                          </m:ctrlPr>
                        </m:sSupPr>
                        <m:e>
                          <m:r>
                            <a:rPr lang="en-GB" b="0" i="1" smtClean="0">
                              <a:latin typeface="Cambria Math" panose="02040503050406030204" pitchFamily="18" charset="0"/>
                            </a:rPr>
                            <m:t>𝑥</m:t>
                          </m:r>
                        </m:e>
                        <m:sup>
                          <m:r>
                            <a:rPr lang="en-GB" b="0" i="1" smtClean="0">
                              <a:latin typeface="Cambria Math" panose="02040503050406030204" pitchFamily="18" charset="0"/>
                            </a:rPr>
                            <m:t>2</m:t>
                          </m:r>
                        </m:sup>
                      </m:sSup>
                      <m:r>
                        <a:rPr lang="en-GB" b="0" i="1" smtClean="0">
                          <a:latin typeface="Cambria Math" panose="02040503050406030204" pitchFamily="18" charset="0"/>
                        </a:rPr>
                        <m:t>−6</m:t>
                      </m:r>
                      <m:r>
                        <a:rPr lang="en-GB" b="0" i="1" smtClean="0">
                          <a:latin typeface="Cambria Math" panose="02040503050406030204" pitchFamily="18" charset="0"/>
                        </a:rPr>
                        <m:t>𝑥</m:t>
                      </m:r>
                      <m:r>
                        <a:rPr lang="en-GB" b="0" i="1" smtClean="0">
                          <a:latin typeface="Cambria Math" panose="02040503050406030204" pitchFamily="18" charset="0"/>
                        </a:rPr>
                        <m:t>−2</m:t>
                      </m:r>
                    </m:oMath>
                  </m:oMathPara>
                </a14:m>
                <a:endParaRPr lang="en-GB" dirty="0"/>
              </a:p>
              <a:p>
                <a:r>
                  <a:rPr lang="en-US" dirty="0"/>
                  <a:t>Find the second differential. </a:t>
                </a:r>
              </a:p>
              <a:p>
                <a:pPr/>
                <a14:m>
                  <m:oMathPara xmlns:m="http://schemas.openxmlformats.org/officeDocument/2006/math">
                    <m:oMathParaPr>
                      <m:jc m:val="centerGroup"/>
                    </m:oMathParaPr>
                    <m:oMath xmlns:m="http://schemas.openxmlformats.org/officeDocument/2006/math">
                      <m:f>
                        <m:fPr>
                          <m:ctrlPr>
                            <a:rPr lang="en-US" i="1" smtClean="0">
                              <a:latin typeface="Cambria Math" panose="02040503050406030204" pitchFamily="18" charset="0"/>
                            </a:rPr>
                          </m:ctrlPr>
                        </m:fPr>
                        <m:num>
                          <m:sSup>
                            <m:sSupPr>
                              <m:ctrlPr>
                                <a:rPr lang="en-GB" b="0" i="1" smtClean="0">
                                  <a:latin typeface="Cambria Math" panose="02040503050406030204" pitchFamily="18" charset="0"/>
                                </a:rPr>
                              </m:ctrlPr>
                            </m:sSupPr>
                            <m:e>
                              <m:r>
                                <m:rPr>
                                  <m:sty m:val="p"/>
                                </m:rPr>
                                <a:rPr lang="en-US" i="0" smtClean="0">
                                  <a:latin typeface="Cambria Math" panose="02040503050406030204" pitchFamily="18" charset="0"/>
                                </a:rPr>
                                <m:t>d</m:t>
                              </m:r>
                            </m:e>
                            <m:sup>
                              <m:r>
                                <a:rPr lang="en-GB" b="0" i="1" smtClean="0">
                                  <a:latin typeface="Cambria Math" panose="02040503050406030204" pitchFamily="18" charset="0"/>
                                </a:rPr>
                                <m:t>2</m:t>
                              </m:r>
                            </m:sup>
                          </m:sSup>
                          <m:r>
                            <a:rPr lang="en-US" i="1" smtClean="0">
                              <a:latin typeface="Cambria Math" panose="02040503050406030204" pitchFamily="18" charset="0"/>
                            </a:rPr>
                            <m:t>𝑦</m:t>
                          </m:r>
                        </m:num>
                        <m:den>
                          <m:r>
                            <m:rPr>
                              <m:sty m:val="p"/>
                            </m:rPr>
                            <a:rPr lang="en-US" i="0" smtClean="0">
                              <a:latin typeface="Cambria Math" panose="02040503050406030204" pitchFamily="18" charset="0"/>
                            </a:rPr>
                            <m:t>d</m:t>
                          </m:r>
                          <m:sSup>
                            <m:sSupPr>
                              <m:ctrlPr>
                                <a:rPr lang="en-GB" b="0" i="1" smtClean="0">
                                  <a:latin typeface="Cambria Math" panose="02040503050406030204" pitchFamily="18" charset="0"/>
                                </a:rPr>
                              </m:ctrlPr>
                            </m:sSupPr>
                            <m:e>
                              <m:r>
                                <a:rPr lang="en-US" i="1" smtClean="0">
                                  <a:latin typeface="Cambria Math" panose="02040503050406030204" pitchFamily="18" charset="0"/>
                                </a:rPr>
                                <m:t>𝑥</m:t>
                              </m:r>
                            </m:e>
                            <m:sup>
                              <m:r>
                                <a:rPr lang="en-GB" b="0" i="1" smtClean="0">
                                  <a:latin typeface="Cambria Math" panose="02040503050406030204" pitchFamily="18" charset="0"/>
                                </a:rPr>
                                <m:t>2</m:t>
                              </m:r>
                            </m:sup>
                          </m:sSup>
                        </m:den>
                      </m:f>
                      <m:r>
                        <a:rPr lang="en-GB" b="0" i="1" smtClean="0">
                          <a:latin typeface="Cambria Math" panose="02040503050406030204" pitchFamily="18" charset="0"/>
                        </a:rPr>
                        <m:t>=12</m:t>
                      </m:r>
                      <m:r>
                        <a:rPr lang="en-GB" b="0" i="1" smtClean="0">
                          <a:latin typeface="Cambria Math" panose="02040503050406030204" pitchFamily="18" charset="0"/>
                        </a:rPr>
                        <m:t>𝑥</m:t>
                      </m:r>
                      <m:r>
                        <a:rPr lang="en-GB" b="0" i="1" smtClean="0">
                          <a:latin typeface="Cambria Math" panose="02040503050406030204" pitchFamily="18" charset="0"/>
                        </a:rPr>
                        <m:t>−6</m:t>
                      </m:r>
                    </m:oMath>
                  </m:oMathPara>
                </a14:m>
                <a:endParaRPr lang="en-US" dirty="0"/>
              </a:p>
              <a:p>
                <a:r>
                  <a:rPr lang="en-US" dirty="0"/>
                  <a:t>Substitute your values of </a:t>
                </a:r>
                <a14:m>
                  <m:oMath xmlns:m="http://schemas.openxmlformats.org/officeDocument/2006/math">
                    <m:r>
                      <a:rPr lang="en-GB" b="0" i="1" smtClean="0">
                        <a:latin typeface="Cambria Math" panose="02040503050406030204" pitchFamily="18" charset="0"/>
                      </a:rPr>
                      <m:t>𝑥</m:t>
                    </m:r>
                  </m:oMath>
                </a14:m>
                <a:r>
                  <a:rPr lang="en-US" dirty="0"/>
                  <a:t> into the second differential. </a:t>
                </a:r>
              </a:p>
              <a:p>
                <a:endParaRPr lang="en-US" dirty="0"/>
              </a:p>
              <a:p>
                <a:pPr algn="ctr"/>
                <a:r>
                  <a:rPr lang="en-US" dirty="0"/>
                  <a:t>If </a:t>
                </a:r>
                <a14:m>
                  <m:oMath xmlns:m="http://schemas.openxmlformats.org/officeDocument/2006/math">
                    <m:f>
                      <m:fPr>
                        <m:ctrlPr>
                          <a:rPr lang="en-US" i="1" smtClean="0">
                            <a:latin typeface="Cambria Math" panose="02040503050406030204" pitchFamily="18" charset="0"/>
                          </a:rPr>
                        </m:ctrlPr>
                      </m:fPr>
                      <m:num>
                        <m:sSup>
                          <m:sSupPr>
                            <m:ctrlPr>
                              <a:rPr lang="en-GB" b="0" i="1" smtClean="0">
                                <a:latin typeface="Cambria Math" panose="02040503050406030204" pitchFamily="18" charset="0"/>
                              </a:rPr>
                            </m:ctrlPr>
                          </m:sSupPr>
                          <m:e>
                            <m:r>
                              <m:rPr>
                                <m:sty m:val="p"/>
                              </m:rPr>
                              <a:rPr lang="en-US" i="0" smtClean="0">
                                <a:latin typeface="Cambria Math" panose="02040503050406030204" pitchFamily="18" charset="0"/>
                              </a:rPr>
                              <m:t>d</m:t>
                            </m:r>
                          </m:e>
                          <m:sup>
                            <m:r>
                              <a:rPr lang="en-GB" b="0" i="1" smtClean="0">
                                <a:latin typeface="Cambria Math" panose="02040503050406030204" pitchFamily="18" charset="0"/>
                              </a:rPr>
                              <m:t>2</m:t>
                            </m:r>
                          </m:sup>
                        </m:sSup>
                        <m:r>
                          <a:rPr lang="en-US" i="1" smtClean="0">
                            <a:latin typeface="Cambria Math" panose="02040503050406030204" pitchFamily="18" charset="0"/>
                          </a:rPr>
                          <m:t>𝑦</m:t>
                        </m:r>
                      </m:num>
                      <m:den>
                        <m:r>
                          <m:rPr>
                            <m:sty m:val="p"/>
                          </m:rPr>
                          <a:rPr lang="en-US" i="0" smtClean="0">
                            <a:latin typeface="Cambria Math" panose="02040503050406030204" pitchFamily="18" charset="0"/>
                          </a:rPr>
                          <m:t>d</m:t>
                        </m:r>
                        <m:sSup>
                          <m:sSupPr>
                            <m:ctrlPr>
                              <a:rPr lang="en-GB" b="0" i="1" smtClean="0">
                                <a:latin typeface="Cambria Math" panose="02040503050406030204" pitchFamily="18" charset="0"/>
                              </a:rPr>
                            </m:ctrlPr>
                          </m:sSupPr>
                          <m:e>
                            <m:r>
                              <a:rPr lang="en-US" i="1" smtClean="0">
                                <a:latin typeface="Cambria Math" panose="02040503050406030204" pitchFamily="18" charset="0"/>
                              </a:rPr>
                              <m:t>𝑥</m:t>
                            </m:r>
                          </m:e>
                          <m:sup>
                            <m:r>
                              <a:rPr lang="en-GB" b="0" i="1" smtClean="0">
                                <a:latin typeface="Cambria Math" panose="02040503050406030204" pitchFamily="18" charset="0"/>
                              </a:rPr>
                              <m:t>2</m:t>
                            </m:r>
                          </m:sup>
                        </m:sSup>
                      </m:den>
                    </m:f>
                    <m:r>
                      <a:rPr lang="en-GB" b="0" i="1" smtClean="0">
                        <a:latin typeface="Cambria Math" panose="02040503050406030204" pitchFamily="18" charset="0"/>
                      </a:rPr>
                      <m:t>&gt;0,</m:t>
                    </m:r>
                  </m:oMath>
                </a14:m>
                <a:r>
                  <a:rPr lang="en-US" dirty="0"/>
                  <a:t> then it is a minimum. </a:t>
                </a:r>
              </a:p>
              <a:p>
                <a:pPr algn="ctr"/>
                <a:r>
                  <a:rPr lang="en-US" dirty="0"/>
                  <a:t>If </a:t>
                </a:r>
                <a14:m>
                  <m:oMath xmlns:m="http://schemas.openxmlformats.org/officeDocument/2006/math">
                    <m:f>
                      <m:fPr>
                        <m:ctrlPr>
                          <a:rPr lang="en-US" i="1" smtClean="0">
                            <a:latin typeface="Cambria Math" panose="02040503050406030204" pitchFamily="18" charset="0"/>
                          </a:rPr>
                        </m:ctrlPr>
                      </m:fPr>
                      <m:num>
                        <m:sSup>
                          <m:sSupPr>
                            <m:ctrlPr>
                              <a:rPr lang="en-GB" b="0" i="1" smtClean="0">
                                <a:latin typeface="Cambria Math" panose="02040503050406030204" pitchFamily="18" charset="0"/>
                              </a:rPr>
                            </m:ctrlPr>
                          </m:sSupPr>
                          <m:e>
                            <m:r>
                              <m:rPr>
                                <m:sty m:val="p"/>
                              </m:rPr>
                              <a:rPr lang="en-US" i="0" smtClean="0">
                                <a:latin typeface="Cambria Math" panose="02040503050406030204" pitchFamily="18" charset="0"/>
                              </a:rPr>
                              <m:t>d</m:t>
                            </m:r>
                          </m:e>
                          <m:sup>
                            <m:r>
                              <a:rPr lang="en-GB" b="0" i="1" smtClean="0">
                                <a:latin typeface="Cambria Math" panose="02040503050406030204" pitchFamily="18" charset="0"/>
                              </a:rPr>
                              <m:t>2</m:t>
                            </m:r>
                          </m:sup>
                        </m:sSup>
                        <m:r>
                          <a:rPr lang="en-US" i="1" smtClean="0">
                            <a:latin typeface="Cambria Math" panose="02040503050406030204" pitchFamily="18" charset="0"/>
                          </a:rPr>
                          <m:t>𝑦</m:t>
                        </m:r>
                      </m:num>
                      <m:den>
                        <m:r>
                          <m:rPr>
                            <m:sty m:val="p"/>
                          </m:rPr>
                          <a:rPr lang="en-US" i="0" smtClean="0">
                            <a:latin typeface="Cambria Math" panose="02040503050406030204" pitchFamily="18" charset="0"/>
                          </a:rPr>
                          <m:t>d</m:t>
                        </m:r>
                        <m:sSup>
                          <m:sSupPr>
                            <m:ctrlPr>
                              <a:rPr lang="en-GB" b="0" i="1" smtClean="0">
                                <a:latin typeface="Cambria Math" panose="02040503050406030204" pitchFamily="18" charset="0"/>
                              </a:rPr>
                            </m:ctrlPr>
                          </m:sSupPr>
                          <m:e>
                            <m:r>
                              <a:rPr lang="en-US" i="1" smtClean="0">
                                <a:latin typeface="Cambria Math" panose="02040503050406030204" pitchFamily="18" charset="0"/>
                              </a:rPr>
                              <m:t>𝑥</m:t>
                            </m:r>
                          </m:e>
                          <m:sup>
                            <m:r>
                              <a:rPr lang="en-GB" b="0" i="1" smtClean="0">
                                <a:latin typeface="Cambria Math" panose="02040503050406030204" pitchFamily="18" charset="0"/>
                              </a:rPr>
                              <m:t>2</m:t>
                            </m:r>
                          </m:sup>
                        </m:sSup>
                      </m:den>
                    </m:f>
                    <m:r>
                      <a:rPr lang="en-GB" b="0" i="1" smtClean="0">
                        <a:latin typeface="Cambria Math" panose="02040503050406030204" pitchFamily="18" charset="0"/>
                      </a:rPr>
                      <m:t>&lt;0,</m:t>
                    </m:r>
                  </m:oMath>
                </a14:m>
                <a:r>
                  <a:rPr lang="en-US" dirty="0"/>
                  <a:t> then it is a maximum. </a:t>
                </a:r>
              </a:p>
              <a:p>
                <a:pPr marL="342900" indent="-342900">
                  <a:buFont typeface="Arial" panose="020B0604020202020204" pitchFamily="34" charset="0"/>
                  <a:buChar char="•"/>
                </a:pP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blipFill>
                <a:blip r:embed="rId2"/>
                <a:stretch>
                  <a:fillRect l="-1852"/>
                </a:stretch>
              </a:blipFill>
            </p:spPr>
            <p:txBody>
              <a:bodyPr/>
              <a:lstStyle/>
              <a:p>
                <a:r>
                  <a:rPr lang="en-GB">
                    <a:noFill/>
                  </a:rPr>
                  <a:t> </a:t>
                </a:r>
              </a:p>
            </p:txBody>
          </p:sp>
        </mc:Fallback>
      </mc:AlternateContent>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a:xfrm>
                <a:off x="539552" y="1700808"/>
                <a:ext cx="8229600" cy="4779272"/>
              </a:xfrm>
            </p:spPr>
            <p:txBody>
              <a:bodyPr/>
              <a:lstStyle/>
              <a:p>
                <a:endParaRPr lang="en-US" dirty="0"/>
              </a:p>
              <a:p>
                <a:r>
                  <a:rPr lang="en-US" dirty="0"/>
                  <a:t>When </a:t>
                </a:r>
                <a14:m>
                  <m:oMath xmlns:m="http://schemas.openxmlformats.org/officeDocument/2006/math">
                    <m:r>
                      <a:rPr lang="en-GB" b="0" i="1" smtClean="0">
                        <a:latin typeface="Cambria Math" panose="02040503050406030204" pitchFamily="18" charset="0"/>
                      </a:rPr>
                      <m:t>𝑥</m:t>
                    </m:r>
                    <m:r>
                      <a:rPr lang="en-GB" b="0" i="1" smtClean="0">
                        <a:latin typeface="Cambria Math" panose="02040503050406030204" pitchFamily="18" charset="0"/>
                      </a:rPr>
                      <m:t>=1.26</m:t>
                    </m:r>
                  </m:oMath>
                </a14:m>
                <a:r>
                  <a:rPr lang="en-US" dirty="0"/>
                  <a:t>, </a:t>
                </a:r>
                <a14:m>
                  <m:oMath xmlns:m="http://schemas.openxmlformats.org/officeDocument/2006/math">
                    <m:f>
                      <m:fPr>
                        <m:ctrlPr>
                          <a:rPr lang="en-US" i="1" smtClean="0">
                            <a:latin typeface="Cambria Math" panose="02040503050406030204" pitchFamily="18" charset="0"/>
                          </a:rPr>
                        </m:ctrlPr>
                      </m:fPr>
                      <m:num>
                        <m:sSup>
                          <m:sSupPr>
                            <m:ctrlPr>
                              <a:rPr lang="en-GB" b="0" i="1" smtClean="0">
                                <a:latin typeface="Cambria Math" panose="02040503050406030204" pitchFamily="18" charset="0"/>
                              </a:rPr>
                            </m:ctrlPr>
                          </m:sSupPr>
                          <m:e>
                            <m:r>
                              <m:rPr>
                                <m:sty m:val="p"/>
                              </m:rPr>
                              <a:rPr lang="en-US" i="0" smtClean="0">
                                <a:latin typeface="Cambria Math" panose="02040503050406030204" pitchFamily="18" charset="0"/>
                              </a:rPr>
                              <m:t>d</m:t>
                            </m:r>
                          </m:e>
                          <m:sup>
                            <m:r>
                              <a:rPr lang="en-GB" b="0" i="1" smtClean="0">
                                <a:latin typeface="Cambria Math" panose="02040503050406030204" pitchFamily="18" charset="0"/>
                              </a:rPr>
                              <m:t>2</m:t>
                            </m:r>
                          </m:sup>
                        </m:sSup>
                        <m:r>
                          <a:rPr lang="en-US" i="1" smtClean="0">
                            <a:latin typeface="Cambria Math" panose="02040503050406030204" pitchFamily="18" charset="0"/>
                          </a:rPr>
                          <m:t>𝑦</m:t>
                        </m:r>
                      </m:num>
                      <m:den>
                        <m:r>
                          <m:rPr>
                            <m:sty m:val="p"/>
                          </m:rPr>
                          <a:rPr lang="en-US" i="0" smtClean="0">
                            <a:latin typeface="Cambria Math" panose="02040503050406030204" pitchFamily="18" charset="0"/>
                          </a:rPr>
                          <m:t>d</m:t>
                        </m:r>
                        <m:sSup>
                          <m:sSupPr>
                            <m:ctrlPr>
                              <a:rPr lang="en-GB" b="0" i="1" smtClean="0">
                                <a:latin typeface="Cambria Math" panose="02040503050406030204" pitchFamily="18" charset="0"/>
                              </a:rPr>
                            </m:ctrlPr>
                          </m:sSupPr>
                          <m:e>
                            <m:r>
                              <a:rPr lang="en-US" i="1" smtClean="0">
                                <a:latin typeface="Cambria Math" panose="02040503050406030204" pitchFamily="18" charset="0"/>
                              </a:rPr>
                              <m:t>𝑥</m:t>
                            </m:r>
                          </m:e>
                          <m:sup>
                            <m:r>
                              <a:rPr lang="en-GB" b="0" i="1" smtClean="0">
                                <a:latin typeface="Cambria Math" panose="02040503050406030204" pitchFamily="18" charset="0"/>
                              </a:rPr>
                              <m:t>2</m:t>
                            </m:r>
                          </m:sup>
                        </m:sSup>
                      </m:den>
                    </m:f>
                    <m:r>
                      <a:rPr lang="en-GB" b="0" i="1" smtClean="0">
                        <a:latin typeface="Cambria Math" panose="02040503050406030204" pitchFamily="18" charset="0"/>
                      </a:rPr>
                      <m:t>=12</m:t>
                    </m:r>
                    <m:d>
                      <m:dPr>
                        <m:ctrlPr>
                          <a:rPr lang="en-GB" b="0" i="1" smtClean="0">
                            <a:latin typeface="Cambria Math" panose="02040503050406030204" pitchFamily="18" charset="0"/>
                          </a:rPr>
                        </m:ctrlPr>
                      </m:dPr>
                      <m:e>
                        <m:r>
                          <a:rPr lang="en-GB" b="0" i="1" smtClean="0">
                            <a:latin typeface="Cambria Math" panose="02040503050406030204" pitchFamily="18" charset="0"/>
                          </a:rPr>
                          <m:t>1.26</m:t>
                        </m:r>
                      </m:e>
                    </m:d>
                    <m:r>
                      <a:rPr lang="en-GB" b="0" i="1" smtClean="0">
                        <a:latin typeface="Cambria Math" panose="02040503050406030204" pitchFamily="18" charset="0"/>
                      </a:rPr>
                      <m:t>−6&gt;0; </m:t>
                    </m:r>
                  </m:oMath>
                </a14:m>
                <a:r>
                  <a:rPr lang="en-US" dirty="0"/>
                  <a:t>therefore, it is a minimum. </a:t>
                </a:r>
              </a:p>
              <a:p>
                <a:endParaRPr lang="en-US" dirty="0"/>
              </a:p>
              <a:p>
                <a:r>
                  <a:rPr lang="en-US" dirty="0"/>
                  <a:t>When </a:t>
                </a:r>
                <a14:m>
                  <m:oMath xmlns:m="http://schemas.openxmlformats.org/officeDocument/2006/math">
                    <m:r>
                      <a:rPr lang="en-GB" b="0" i="1" smtClean="0">
                        <a:latin typeface="Cambria Math" panose="02040503050406030204" pitchFamily="18" charset="0"/>
                      </a:rPr>
                      <m:t>𝑥</m:t>
                    </m:r>
                    <m:r>
                      <a:rPr lang="en-GB" b="0" i="1" smtClean="0">
                        <a:latin typeface="Cambria Math" panose="02040503050406030204" pitchFamily="18" charset="0"/>
                      </a:rPr>
                      <m:t>=−0.264</m:t>
                    </m:r>
                  </m:oMath>
                </a14:m>
                <a:r>
                  <a:rPr lang="en-US" dirty="0"/>
                  <a:t>, </a:t>
                </a:r>
                <a14:m>
                  <m:oMath xmlns:m="http://schemas.openxmlformats.org/officeDocument/2006/math">
                    <m:f>
                      <m:fPr>
                        <m:ctrlPr>
                          <a:rPr lang="en-US" i="1" smtClean="0">
                            <a:latin typeface="Cambria Math" panose="02040503050406030204" pitchFamily="18" charset="0"/>
                          </a:rPr>
                        </m:ctrlPr>
                      </m:fPr>
                      <m:num>
                        <m:sSup>
                          <m:sSupPr>
                            <m:ctrlPr>
                              <a:rPr lang="en-GB" b="0" i="1" smtClean="0">
                                <a:latin typeface="Cambria Math" panose="02040503050406030204" pitchFamily="18" charset="0"/>
                              </a:rPr>
                            </m:ctrlPr>
                          </m:sSupPr>
                          <m:e>
                            <m:r>
                              <m:rPr>
                                <m:sty m:val="p"/>
                              </m:rPr>
                              <a:rPr lang="en-US" i="0" smtClean="0">
                                <a:latin typeface="Cambria Math" panose="02040503050406030204" pitchFamily="18" charset="0"/>
                              </a:rPr>
                              <m:t>d</m:t>
                            </m:r>
                          </m:e>
                          <m:sup>
                            <m:r>
                              <a:rPr lang="en-GB" b="0" i="1" smtClean="0">
                                <a:latin typeface="Cambria Math" panose="02040503050406030204" pitchFamily="18" charset="0"/>
                              </a:rPr>
                              <m:t>2</m:t>
                            </m:r>
                          </m:sup>
                        </m:sSup>
                        <m:r>
                          <a:rPr lang="en-US" i="1" smtClean="0">
                            <a:latin typeface="Cambria Math" panose="02040503050406030204" pitchFamily="18" charset="0"/>
                          </a:rPr>
                          <m:t>𝑦</m:t>
                        </m:r>
                      </m:num>
                      <m:den>
                        <m:r>
                          <m:rPr>
                            <m:sty m:val="p"/>
                          </m:rPr>
                          <a:rPr lang="en-US" i="0" smtClean="0">
                            <a:latin typeface="Cambria Math" panose="02040503050406030204" pitchFamily="18" charset="0"/>
                          </a:rPr>
                          <m:t>d</m:t>
                        </m:r>
                        <m:sSup>
                          <m:sSupPr>
                            <m:ctrlPr>
                              <a:rPr lang="en-GB" b="0" i="1" smtClean="0">
                                <a:latin typeface="Cambria Math" panose="02040503050406030204" pitchFamily="18" charset="0"/>
                              </a:rPr>
                            </m:ctrlPr>
                          </m:sSupPr>
                          <m:e>
                            <m:r>
                              <a:rPr lang="en-US" i="1" smtClean="0">
                                <a:latin typeface="Cambria Math" panose="02040503050406030204" pitchFamily="18" charset="0"/>
                              </a:rPr>
                              <m:t>𝑥</m:t>
                            </m:r>
                          </m:e>
                          <m:sup>
                            <m:r>
                              <a:rPr lang="en-GB" b="0" i="1" smtClean="0">
                                <a:latin typeface="Cambria Math" panose="02040503050406030204" pitchFamily="18" charset="0"/>
                              </a:rPr>
                              <m:t>2</m:t>
                            </m:r>
                          </m:sup>
                        </m:sSup>
                      </m:den>
                    </m:f>
                    <m:r>
                      <a:rPr lang="en-GB" b="0" i="1" smtClean="0">
                        <a:latin typeface="Cambria Math" panose="02040503050406030204" pitchFamily="18" charset="0"/>
                      </a:rPr>
                      <m:t>=12</m:t>
                    </m:r>
                    <m:d>
                      <m:dPr>
                        <m:ctrlPr>
                          <a:rPr lang="en-GB" b="0" i="1" smtClean="0">
                            <a:latin typeface="Cambria Math" panose="02040503050406030204" pitchFamily="18" charset="0"/>
                          </a:rPr>
                        </m:ctrlPr>
                      </m:dPr>
                      <m:e>
                        <m:r>
                          <a:rPr lang="en-GB" b="0" i="1" smtClean="0">
                            <a:latin typeface="Cambria Math" panose="02040503050406030204" pitchFamily="18" charset="0"/>
                          </a:rPr>
                          <m:t>−0.264</m:t>
                        </m:r>
                      </m:e>
                    </m:d>
                    <m:r>
                      <a:rPr lang="en-GB" b="0" i="1" smtClean="0">
                        <a:latin typeface="Cambria Math" panose="02040503050406030204" pitchFamily="18" charset="0"/>
                      </a:rPr>
                      <m:t>−6&lt;0; </m:t>
                    </m:r>
                  </m:oMath>
                </a14:m>
                <a:r>
                  <a:rPr lang="en-US" dirty="0"/>
                  <a:t>therefore, it is a maximum. </a:t>
                </a:r>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xfrm>
                <a:off x="539552" y="1700808"/>
                <a:ext cx="8229600" cy="4779272"/>
              </a:xfrm>
              <a:blipFill>
                <a:blip r:embed="rId2"/>
                <a:stretch>
                  <a:fillRect l="-1926" r="-1778"/>
                </a:stretch>
              </a:blipFill>
            </p:spPr>
            <p:txBody>
              <a:bodyPr/>
              <a:lstStyle/>
              <a:p>
                <a:r>
                  <a:rPr lang="en-GB">
                    <a:noFill/>
                  </a:rPr>
                  <a:t> </a:t>
                </a:r>
              </a:p>
            </p:txBody>
          </p:sp>
        </mc:Fallback>
      </mc:AlternateContent>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5468F838-09E5-222B-093A-5F5900D71AA4}"/>
              </a:ext>
            </a:extLst>
          </p:cNvPr>
          <p:cNvSpPr txBox="1"/>
          <p:nvPr/>
        </p:nvSpPr>
        <p:spPr>
          <a:xfrm>
            <a:off x="2170403" y="6237312"/>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8AF071A-8EFF-4DC2-9186-AABD1AC91212}">
  <ds:schemaRefs>
    <ds:schemaRef ds:uri="b461a341-6040-4841-94a8-bc3e8908b04d"/>
    <ds:schemaRef ds:uri="http://www.w3.org/XML/1998/namespace"/>
    <ds:schemaRef ds:uri="http://schemas.microsoft.com/office/2006/documentManagement/types"/>
    <ds:schemaRef ds:uri="http://purl.org/dc/dcmitype/"/>
    <ds:schemaRef ds:uri="http://schemas.microsoft.com/office/2006/metadata/properties"/>
    <ds:schemaRef ds:uri="http://purl.org/dc/terms/"/>
    <ds:schemaRef ds:uri="http://purl.org/dc/elements/1.1/"/>
    <ds:schemaRef ds:uri="http://schemas.microsoft.com/office/infopath/2007/PartnerControls"/>
    <ds:schemaRef ds:uri="http://schemas.openxmlformats.org/package/2006/metadata/core-properties"/>
  </ds:schemaRefs>
</ds:datastoreItem>
</file>

<file path=customXml/itemProps2.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7</TotalTime>
  <Words>733</Words>
  <Application>Microsoft Office PowerPoint</Application>
  <PresentationFormat>On-screen Show (4:3)</PresentationFormat>
  <Paragraphs>77</Paragraphs>
  <Slides>9</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ＭＳ Ｐゴシック</vt:lpstr>
      <vt:lpstr>Arial</vt:lpstr>
      <vt:lpstr>Cambria Math</vt:lpstr>
      <vt:lpstr>Lucida Grande</vt:lpstr>
      <vt:lpstr>Times New Roman</vt:lpstr>
      <vt:lpstr>Default Design</vt:lpstr>
      <vt:lpstr>PowerPoint 16: Calculate maximum and minimum values using differentiation  </vt:lpstr>
      <vt:lpstr>Differentiation – stationary points </vt:lpstr>
      <vt:lpstr>Determining stationary points using differentiation </vt:lpstr>
      <vt:lpstr>PowerPoint Presentation</vt:lpstr>
      <vt:lpstr>PowerPoint Presentation</vt:lpstr>
      <vt:lpstr>Method 1 – evaluating gradients </vt:lpstr>
      <vt:lpstr>Method 2 – using second differentials</vt:lpstr>
      <vt:lpstr>PowerPoint Presentation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149</cp:revision>
  <dcterms:created xsi:type="dcterms:W3CDTF">2013-05-28T00:38:54Z</dcterms:created>
  <dcterms:modified xsi:type="dcterms:W3CDTF">2025-11-11T21:41:20Z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