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1" r:id="rId7"/>
    <p:sldId id="341" r:id="rId8"/>
    <p:sldId id="330" r:id="rId9"/>
    <p:sldId id="342" r:id="rId10"/>
    <p:sldId id="334" r:id="rId11"/>
    <p:sldId id="335" r:id="rId12"/>
    <p:sldId id="336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2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Helen Forrest" initials="HF" lastIdx="2" clrIdx="1">
    <p:extLst>
      <p:ext uri="{19B8F6BF-5375-455C-9EA6-DF929625EA0E}">
        <p15:presenceInfo xmlns:p15="http://schemas.microsoft.com/office/powerpoint/2012/main" userId="f8c4001fc7a6c1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26AA312-08BA-4A5D-BD3D-A0CACCF946C3}"/>
    <pc:docChg chg="undo redo custSel delSld modSld modMainMaster">
      <pc:chgData name="Caroline Prodger" userId="e4ef2e75-b60b-401b-8ebe-291bdcf405f4" providerId="ADAL" clId="{226AA312-08BA-4A5D-BD3D-A0CACCF946C3}" dt="2022-09-06T13:45:43.532" v="994" actId="20577"/>
      <pc:docMkLst>
        <pc:docMk/>
      </pc:docMkLst>
      <pc:sldChg chg="modSp mod">
        <pc:chgData name="Caroline Prodger" userId="e4ef2e75-b60b-401b-8ebe-291bdcf405f4" providerId="ADAL" clId="{226AA312-08BA-4A5D-BD3D-A0CACCF946C3}" dt="2022-09-06T13:20:03.833" v="372" actId="1076"/>
        <pc:sldMkLst>
          <pc:docMk/>
          <pc:sldMk cId="0" sldId="331"/>
        </pc:sldMkLst>
        <pc:spChg chg="mod">
          <ac:chgData name="Caroline Prodger" userId="e4ef2e75-b60b-401b-8ebe-291bdcf405f4" providerId="ADAL" clId="{226AA312-08BA-4A5D-BD3D-A0CACCF946C3}" dt="2022-09-06T13:15:25.974" v="5" actId="20577"/>
          <ac:spMkLst>
            <pc:docMk/>
            <pc:sldMk cId="0" sldId="331"/>
            <ac:spMk id="3" creationId="{00000000-0000-0000-0000-000000000000}"/>
          </ac:spMkLst>
        </pc:spChg>
        <pc:picChg chg="mod">
          <ac:chgData name="Caroline Prodger" userId="e4ef2e75-b60b-401b-8ebe-291bdcf405f4" providerId="ADAL" clId="{226AA312-08BA-4A5D-BD3D-A0CACCF946C3}" dt="2022-09-06T13:20:03.833" v="372" actId="1076"/>
          <ac:picMkLst>
            <pc:docMk/>
            <pc:sldMk cId="0" sldId="331"/>
            <ac:picMk id="6" creationId="{43D368DC-090D-EB08-2389-9A7F6C8F49F9}"/>
          </ac:picMkLst>
        </pc:picChg>
      </pc:sldChg>
      <pc:sldChg chg="addSp modSp mod">
        <pc:chgData name="Caroline Prodger" userId="e4ef2e75-b60b-401b-8ebe-291bdcf405f4" providerId="ADAL" clId="{226AA312-08BA-4A5D-BD3D-A0CACCF946C3}" dt="2022-09-06T13:33:47.698" v="390" actId="20577"/>
        <pc:sldMkLst>
          <pc:docMk/>
          <pc:sldMk cId="1268249678" sldId="341"/>
        </pc:sldMkLst>
        <pc:spChg chg="mod">
          <ac:chgData name="Caroline Prodger" userId="e4ef2e75-b60b-401b-8ebe-291bdcf405f4" providerId="ADAL" clId="{226AA312-08BA-4A5D-BD3D-A0CACCF946C3}" dt="2022-09-06T13:33:47.698" v="390" actId="20577"/>
          <ac:spMkLst>
            <pc:docMk/>
            <pc:sldMk cId="1268249678" sldId="341"/>
            <ac:spMk id="2" creationId="{23132D9B-045D-47E6-8A70-EB7BFC9D8F9B}"/>
          </ac:spMkLst>
        </pc:spChg>
        <pc:spChg chg="add mod">
          <ac:chgData name="Caroline Prodger" userId="e4ef2e75-b60b-401b-8ebe-291bdcf405f4" providerId="ADAL" clId="{226AA312-08BA-4A5D-BD3D-A0CACCF946C3}" dt="2022-09-06T13:19:45.260" v="370" actId="20577"/>
          <ac:spMkLst>
            <pc:docMk/>
            <pc:sldMk cId="1268249678" sldId="341"/>
            <ac:spMk id="4" creationId="{8AEC7330-FE86-D440-28B3-3D40FAC927E2}"/>
          </ac:spMkLst>
        </pc:spChg>
        <pc:picChg chg="mod">
          <ac:chgData name="Caroline Prodger" userId="e4ef2e75-b60b-401b-8ebe-291bdcf405f4" providerId="ADAL" clId="{226AA312-08BA-4A5D-BD3D-A0CACCF946C3}" dt="2022-09-06T13:19:49.857" v="371" actId="1076"/>
          <ac:picMkLst>
            <pc:docMk/>
            <pc:sldMk cId="1268249678" sldId="341"/>
            <ac:picMk id="7" creationId="{85993854-D78B-B467-0819-A3217791F532}"/>
          </ac:picMkLst>
        </pc:picChg>
      </pc:sldChg>
      <pc:sldChg chg="modSp mod modNotesTx">
        <pc:chgData name="Caroline Prodger" userId="e4ef2e75-b60b-401b-8ebe-291bdcf405f4" providerId="ADAL" clId="{226AA312-08BA-4A5D-BD3D-A0CACCF946C3}" dt="2022-09-06T13:45:43.532" v="994" actId="20577"/>
        <pc:sldMkLst>
          <pc:docMk/>
          <pc:sldMk cId="3292470266" sldId="342"/>
        </pc:sldMkLst>
        <pc:spChg chg="mod">
          <ac:chgData name="Caroline Prodger" userId="e4ef2e75-b60b-401b-8ebe-291bdcf405f4" providerId="ADAL" clId="{226AA312-08BA-4A5D-BD3D-A0CACCF946C3}" dt="2022-09-06T13:44:39.695" v="929" actId="20577"/>
          <ac:spMkLst>
            <pc:docMk/>
            <pc:sldMk cId="3292470266" sldId="342"/>
            <ac:spMk id="3" creationId="{B925AD2F-CE26-407E-87AC-B27F3BC9C7FD}"/>
          </ac:spMkLst>
        </pc:spChg>
      </pc:sldChg>
      <pc:sldChg chg="modSp del mod">
        <pc:chgData name="Caroline Prodger" userId="e4ef2e75-b60b-401b-8ebe-291bdcf405f4" providerId="ADAL" clId="{226AA312-08BA-4A5D-BD3D-A0CACCF946C3}" dt="2022-09-06T13:43:30.301" v="878" actId="2696"/>
        <pc:sldMkLst>
          <pc:docMk/>
          <pc:sldMk cId="1326246846" sldId="343"/>
        </pc:sldMkLst>
        <pc:spChg chg="mod">
          <ac:chgData name="Caroline Prodger" userId="e4ef2e75-b60b-401b-8ebe-291bdcf405f4" providerId="ADAL" clId="{226AA312-08BA-4A5D-BD3D-A0CACCF946C3}" dt="2022-09-06T13:33:41.756" v="388" actId="1076"/>
          <ac:spMkLst>
            <pc:docMk/>
            <pc:sldMk cId="1326246846" sldId="343"/>
            <ac:spMk id="9" creationId="{4E4F4923-E001-4EC5-BCC2-92B74F533C3B}"/>
          </ac:spMkLst>
        </pc:spChg>
        <pc:picChg chg="mod">
          <ac:chgData name="Caroline Prodger" userId="e4ef2e75-b60b-401b-8ebe-291bdcf405f4" providerId="ADAL" clId="{226AA312-08BA-4A5D-BD3D-A0CACCF946C3}" dt="2022-09-06T13:33:41.020" v="387" actId="1076"/>
          <ac:picMkLst>
            <pc:docMk/>
            <pc:sldMk cId="1326246846" sldId="343"/>
            <ac:picMk id="5" creationId="{0807CF9C-44DD-446D-840D-237718816686}"/>
          </ac:picMkLst>
        </pc:picChg>
      </pc:sldChg>
      <pc:sldMasterChg chg="modSp mod">
        <pc:chgData name="Caroline Prodger" userId="e4ef2e75-b60b-401b-8ebe-291bdcf405f4" providerId="ADAL" clId="{226AA312-08BA-4A5D-BD3D-A0CACCF946C3}" dt="2022-09-06T13:45:14.125" v="931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226AA312-08BA-4A5D-BD3D-A0CACCF946C3}" dt="2022-09-06T13:45:14.125" v="93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68AAF936-6D46-4C20-865A-17E6368D090A}"/>
    <pc:docChg chg="custSel modSld">
      <pc:chgData name="Caroline Prodger" userId="e4ef2e75-b60b-401b-8ebe-291bdcf405f4" providerId="ADAL" clId="{68AAF936-6D46-4C20-865A-17E6368D090A}" dt="2022-08-25T13:05:57.853" v="70" actId="1076"/>
      <pc:docMkLst>
        <pc:docMk/>
      </pc:docMkLst>
      <pc:sldChg chg="addSp delSp modSp mod">
        <pc:chgData name="Caroline Prodger" userId="e4ef2e75-b60b-401b-8ebe-291bdcf405f4" providerId="ADAL" clId="{68AAF936-6D46-4C20-865A-17E6368D090A}" dt="2022-08-24T12:51:22.378" v="5" actId="1076"/>
        <pc:sldMkLst>
          <pc:docMk/>
          <pc:sldMk cId="0" sldId="328"/>
        </pc:sldMkLst>
        <pc:picChg chg="add mod">
          <ac:chgData name="Caroline Prodger" userId="e4ef2e75-b60b-401b-8ebe-291bdcf405f4" providerId="ADAL" clId="{68AAF936-6D46-4C20-865A-17E6368D090A}" dt="2022-08-24T12:51:22.378" v="5" actId="1076"/>
          <ac:picMkLst>
            <pc:docMk/>
            <pc:sldMk cId="0" sldId="328"/>
            <ac:picMk id="3" creationId="{0E6A9C73-07D5-94F3-88B7-3FAB360EBC03}"/>
          </ac:picMkLst>
        </pc:picChg>
        <pc:picChg chg="del">
          <ac:chgData name="Caroline Prodger" userId="e4ef2e75-b60b-401b-8ebe-291bdcf405f4" providerId="ADAL" clId="{68AAF936-6D46-4C20-865A-17E6368D090A}" dt="2022-08-24T12:50:56.555" v="0" actId="478"/>
          <ac:picMkLst>
            <pc:docMk/>
            <pc:sldMk cId="0" sldId="328"/>
            <ac:picMk id="5" creationId="{07C1CBE6-8F3D-4631-A72F-DF69DE31735D}"/>
          </ac:picMkLst>
        </pc:picChg>
      </pc:sldChg>
      <pc:sldChg chg="modSp mod">
        <pc:chgData name="Caroline Prodger" userId="e4ef2e75-b60b-401b-8ebe-291bdcf405f4" providerId="ADAL" clId="{68AAF936-6D46-4C20-865A-17E6368D090A}" dt="2022-08-24T12:59:44.757" v="10" actId="1076"/>
        <pc:sldMkLst>
          <pc:docMk/>
          <pc:sldMk cId="0" sldId="330"/>
        </pc:sldMkLst>
        <pc:spChg chg="mod">
          <ac:chgData name="Caroline Prodger" userId="e4ef2e75-b60b-401b-8ebe-291bdcf405f4" providerId="ADAL" clId="{68AAF936-6D46-4C20-865A-17E6368D090A}" dt="2022-08-24T12:59:44.757" v="10" actId="1076"/>
          <ac:spMkLst>
            <pc:docMk/>
            <pc:sldMk cId="0" sldId="330"/>
            <ac:spMk id="2" creationId="{60EFD3E8-C5D2-0626-5A49-8387DE725C56}"/>
          </ac:spMkLst>
        </pc:spChg>
      </pc:sldChg>
      <pc:sldChg chg="addSp delSp modSp mod addCm delCm modCm">
        <pc:chgData name="Caroline Prodger" userId="e4ef2e75-b60b-401b-8ebe-291bdcf405f4" providerId="ADAL" clId="{68AAF936-6D46-4C20-865A-17E6368D090A}" dt="2022-08-25T12:59:26.913" v="25"/>
        <pc:sldMkLst>
          <pc:docMk/>
          <pc:sldMk cId="0" sldId="331"/>
        </pc:sldMkLst>
        <pc:picChg chg="del">
          <ac:chgData name="Caroline Prodger" userId="e4ef2e75-b60b-401b-8ebe-291bdcf405f4" providerId="ADAL" clId="{68AAF936-6D46-4C20-865A-17E6368D090A}" dt="2022-08-25T12:58:56.024" v="19" actId="478"/>
          <ac:picMkLst>
            <pc:docMk/>
            <pc:sldMk cId="0" sldId="331"/>
            <ac:picMk id="5" creationId="{A3213B48-6473-49DB-8867-B2280555C772}"/>
          </ac:picMkLst>
        </pc:picChg>
        <pc:picChg chg="add mod modCrop">
          <ac:chgData name="Caroline Prodger" userId="e4ef2e75-b60b-401b-8ebe-291bdcf405f4" providerId="ADAL" clId="{68AAF936-6D46-4C20-865A-17E6368D090A}" dt="2022-08-25T12:59:23.370" v="24" actId="1076"/>
          <ac:picMkLst>
            <pc:docMk/>
            <pc:sldMk cId="0" sldId="331"/>
            <ac:picMk id="6" creationId="{43D368DC-090D-EB08-2389-9A7F6C8F49F9}"/>
          </ac:picMkLst>
        </pc:picChg>
      </pc:sldChg>
      <pc:sldChg chg="addSp delSp modSp mod">
        <pc:chgData name="Caroline Prodger" userId="e4ef2e75-b60b-401b-8ebe-291bdcf405f4" providerId="ADAL" clId="{68AAF936-6D46-4C20-865A-17E6368D090A}" dt="2022-08-25T13:05:57.853" v="70" actId="1076"/>
        <pc:sldMkLst>
          <pc:docMk/>
          <pc:sldMk cId="0" sldId="335"/>
        </pc:sldMkLst>
        <pc:picChg chg="del mod">
          <ac:chgData name="Caroline Prodger" userId="e4ef2e75-b60b-401b-8ebe-291bdcf405f4" providerId="ADAL" clId="{68AAF936-6D46-4C20-865A-17E6368D090A}" dt="2022-08-25T13:03:52.626" v="64" actId="478"/>
          <ac:picMkLst>
            <pc:docMk/>
            <pc:sldMk cId="0" sldId="335"/>
            <ac:picMk id="5" creationId="{03232203-CB26-4660-99FC-65C408A31590}"/>
          </ac:picMkLst>
        </pc:picChg>
        <pc:picChg chg="add mod">
          <ac:chgData name="Caroline Prodger" userId="e4ef2e75-b60b-401b-8ebe-291bdcf405f4" providerId="ADAL" clId="{68AAF936-6D46-4C20-865A-17E6368D090A}" dt="2022-08-25T13:05:57.853" v="70" actId="1076"/>
          <ac:picMkLst>
            <pc:docMk/>
            <pc:sldMk cId="0" sldId="335"/>
            <ac:picMk id="12" creationId="{A8307F30-C4C1-8D71-BAA8-13F71D2D9F50}"/>
          </ac:picMkLst>
        </pc:picChg>
      </pc:sldChg>
      <pc:sldChg chg="addSp delSp modSp mod">
        <pc:chgData name="Caroline Prodger" userId="e4ef2e75-b60b-401b-8ebe-291bdcf405f4" providerId="ADAL" clId="{68AAF936-6D46-4C20-865A-17E6368D090A}" dt="2022-08-25T13:01:06.027" v="62" actId="732"/>
        <pc:sldMkLst>
          <pc:docMk/>
          <pc:sldMk cId="1268249678" sldId="341"/>
        </pc:sldMkLst>
        <pc:spChg chg="mod">
          <ac:chgData name="Caroline Prodger" userId="e4ef2e75-b60b-401b-8ebe-291bdcf405f4" providerId="ADAL" clId="{68AAF936-6D46-4C20-865A-17E6368D090A}" dt="2022-08-25T12:59:48.088" v="45" actId="20577"/>
          <ac:spMkLst>
            <pc:docMk/>
            <pc:sldMk cId="1268249678" sldId="341"/>
            <ac:spMk id="2" creationId="{23132D9B-045D-47E6-8A70-EB7BFC9D8F9B}"/>
          </ac:spMkLst>
        </pc:spChg>
        <pc:spChg chg="add del">
          <ac:chgData name="Caroline Prodger" userId="e4ef2e75-b60b-401b-8ebe-291bdcf405f4" providerId="ADAL" clId="{68AAF936-6D46-4C20-865A-17E6368D090A}" dt="2022-08-25T12:59:56.831" v="47" actId="478"/>
          <ac:spMkLst>
            <pc:docMk/>
            <pc:sldMk cId="1268249678" sldId="341"/>
            <ac:spMk id="5" creationId="{B0C71A96-CF19-8C08-D8FE-D0F195FEE4B1}"/>
          </ac:spMkLst>
        </pc:spChg>
        <pc:spChg chg="add del mod">
          <ac:chgData name="Caroline Prodger" userId="e4ef2e75-b60b-401b-8ebe-291bdcf405f4" providerId="ADAL" clId="{68AAF936-6D46-4C20-865A-17E6368D090A}" dt="2022-08-25T13:00:55.277" v="60" actId="478"/>
          <ac:spMkLst>
            <pc:docMk/>
            <pc:sldMk cId="1268249678" sldId="341"/>
            <ac:spMk id="8" creationId="{FB2C095A-DEFA-5531-CDD2-E339C4CC8CE5}"/>
          </ac:spMkLst>
        </pc:spChg>
        <pc:picChg chg="del mod">
          <ac:chgData name="Caroline Prodger" userId="e4ef2e75-b60b-401b-8ebe-291bdcf405f4" providerId="ADAL" clId="{68AAF936-6D46-4C20-865A-17E6368D090A}" dt="2022-08-25T13:00:47.781" v="58" actId="478"/>
          <ac:picMkLst>
            <pc:docMk/>
            <pc:sldMk cId="1268249678" sldId="341"/>
            <ac:picMk id="4" creationId="{03B37622-9F36-4508-BB79-978D3C2958DC}"/>
          </ac:picMkLst>
        </pc:picChg>
        <pc:picChg chg="add mod modCrop">
          <ac:chgData name="Caroline Prodger" userId="e4ef2e75-b60b-401b-8ebe-291bdcf405f4" providerId="ADAL" clId="{68AAF936-6D46-4C20-865A-17E6368D090A}" dt="2022-08-25T13:01:06.027" v="62" actId="732"/>
          <ac:picMkLst>
            <pc:docMk/>
            <pc:sldMk cId="1268249678" sldId="341"/>
            <ac:picMk id="7" creationId="{85993854-D78B-B467-0819-A3217791F532}"/>
          </ac:picMkLst>
        </pc:picChg>
      </pc:sldChg>
      <pc:sldChg chg="delCm">
        <pc:chgData name="Caroline Prodger" userId="e4ef2e75-b60b-401b-8ebe-291bdcf405f4" providerId="ADAL" clId="{68AAF936-6D46-4C20-865A-17E6368D090A}" dt="2022-08-24T12:59:27.569" v="9" actId="1592"/>
        <pc:sldMkLst>
          <pc:docMk/>
          <pc:sldMk cId="3292470266" sldId="34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 the ruler function in the draw tab to measure the tyre diameter. This should be set to 3.3 cm giving a scale ratio of 1:10 cm to inches. </a:t>
            </a:r>
          </a:p>
          <a:p>
            <a:r>
              <a:rPr lang="en-GB" dirty="0"/>
              <a:t>To rotate the ruler for measuring click on the ruler and press Shift+F6 then use the mouse (roller) to change the degree. </a:t>
            </a:r>
          </a:p>
          <a:p>
            <a:r>
              <a:rPr lang="en-GB" dirty="0"/>
              <a:t>The width is 20.3 cm which converts to 203 inches. </a:t>
            </a:r>
          </a:p>
          <a:p>
            <a:r>
              <a:rPr lang="en-GB" dirty="0"/>
              <a:t>The height is 7.8 cm which convers to 78 inches. </a:t>
            </a:r>
          </a:p>
          <a:p>
            <a:r>
              <a:rPr lang="en-GB" dirty="0"/>
              <a:t>Converting this to metres 1 inch = 2.54 cm (students may need to look this up or class discussion). </a:t>
            </a:r>
          </a:p>
          <a:p>
            <a:r>
              <a:rPr lang="en-GB" dirty="0"/>
              <a:t>Length = 203 x 2.54 = 515.62 cm = 5.16m</a:t>
            </a:r>
          </a:p>
          <a:p>
            <a:r>
              <a:rPr lang="en-GB" dirty="0"/>
              <a:t>Height = 78 x 2.54 = 198.12 cm = 1.98m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320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activity using the Google map of London and calculating areas, distances and </a:t>
            </a:r>
            <a:r>
              <a:rPr lang="en-US"/>
              <a:t>walking times is </a:t>
            </a:r>
            <a:r>
              <a:rPr lang="en-US" dirty="0"/>
              <a:t>included in Worksheet 4.2.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206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Calculating with scale and ratio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5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Scale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Why are scales useful in engineering? 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0E6A9C73-07D5-94F3-88B7-3FAB360EB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633" y="2171241"/>
            <a:ext cx="5645150" cy="31747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scale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424"/>
            <a:ext cx="6995975" cy="382589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Below is a scale drawing of a car.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diameter of a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tyre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on the real car is 33 inches. </a:t>
            </a:r>
          </a:p>
          <a:p>
            <a:endParaRPr lang="en-US" dirty="0"/>
          </a:p>
        </p:txBody>
      </p:sp>
      <p:pic>
        <p:nvPicPr>
          <p:cNvPr id="6" name="Picture 5" descr="A yellow car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43D368DC-090D-EB08-2389-9A7F6C8F49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957" b="17265"/>
          <a:stretch/>
        </p:blipFill>
        <p:spPr>
          <a:xfrm>
            <a:off x="1938478" y="3146322"/>
            <a:ext cx="5267043" cy="18582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2D9B-045D-47E6-8A70-EB7BFC9D8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scale: an example </a:t>
            </a:r>
          </a:p>
        </p:txBody>
      </p:sp>
      <p:pic>
        <p:nvPicPr>
          <p:cNvPr id="7" name="Picture 6" descr="A yellow car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85993854-D78B-B467-0819-A3217791F5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045"/>
          <a:stretch/>
        </p:blipFill>
        <p:spPr>
          <a:xfrm>
            <a:off x="127120" y="1973586"/>
            <a:ext cx="8889759" cy="39945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EC7330-FE86-D440-28B3-3D40FAC927E2}"/>
              </a:ext>
            </a:extLst>
          </p:cNvPr>
          <p:cNvSpPr txBox="1"/>
          <p:nvPr/>
        </p:nvSpPr>
        <p:spPr>
          <a:xfrm>
            <a:off x="368710" y="1596273"/>
            <a:ext cx="831809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To find the ratio, 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easure the wheel diameter on the drawing.</a:t>
            </a:r>
          </a:p>
          <a:p>
            <a:r>
              <a:rPr lang="en-US" dirty="0"/>
              <a:t>If the drawing gives a measurement of 3.3 cm, and the real car’s wheel diameter is 33 inches, the scale ratio is 1cm to 10 inches.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would you find the height and width of the car? Give your answer in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metres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correct to the nearest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centimetre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8249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07CF9C-44DD-446D-840D-237718816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7008"/>
            <a:ext cx="9144000" cy="4780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EFD3E8-C5D2-0626-5A49-8387DE725C56}"/>
              </a:ext>
            </a:extLst>
          </p:cNvPr>
          <p:cNvSpPr/>
          <p:nvPr/>
        </p:nvSpPr>
        <p:spPr>
          <a:xfrm>
            <a:off x="350730" y="5977503"/>
            <a:ext cx="1900238" cy="5143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Scale :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48B81B-A742-7A17-8A30-C996623E1841}"/>
              </a:ext>
            </a:extLst>
          </p:cNvPr>
          <p:cNvCxnSpPr/>
          <p:nvPr/>
        </p:nvCxnSpPr>
        <p:spPr>
          <a:xfrm>
            <a:off x="447839" y="6359163"/>
            <a:ext cx="6238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CE8469A-0F52-B92F-8A74-B524983CA81A}"/>
              </a:ext>
            </a:extLst>
          </p:cNvPr>
          <p:cNvSpPr txBox="1"/>
          <p:nvPr/>
        </p:nvSpPr>
        <p:spPr>
          <a:xfrm>
            <a:off x="1096529" y="6234678"/>
            <a:ext cx="5500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200m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CECC3-93FD-4637-BBC9-CD5EB03E6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Scales and 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5AD2F-CE26-407E-87AC-B27F3BC9C7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We use scale to calculate distance on maps. </a:t>
            </a:r>
          </a:p>
          <a:p>
            <a:r>
              <a:rPr lang="en-GB" dirty="0"/>
              <a:t>The screen shot of the Google map of London can be used, alongside the map scale, to estimate: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area of locations on a map (for example, St James’s Park)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distance between locations (for example, Charing Cross tube station and Buckingham Palace), the length of roads or size of other features.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If an average walking speed is estimated at 1.4 m/s, scale maps can also be used to calculate the time taken to walk between points on a map.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247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with ratio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ratio shows how a quantity can be shared into 2 or more pieces. </a:t>
            </a:r>
          </a:p>
          <a:p>
            <a:r>
              <a:rPr lang="en-US" dirty="0"/>
              <a:t>The pieces may not be the same size; the quantity can be split depending on the ratio needed.</a:t>
            </a:r>
          </a:p>
          <a:p>
            <a:r>
              <a:rPr lang="en-US" dirty="0"/>
              <a:t>To identify a ratio, look for the ‘ : ’ symbol between the numbers.</a:t>
            </a:r>
          </a:p>
          <a:p>
            <a:r>
              <a:rPr lang="en-US" b="1" dirty="0"/>
              <a:t>Example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The </a:t>
            </a:r>
            <a:r>
              <a:rPr lang="en-US" dirty="0" err="1"/>
              <a:t>colour</a:t>
            </a:r>
            <a:r>
              <a:rPr lang="en-US" dirty="0"/>
              <a:t> ‘pure pink’ is made by mixing bright red with white in the ratio 1 : 1. </a:t>
            </a:r>
          </a:p>
          <a:p>
            <a:r>
              <a:rPr lang="en-US" dirty="0"/>
              <a:t>This means that the same amount of red and white is used to produce ‘pure pink’. </a:t>
            </a:r>
          </a:p>
          <a:p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566178"/>
          </a:xfrm>
        </p:spPr>
        <p:txBody>
          <a:bodyPr/>
          <a:lstStyle/>
          <a:p>
            <a:r>
              <a:rPr lang="en-US" dirty="0"/>
              <a:t>Baby blue paint is made by mixing white, ultramarine blue and yellow in the ratio 2 : 4 : 1. </a:t>
            </a:r>
          </a:p>
          <a:p>
            <a:r>
              <a:rPr lang="en-US" dirty="0"/>
              <a:t>How much white paint is needed to produce 35 </a:t>
            </a:r>
            <a:r>
              <a:rPr lang="en-US" dirty="0" err="1"/>
              <a:t>litres</a:t>
            </a:r>
            <a:r>
              <a:rPr lang="en-US" dirty="0"/>
              <a:t> of baby blue paint? </a:t>
            </a:r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251C785-3E97-42BF-86BD-BA446DDD2BE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703153" y="4036406"/>
                <a:ext cx="8229600" cy="1566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35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÷7=5</m:t>
                      </m:r>
                    </m:oMath>
                  </m:oMathPara>
                </a14:m>
                <a:endParaRPr lang="en-US" kern="0" dirty="0"/>
              </a:p>
              <a:p>
                <a:endParaRPr lang="en-US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251C785-3E97-42BF-86BD-BA446DDD2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703153" y="4036406"/>
                <a:ext cx="8229600" cy="15661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864C2368-DE1E-425D-8137-7B3A90984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038138"/>
              </p:ext>
            </p:extLst>
          </p:nvPr>
        </p:nvGraphicFramePr>
        <p:xfrm>
          <a:off x="491904" y="3071891"/>
          <a:ext cx="5284208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918">
                  <a:extLst>
                    <a:ext uri="{9D8B030D-6E8A-4147-A177-3AD203B41FA5}">
                      <a16:colId xmlns:a16="http://schemas.microsoft.com/office/drawing/2014/main" val="2863385402"/>
                    </a:ext>
                  </a:extLst>
                </a:gridCol>
                <a:gridCol w="2082297">
                  <a:extLst>
                    <a:ext uri="{9D8B030D-6E8A-4147-A177-3AD203B41FA5}">
                      <a16:colId xmlns:a16="http://schemas.microsoft.com/office/drawing/2014/main" val="2375488556"/>
                    </a:ext>
                  </a:extLst>
                </a:gridCol>
                <a:gridCol w="1077362">
                  <a:extLst>
                    <a:ext uri="{9D8B030D-6E8A-4147-A177-3AD203B41FA5}">
                      <a16:colId xmlns:a16="http://schemas.microsoft.com/office/drawing/2014/main" val="927440863"/>
                    </a:ext>
                  </a:extLst>
                </a:gridCol>
                <a:gridCol w="1122631">
                  <a:extLst>
                    <a:ext uri="{9D8B030D-6E8A-4147-A177-3AD203B41FA5}">
                      <a16:colId xmlns:a16="http://schemas.microsoft.com/office/drawing/2014/main" val="2481946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White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Ultramarine blue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Yellow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Total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6719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30920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D4097AD-CC1A-4298-B4EC-5622197A9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433832"/>
              </p:ext>
            </p:extLst>
          </p:nvPr>
        </p:nvGraphicFramePr>
        <p:xfrm>
          <a:off x="454181" y="4609471"/>
          <a:ext cx="5284208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918">
                  <a:extLst>
                    <a:ext uri="{9D8B030D-6E8A-4147-A177-3AD203B41FA5}">
                      <a16:colId xmlns:a16="http://schemas.microsoft.com/office/drawing/2014/main" val="2863385402"/>
                    </a:ext>
                  </a:extLst>
                </a:gridCol>
                <a:gridCol w="2082297">
                  <a:extLst>
                    <a:ext uri="{9D8B030D-6E8A-4147-A177-3AD203B41FA5}">
                      <a16:colId xmlns:a16="http://schemas.microsoft.com/office/drawing/2014/main" val="2375488556"/>
                    </a:ext>
                  </a:extLst>
                </a:gridCol>
                <a:gridCol w="1077362">
                  <a:extLst>
                    <a:ext uri="{9D8B030D-6E8A-4147-A177-3AD203B41FA5}">
                      <a16:colId xmlns:a16="http://schemas.microsoft.com/office/drawing/2014/main" val="927440863"/>
                    </a:ext>
                  </a:extLst>
                </a:gridCol>
                <a:gridCol w="1122631">
                  <a:extLst>
                    <a:ext uri="{9D8B030D-6E8A-4147-A177-3AD203B41FA5}">
                      <a16:colId xmlns:a16="http://schemas.microsoft.com/office/drawing/2014/main" val="2481946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White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Ultramarine blue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Yellow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Total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6719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3092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1898660"/>
                  </a:ext>
                </a:extLst>
              </a:tr>
            </a:tbl>
          </a:graphicData>
        </a:graphic>
      </p:graphicFrame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D90B521C-B637-461B-990B-4231B7C67DD0}"/>
              </a:ext>
            </a:extLst>
          </p:cNvPr>
          <p:cNvSpPr/>
          <p:nvPr/>
        </p:nvSpPr>
        <p:spPr>
          <a:xfrm>
            <a:off x="5785164" y="5133315"/>
            <a:ext cx="126749" cy="452673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20CE9087-60B2-47C5-906B-3DB8AC74A55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2858" y="5166580"/>
                <a:ext cx="8229600" cy="1566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</m:t>
                      </m:r>
                    </m:oMath>
                  </m:oMathPara>
                </a14:m>
                <a:endParaRPr lang="en-US" kern="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20CE9087-60B2-47C5-906B-3DB8AC74A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2858" y="5166580"/>
                <a:ext cx="8229600" cy="15661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0474D4CB-4476-510F-D7F1-E2ED8671EB82}"/>
              </a:ext>
            </a:extLst>
          </p:cNvPr>
          <p:cNvSpPr/>
          <p:nvPr/>
        </p:nvSpPr>
        <p:spPr>
          <a:xfrm>
            <a:off x="307818" y="5251010"/>
            <a:ext cx="1321806" cy="6065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 descr="A picture containing table, different, several, colorful&#10;&#10;Description automatically generated">
            <a:extLst>
              <a:ext uri="{FF2B5EF4-FFF2-40B4-BE49-F238E27FC236}">
                <a16:creationId xmlns:a16="http://schemas.microsoft.com/office/drawing/2014/main" id="{A8307F30-C4C1-8D71-BAA8-13F71D2D9F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614" y="3270313"/>
            <a:ext cx="2344578" cy="1566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557125"/>
              </a:xfrm>
            </p:spPr>
            <p:txBody>
              <a:bodyPr/>
              <a:lstStyle/>
              <a:p>
                <a:r>
                  <a:rPr lang="en-US" dirty="0"/>
                  <a:t>A block of wood is to be cut into 3 pieces in the ratio 4 : 6 : 5. </a:t>
                </a:r>
              </a:p>
              <a:p>
                <a:r>
                  <a:rPr lang="en-US" dirty="0"/>
                  <a:t>The piece of wood is 3 m long. </a:t>
                </a:r>
              </a:p>
              <a:p>
                <a:r>
                  <a:rPr lang="en-US" dirty="0"/>
                  <a:t>How long is each piece when cut?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4+6+5=15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÷15=0.2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557125"/>
              </a:xfrm>
              <a:blipFill>
                <a:blip r:embed="rId2"/>
                <a:stretch>
                  <a:fillRect l="-1852" t="-4706" b="-439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55C49C3-3E65-49F4-94DB-5A9CA2025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912583"/>
              </p:ext>
            </p:extLst>
          </p:nvPr>
        </p:nvGraphicFramePr>
        <p:xfrm>
          <a:off x="1397252" y="4393697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21798512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57127015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1609116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03834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5419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  0.8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 1.2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6371832"/>
                  </a:ext>
                </a:extLst>
              </a:tr>
            </a:tbl>
          </a:graphicData>
        </a:graphic>
      </p:graphicFrame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7BBBF33E-A535-43EE-A78B-4F3B2593B438}"/>
              </a:ext>
            </a:extLst>
          </p:cNvPr>
          <p:cNvSpPr/>
          <p:nvPr/>
        </p:nvSpPr>
        <p:spPr>
          <a:xfrm>
            <a:off x="7623018" y="4463358"/>
            <a:ext cx="172016" cy="579422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E019B21F-CC4F-4FAB-8635-1A5B92FB357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715061" y="4605265"/>
                <a:ext cx="831411" cy="374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×0.2</m:t>
                      </m:r>
                    </m:oMath>
                  </m:oMathPara>
                </a14:m>
                <a:endParaRPr lang="en-US" kern="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E019B21F-CC4F-4FAB-8635-1A5B92FB3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5061" y="4605265"/>
                <a:ext cx="831411" cy="3741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633</Words>
  <Application>Microsoft Office PowerPoint</Application>
  <PresentationFormat>On-screen Show (4:3)</PresentationFormat>
  <Paragraphs>85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Calibri</vt:lpstr>
      <vt:lpstr>Cambria Math</vt:lpstr>
      <vt:lpstr>Lucida Grande</vt:lpstr>
      <vt:lpstr>Times New Roman</vt:lpstr>
      <vt:lpstr>Default Design</vt:lpstr>
      <vt:lpstr>PowerPoint 4: Calculating with scale and ratio </vt:lpstr>
      <vt:lpstr>Scale </vt:lpstr>
      <vt:lpstr>Working with scale </vt:lpstr>
      <vt:lpstr>Working with scale: an example </vt:lpstr>
      <vt:lpstr>PowerPoint Presentation</vt:lpstr>
      <vt:lpstr>Scales and maps</vt:lpstr>
      <vt:lpstr>Calculating with ratio</vt:lpstr>
      <vt:lpstr>Example 1 </vt:lpstr>
      <vt:lpstr>Example 2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30</cp:revision>
  <dcterms:created xsi:type="dcterms:W3CDTF">2013-05-28T00:38:54Z</dcterms:created>
  <dcterms:modified xsi:type="dcterms:W3CDTF">2025-11-11T21:37:34Z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