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256" r:id="rId5"/>
    <p:sldId id="328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0E9931-A3C2-41A6-BC6D-6A8B088B9EFB}" v="6" dt="2022-08-24T13:51:04.3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64" d="100"/>
          <a:sy n="64" d="100"/>
        </p:scale>
        <p:origin x="6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40E9931-A3C2-41A6-BC6D-6A8B088B9EFB}"/>
    <pc:docChg chg="undo custSel modSld">
      <pc:chgData name="Caroline Prodger" userId="e4ef2e75-b60b-401b-8ebe-291bdcf405f4" providerId="ADAL" clId="{940E9931-A3C2-41A6-BC6D-6A8B088B9EFB}" dt="2022-08-24T13:51:07.964" v="16" actId="1076"/>
      <pc:docMkLst>
        <pc:docMk/>
      </pc:docMkLst>
      <pc:sldChg chg="addSp delSp modSp mod">
        <pc:chgData name="Caroline Prodger" userId="e4ef2e75-b60b-401b-8ebe-291bdcf405f4" providerId="ADAL" clId="{940E9931-A3C2-41A6-BC6D-6A8B088B9EFB}" dt="2022-08-24T13:51:07.964" v="16" actId="1076"/>
        <pc:sldMkLst>
          <pc:docMk/>
          <pc:sldMk cId="0" sldId="340"/>
        </pc:sldMkLst>
        <pc:spChg chg="mod">
          <ac:chgData name="Caroline Prodger" userId="e4ef2e75-b60b-401b-8ebe-291bdcf405f4" providerId="ADAL" clId="{940E9931-A3C2-41A6-BC6D-6A8B088B9EFB}" dt="2022-08-24T13:50:08.289" v="4" actId="20578"/>
          <ac:spMkLst>
            <pc:docMk/>
            <pc:sldMk cId="0" sldId="340"/>
            <ac:spMk id="3" creationId="{00000000-0000-0000-0000-000000000000}"/>
          </ac:spMkLst>
        </pc:spChg>
        <pc:spChg chg="mod">
          <ac:chgData name="Caroline Prodger" userId="e4ef2e75-b60b-401b-8ebe-291bdcf405f4" providerId="ADAL" clId="{940E9931-A3C2-41A6-BC6D-6A8B088B9EFB}" dt="2022-08-24T13:51:07.964" v="16" actId="1076"/>
          <ac:spMkLst>
            <pc:docMk/>
            <pc:sldMk cId="0" sldId="340"/>
            <ac:spMk id="4" creationId="{A7AF567E-7C47-4B6C-B740-B0EC3F78DB7F}"/>
          </ac:spMkLst>
        </pc:spChg>
        <pc:spChg chg="add del mod">
          <ac:chgData name="Caroline Prodger" userId="e4ef2e75-b60b-401b-8ebe-291bdcf405f4" providerId="ADAL" clId="{940E9931-A3C2-41A6-BC6D-6A8B088B9EFB}" dt="2022-08-24T13:51:03.478" v="15" actId="767"/>
          <ac:spMkLst>
            <pc:docMk/>
            <pc:sldMk cId="0" sldId="340"/>
            <ac:spMk id="5" creationId="{AEA44D94-511C-A0AD-7E4B-92267F9D339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Use the web link to show what happens when the values of </a:t>
            </a:r>
            <a:r>
              <a:rPr lang="en-GB" i="1" dirty="0"/>
              <a:t>a</a:t>
            </a:r>
            <a:r>
              <a:rPr lang="en-GB" dirty="0"/>
              <a:t>, </a:t>
            </a:r>
            <a:r>
              <a:rPr lang="en-GB" i="1" dirty="0"/>
              <a:t>b</a:t>
            </a:r>
            <a:r>
              <a:rPr lang="en-GB" dirty="0"/>
              <a:t> and </a:t>
            </a:r>
            <a:r>
              <a:rPr lang="en-GB" i="1" dirty="0"/>
              <a:t>c</a:t>
            </a:r>
            <a:r>
              <a:rPr lang="en-GB" dirty="0"/>
              <a:t> are changed. Can a quadratic equation always be solved?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502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717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28201" y="6069168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09320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smos.com/calculato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Solving quadratic equations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38132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Quadratic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93264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A quadratic equation has the form </a:t>
                </a: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𝑏𝑥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𝑐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It can be solved when it is set equal to 0. </a:t>
                </a: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𝑏𝑥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𝑐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=0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This can be done through factorisation or by using the quadratic formula.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  <a:hlinkClick r:id="rId3"/>
                  </a:rPr>
                  <a:t>https://www.desmos.com/calculator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See </a:t>
                </a:r>
                <a:r>
                  <a:rPr lang="en-GB" b="1" dirty="0">
                    <a:ea typeface="ＭＳ Ｐゴシック" pitchFamily="-105" charset="-128"/>
                    <a:cs typeface="ＭＳ Ｐゴシック" pitchFamily="-105" charset="-128"/>
                  </a:rPr>
                  <a:t>Worksheet 7.1 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for an investigation that looks at different types of quadratic equations. </a:t>
                </a: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93264"/>
              </a:xfrm>
              <a:blipFill>
                <a:blip r:embed="rId4"/>
                <a:stretch>
                  <a:fillRect l="-1852" t="-1705" r="-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Solving a quadratic equation by </a:t>
                </a:r>
                <a:r>
                  <a:rPr lang="en-US" dirty="0" err="1"/>
                  <a:t>factorising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222" t="-22222" b="-460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2997120"/>
              </a:xfrm>
            </p:spPr>
            <p:txBody>
              <a:bodyPr/>
              <a:lstStyle/>
              <a:p>
                <a:r>
                  <a:rPr lang="en-US" dirty="0"/>
                  <a:t>Quadratics can be </a:t>
                </a:r>
                <a:r>
                  <a:rPr lang="en-US" dirty="0" err="1"/>
                  <a:t>factorised</a:t>
                </a:r>
                <a:r>
                  <a:rPr lang="en-US" dirty="0"/>
                  <a:t> if they have roots that are rational numbers. </a:t>
                </a:r>
              </a:p>
              <a:p>
                <a:pPr algn="ctr"/>
                <a:r>
                  <a:rPr lang="en-US" dirty="0"/>
                  <a:t>To </a:t>
                </a:r>
                <a:r>
                  <a:rPr lang="en-US" dirty="0" err="1"/>
                  <a:t>factorise</a:t>
                </a:r>
                <a:r>
                  <a:rPr lang="en-US" dirty="0"/>
                  <a:t> a quadratic, find a pair of numbers that</a:t>
                </a:r>
              </a:p>
              <a:p>
                <a:pPr algn="ctr"/>
                <a:r>
                  <a:rPr lang="en-US" dirty="0"/>
                  <a:t>multiply to make</a:t>
                </a:r>
                <a:r>
                  <a:rPr lang="en-US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/>
                  <a:t>and add to make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. </a:t>
                </a:r>
              </a:p>
              <a:p>
                <a:pPr algn="ctr"/>
                <a:r>
                  <a:rPr lang="en-US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/>
              </a:p>
              <a:p>
                <a:r>
                  <a:rPr lang="en-US" b="1" dirty="0">
                    <a:solidFill>
                      <a:srgbClr val="0077E3"/>
                    </a:solidFill>
                  </a:rPr>
                  <a:t>Example 1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+10=0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2997120"/>
              </a:xfrm>
              <a:blipFill>
                <a:blip r:embed="rId3"/>
                <a:stretch>
                  <a:fillRect l="-1852" t="-2439" r="-22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B3158222-EB18-434A-BCB6-7DCE00840CA7}"/>
              </a:ext>
            </a:extLst>
          </p:cNvPr>
          <p:cNvSpPr txBox="1"/>
          <p:nvPr/>
        </p:nvSpPr>
        <p:spPr>
          <a:xfrm>
            <a:off x="1691680" y="4941168"/>
            <a:ext cx="1152128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5 and 2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BD3C00E-89EA-4937-9F64-447240D95A7E}"/>
              </a:ext>
            </a:extLst>
          </p:cNvPr>
          <p:cNvCxnSpPr>
            <a:stCxn id="4" idx="3"/>
          </p:cNvCxnSpPr>
          <p:nvPr/>
        </p:nvCxnSpPr>
        <p:spPr>
          <a:xfrm flipV="1">
            <a:off x="2843808" y="4797152"/>
            <a:ext cx="936104" cy="3440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B220142-E9EA-489F-BF84-9FE825C0D4EE}"/>
              </a:ext>
            </a:extLst>
          </p:cNvPr>
          <p:cNvCxnSpPr>
            <a:stCxn id="4" idx="3"/>
          </p:cNvCxnSpPr>
          <p:nvPr/>
        </p:nvCxnSpPr>
        <p:spPr>
          <a:xfrm>
            <a:off x="2843808" y="5141223"/>
            <a:ext cx="1008112" cy="30400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7CA8758-C8A9-4CDD-AE33-6BE68830E509}"/>
              </a:ext>
            </a:extLst>
          </p:cNvPr>
          <p:cNvSpPr txBox="1"/>
          <p:nvPr/>
        </p:nvSpPr>
        <p:spPr>
          <a:xfrm>
            <a:off x="4114800" y="2971800"/>
            <a:ext cx="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D7D27FD-EF24-4135-A127-7A508A8D8D07}"/>
                  </a:ext>
                </a:extLst>
              </p:cNvPr>
              <p:cNvSpPr txBox="1"/>
              <p:nvPr/>
            </p:nvSpPr>
            <p:spPr>
              <a:xfrm>
                <a:off x="3707904" y="4581128"/>
                <a:ext cx="13681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5+2=</m:t>
                      </m:r>
                      <m:r>
                        <a:rPr lang="en-GB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D7D27FD-EF24-4135-A127-7A508A8D8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581128"/>
                <a:ext cx="1368152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48890B2-EAEE-4002-94C5-89D08EBC61FC}"/>
                  </a:ext>
                </a:extLst>
              </p:cNvPr>
              <p:cNvSpPr txBox="1"/>
              <p:nvPr/>
            </p:nvSpPr>
            <p:spPr>
              <a:xfrm>
                <a:off x="3779912" y="5229200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2=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48890B2-EAEE-4002-94C5-89D08EBC61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5229200"/>
                <a:ext cx="144016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ABBAD85-6CCD-45B7-BA71-FD34B77B8C2B}"/>
              </a:ext>
            </a:extLst>
          </p:cNvPr>
          <p:cNvSpPr/>
          <p:nvPr/>
        </p:nvSpPr>
        <p:spPr>
          <a:xfrm>
            <a:off x="3851920" y="4545124"/>
            <a:ext cx="1440160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124744"/>
                <a:ext cx="8229600" cy="3888432"/>
              </a:xfrm>
            </p:spPr>
            <p:txBody>
              <a:bodyPr/>
              <a:lstStyle/>
              <a:p>
                <a:r>
                  <a:rPr lang="en-US" dirty="0"/>
                  <a:t>These two numbers are then put in brackets. 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This means that either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+2</m:t>
                        </m:r>
                      </m:e>
                    </m:d>
                  </m:oMath>
                </a14:m>
                <a:r>
                  <a:rPr lang="en-US" dirty="0"/>
                  <a:t> = 0 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+5</m:t>
                        </m:r>
                      </m:e>
                    </m:d>
                  </m:oMath>
                </a14:m>
                <a:r>
                  <a:rPr lang="en-US" dirty="0"/>
                  <a:t> = 0.</a:t>
                </a:r>
              </a:p>
              <a:p>
                <a:r>
                  <a:rPr lang="en-US" dirty="0"/>
                  <a:t>The answers that satisfy this equation are </a:t>
                </a:r>
                <a:br>
                  <a:rPr lang="en-US" dirty="0"/>
                </a:br>
                <a:endParaRPr lang="en-US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=−2 </m:t>
                      </m:r>
                    </m:oMath>
                  </m:oMathPara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124744"/>
                <a:ext cx="8229600" cy="3888432"/>
              </a:xfrm>
              <a:blipFill>
                <a:blip r:embed="rId2"/>
                <a:stretch>
                  <a:fillRect l="-1852" t="-1884" b="-847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2281D41-A0F1-4ABA-BD19-5ADF4AF178B3}"/>
                  </a:ext>
                </a:extLst>
              </p:cNvPr>
              <p:cNvSpPr txBox="1"/>
              <p:nvPr/>
            </p:nvSpPr>
            <p:spPr>
              <a:xfrm>
                <a:off x="2195736" y="1844824"/>
                <a:ext cx="4572000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+7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+10=0</m:t>
                      </m:r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+5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2281D41-A0F1-4ABA-BD19-5ADF4AF178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1844824"/>
                <a:ext cx="4572000" cy="101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sz="2000" dirty="0"/>
                  <a:t>Example 2 (when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en-US" sz="2000" dirty="0"/>
                  <a:t> ≠ 1)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852" t="-19048" b="-222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Solve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sSup>
                        <m:sSup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+24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−77=0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  <a:p>
                <a:r>
                  <a:rPr lang="en-US" sz="1800" b="1" dirty="0"/>
                  <a:t>Step 1:</a:t>
                </a:r>
                <a:r>
                  <a:rPr lang="en-US" sz="1800" dirty="0"/>
                  <a:t> Find a pair of numbers that multiply to make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𝑎𝑐</m:t>
                    </m:r>
                  </m:oMath>
                </a14:m>
                <a:r>
                  <a:rPr lang="en-US" sz="1800" dirty="0"/>
                  <a:t> and add to make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1800" dirty="0"/>
                  <a:t>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en-GB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=5 ×−77=−385 </m:t>
                      </m:r>
                      <m:r>
                        <m:rPr>
                          <m:sty m:val="p"/>
                        </m:rPr>
                        <a:rPr lang="en-GB" sz="1800" b="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GB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GB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=24</m:t>
                      </m:r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</a:endParaRPr>
              </a:p>
              <a:p>
                <a:pPr algn="ctr"/>
                <a:r>
                  <a:rPr lang="en-US" sz="1800" dirty="0"/>
                  <a:t>In this case, the numbers are </a:t>
                </a:r>
                <a:r>
                  <a:rPr lang="en-US" sz="1800" dirty="0">
                    <a:solidFill>
                      <a:srgbClr val="FF0000"/>
                    </a:solidFill>
                  </a:rPr>
                  <a:t>35 </a:t>
                </a:r>
                <a:r>
                  <a:rPr lang="en-US" sz="1800" dirty="0"/>
                  <a:t>and</a:t>
                </a:r>
                <a:r>
                  <a:rPr lang="en-US" sz="1800" dirty="0">
                    <a:solidFill>
                      <a:srgbClr val="FF0000"/>
                    </a:solidFill>
                  </a:rPr>
                  <a:t> −11.</a:t>
                </a:r>
              </a:p>
              <a:p>
                <a:r>
                  <a:rPr lang="en-US" sz="1800" b="1" dirty="0"/>
                  <a:t>Step 2:</a:t>
                </a:r>
                <a:r>
                  <a:rPr lang="en-US" sz="1800" dirty="0"/>
                  <a:t> Rewrite the</a:t>
                </a:r>
                <a:r>
                  <a:rPr lang="en-US" sz="18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𝑏𝑥</m:t>
                    </m:r>
                  </m:oMath>
                </a14:m>
                <a:r>
                  <a:rPr lang="en-US" sz="1800" dirty="0">
                    <a:solidFill>
                      <a:srgbClr val="FF0000"/>
                    </a:solidFill>
                  </a:rPr>
                  <a:t> </a:t>
                </a:r>
                <a:r>
                  <a:rPr lang="en-US" sz="1800" dirty="0"/>
                  <a:t>term in the equation as the pair of numbers. 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5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sz="18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+35</m:t>
                    </m:r>
                    <m:r>
                      <a:rPr lang="en-GB" sz="18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18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−11</m:t>
                    </m:r>
                    <m:r>
                      <a:rPr lang="en-GB" sz="18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−77=0</m:t>
                    </m:r>
                  </m:oMath>
                </a14:m>
                <a:r>
                  <a:rPr lang="en-US" sz="18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3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42CDDE4-6ECE-4B0C-B499-1480C5D129B1}"/>
              </a:ext>
            </a:extLst>
          </p:cNvPr>
          <p:cNvSpPr/>
          <p:nvPr/>
        </p:nvSpPr>
        <p:spPr>
          <a:xfrm>
            <a:off x="3851920" y="4581128"/>
            <a:ext cx="1440160" cy="136815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</p:spPr>
            <p:txBody>
              <a:bodyPr/>
              <a:lstStyle/>
              <a:p>
                <a:r>
                  <a:rPr lang="en-US" b="1" dirty="0"/>
                  <a:t>Step 3:</a:t>
                </a:r>
                <a:r>
                  <a:rPr lang="en-US" dirty="0"/>
                  <a:t> </a:t>
                </a:r>
                <a:r>
                  <a:rPr lang="en-US" dirty="0" err="1"/>
                  <a:t>Factorise</a:t>
                </a:r>
                <a:r>
                  <a:rPr lang="en-US" dirty="0"/>
                  <a:t> the first two terms and the last two terms. </a:t>
                </a:r>
              </a:p>
              <a:p>
                <a:pPr algn="ctr"/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rgbClr val="0077E3"/>
                        </a:solidFill>
                        <a:latin typeface="Cambria Math" panose="02040503050406030204" pitchFamily="18" charset="0"/>
                      </a:rPr>
                      <m:t>5</m:t>
                    </m:r>
                    <m:sSup>
                      <m:sSupPr>
                        <m:ctrlPr>
                          <a:rPr lang="en-GB" sz="2000" b="0" i="1" smtClean="0">
                            <a:solidFill>
                              <a:srgbClr val="0077E3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2000" b="0" i="1" smtClean="0">
                            <a:solidFill>
                              <a:srgbClr val="0077E3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sz="2000" b="0" i="1" smtClean="0">
                            <a:solidFill>
                              <a:srgbClr val="0077E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sz="2000" b="0" i="1" smtClean="0">
                        <a:solidFill>
                          <a:srgbClr val="0077E3"/>
                        </a:solidFill>
                        <a:latin typeface="Cambria Math" panose="02040503050406030204" pitchFamily="18" charset="0"/>
                      </a:rPr>
                      <m:t>+35</m:t>
                    </m:r>
                    <m:r>
                      <a:rPr lang="en-GB" sz="2000" b="0" i="1" smtClean="0">
                        <a:solidFill>
                          <a:srgbClr val="0077E3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−11</m:t>
                    </m:r>
                    <m:r>
                      <a:rPr lang="en-GB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−77=0</m:t>
                    </m:r>
                  </m:oMath>
                </a14:m>
                <a:r>
                  <a:rPr lang="en-US" sz="2000" dirty="0"/>
                  <a:t> 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  5</m:t>
                      </m:r>
                      <m:r>
                        <a:rPr lang="en-GB" sz="2000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GB" sz="2000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sz="2000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+7</m:t>
                          </m:r>
                        </m:e>
                      </m:d>
                      <m:r>
                        <a:rPr lang="en-GB" sz="2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−11</m:t>
                      </m:r>
                      <m:d>
                        <m:dPr>
                          <m:ctrlPr>
                            <a:rPr lang="en-GB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+7</m:t>
                          </m:r>
                        </m:e>
                      </m:d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000" dirty="0"/>
              </a:p>
              <a:p>
                <a:r>
                  <a:rPr lang="en-US" b="1" dirty="0"/>
                  <a:t>Step 4:</a:t>
                </a:r>
                <a:r>
                  <a:rPr lang="en-US" dirty="0"/>
                  <a:t> You should notice that the two brackets are the same. This will be the case </a:t>
                </a:r>
                <a:r>
                  <a:rPr lang="en-US" b="1" dirty="0"/>
                  <a:t>every time</a:t>
                </a:r>
                <a:r>
                  <a:rPr lang="en-US" dirty="0"/>
                  <a:t>. If it is not, then check your working. </a:t>
                </a:r>
                <a:br>
                  <a:rPr lang="en-US" dirty="0"/>
                </a:br>
                <a:r>
                  <a:rPr lang="en-US" dirty="0"/>
                  <a:t>Now </a:t>
                </a:r>
                <a:r>
                  <a:rPr lang="en-US" dirty="0" err="1"/>
                  <a:t>factorise</a:t>
                </a:r>
                <a:r>
                  <a:rPr lang="en-US" dirty="0"/>
                  <a:t> again.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+7</m:t>
                          </m:r>
                        </m:e>
                      </m:d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−11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Step 5: Set each bracket equal to 0 and solve to get the final answers.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b="0" dirty="0"/>
                  <a:t>                                                       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=−7</m:t>
                    </m:r>
                  </m:oMath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  <a:blipFill>
                <a:blip r:embed="rId3"/>
                <a:stretch>
                  <a:fillRect l="-1852" t="-15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8C57EFA-B6D1-4106-AFD0-1D9EA4B69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785834"/>
              </p:ext>
            </p:extLst>
          </p:nvPr>
        </p:nvGraphicFramePr>
        <p:xfrm>
          <a:off x="4827588" y="5301208"/>
          <a:ext cx="2540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507960" progId="Equation.DSMT4">
                  <p:embed/>
                </p:oleObj>
              </mc:Choice>
              <mc:Fallback>
                <p:oleObj name="Equation" r:id="rId4" imgW="253800" imgH="5079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8C57EFA-B6D1-4106-AFD0-1D9EA4B698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27588" y="5301208"/>
                        <a:ext cx="2540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E55BA7C-5788-4FD9-83DE-FB9EB74AA377}"/>
              </a:ext>
            </a:extLst>
          </p:cNvPr>
          <p:cNvSpPr/>
          <p:nvPr/>
        </p:nvSpPr>
        <p:spPr>
          <a:xfrm>
            <a:off x="3322204" y="5575245"/>
            <a:ext cx="2664296" cy="52199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539552" y="1412777"/>
                <a:ext cx="8229600" cy="4032448"/>
              </a:xfrm>
            </p:spPr>
            <p:txBody>
              <a:bodyPr/>
              <a:lstStyle/>
              <a:p>
                <a:r>
                  <a:rPr lang="en-US" dirty="0"/>
                  <a:t>Solve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−21=0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Look for two numbers that multiply to give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−42</m:t>
                    </m:r>
                  </m:oMath>
                </a14:m>
                <a:r>
                  <a:rPr lang="en-US" dirty="0">
                    <a:solidFill>
                      <a:srgbClr val="E30613"/>
                    </a:solidFill>
                  </a:rPr>
                  <a:t> </a:t>
                </a:r>
                <a:r>
                  <a:rPr lang="en-US" dirty="0"/>
                  <a:t>and add to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dirty="0">
                    <a:solidFill>
                      <a:srgbClr val="E30613"/>
                    </a:solidFill>
                  </a:rPr>
                  <a:t>. 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−6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  <a:p>
                <a:r>
                  <a:rPr lang="en-US" dirty="0"/>
                  <a:t>Rewrite the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𝑏𝑥</m:t>
                    </m:r>
                  </m:oMath>
                </a14:m>
                <a:r>
                  <a:rPr lang="en-US" dirty="0">
                    <a:solidFill>
                      <a:srgbClr val="E30613"/>
                    </a:solidFill>
                  </a:rPr>
                  <a:t> </a:t>
                </a:r>
                <a:r>
                  <a:rPr lang="en-US" dirty="0"/>
                  <a:t>term.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+7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−21=0</m:t>
                      </m:r>
                    </m:oMath>
                  </m:oMathPara>
                </a14:m>
                <a:endParaRPr lang="en-US" dirty="0">
                  <a:solidFill>
                    <a:srgbClr val="E30613"/>
                  </a:solidFill>
                </a:endParaRPr>
              </a:p>
              <a:p>
                <a:r>
                  <a:rPr lang="en-US" dirty="0" err="1"/>
                  <a:t>Factorise</a:t>
                </a:r>
                <a:r>
                  <a:rPr lang="en-US" dirty="0"/>
                  <a:t> and solve.</a:t>
                </a:r>
              </a:p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+7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+7</m:t>
                          </m:r>
                        </m:e>
                      </m:d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b="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=3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539552" y="1412777"/>
                <a:ext cx="8229600" cy="4032448"/>
              </a:xfrm>
              <a:blipFill>
                <a:blip r:embed="rId3"/>
                <a:stretch>
                  <a:fillRect l="-1926" t="-1815" b="-122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298229E-BBCE-4B32-B56C-B0C46283F5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304917"/>
              </p:ext>
            </p:extLst>
          </p:nvPr>
        </p:nvGraphicFramePr>
        <p:xfrm>
          <a:off x="5508104" y="5589240"/>
          <a:ext cx="317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7160" imgH="507960" progId="Equation.DSMT4">
                  <p:embed/>
                </p:oleObj>
              </mc:Choice>
              <mc:Fallback>
                <p:oleObj name="Equation" r:id="rId4" imgW="317160" imgH="507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298229E-BBCE-4B32-B56C-B0C46283F5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8104" y="5589240"/>
                        <a:ext cx="3175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Solving using the quadratic formula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075240" cy="4248000"/>
              </a:xfrm>
            </p:spPr>
            <p:txBody>
              <a:bodyPr/>
              <a:lstStyle/>
              <a:p>
                <a:r>
                  <a:rPr lang="en-US" dirty="0"/>
                  <a:t>Sometimes the quadratic cannot be </a:t>
                </a:r>
                <a:r>
                  <a:rPr lang="en-US" dirty="0" err="1"/>
                  <a:t>factorised</a:t>
                </a:r>
                <a:r>
                  <a:rPr lang="en-US" dirty="0"/>
                  <a:t> with rational numbers, so for these equations we can use the quadratic formula. </a:t>
                </a: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𝑎𝑐</m:t>
                              </m:r>
                            </m:e>
                          </m:rad>
                        </m:num>
                        <m:den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𝑎𝑐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num>
                        <m:den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075240" cy="4248000"/>
              </a:xfrm>
              <a:blipFill>
                <a:blip r:embed="rId2"/>
                <a:stretch>
                  <a:fillRect l="-1887" t="-1722" r="-150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01C2CE1D-7F49-4025-89FF-A5AD5AC8F12A}"/>
              </a:ext>
            </a:extLst>
          </p:cNvPr>
          <p:cNvSpPr/>
          <p:nvPr/>
        </p:nvSpPr>
        <p:spPr>
          <a:xfrm>
            <a:off x="3059832" y="4437112"/>
            <a:ext cx="3168352" cy="936104"/>
          </a:xfrm>
          <a:prstGeom prst="rect">
            <a:avLst/>
          </a:prstGeom>
          <a:noFill/>
          <a:ln>
            <a:solidFill>
              <a:srgbClr val="E3061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F93702A-1D7A-4E86-A751-49D236BE5854}"/>
              </a:ext>
            </a:extLst>
          </p:cNvPr>
          <p:cNvCxnSpPr/>
          <p:nvPr/>
        </p:nvCxnSpPr>
        <p:spPr>
          <a:xfrm flipV="1">
            <a:off x="6228184" y="4077072"/>
            <a:ext cx="1080120" cy="648072"/>
          </a:xfrm>
          <a:prstGeom prst="straightConnector1">
            <a:avLst/>
          </a:prstGeom>
          <a:ln>
            <a:solidFill>
              <a:srgbClr val="E3061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B05E8D9-C7C4-45F4-952D-8ADDB398611A}"/>
                  </a:ext>
                </a:extLst>
              </p:cNvPr>
              <p:cNvSpPr txBox="1"/>
              <p:nvPr/>
            </p:nvSpPr>
            <p:spPr>
              <a:xfrm>
                <a:off x="7236296" y="3789040"/>
                <a:ext cx="1728192" cy="1624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Tip: when you put the numbers into your calculator, put brackets around the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GB" sz="1600" dirty="0"/>
                  <a:t> and 4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GB" sz="16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sz="1600" dirty="0"/>
                  <a:t>.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B05E8D9-C7C4-45F4-952D-8ADDB39861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6296" y="3789040"/>
                <a:ext cx="1728192" cy="1624099"/>
              </a:xfrm>
              <a:prstGeom prst="rect">
                <a:avLst/>
              </a:prstGeom>
              <a:blipFill>
                <a:blip r:embed="rId3"/>
                <a:stretch>
                  <a:fillRect l="-1761" t="-1128" r="-1056" b="-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B49263-29DE-40EE-8C9E-31D638B63710}"/>
              </a:ext>
            </a:extLst>
          </p:cNvPr>
          <p:cNvCxnSpPr>
            <a:cxnSpLocks/>
          </p:cNvCxnSpPr>
          <p:nvPr/>
        </p:nvCxnSpPr>
        <p:spPr>
          <a:xfrm flipH="1" flipV="1">
            <a:off x="2195736" y="3212976"/>
            <a:ext cx="1152128" cy="504056"/>
          </a:xfrm>
          <a:prstGeom prst="straightConnector1">
            <a:avLst/>
          </a:prstGeom>
          <a:ln>
            <a:solidFill>
              <a:srgbClr val="E3061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B5EFA5E-3A01-4A9A-979C-64A85BF36224}"/>
              </a:ext>
            </a:extLst>
          </p:cNvPr>
          <p:cNvSpPr txBox="1"/>
          <p:nvPr/>
        </p:nvSpPr>
        <p:spPr>
          <a:xfrm>
            <a:off x="539552" y="2780928"/>
            <a:ext cx="17281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This formula is given. You just need to know how to use it.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7AF567E-7C47-4B6C-B740-B0EC3F78DB7F}"/>
              </a:ext>
            </a:extLst>
          </p:cNvPr>
          <p:cNvSpPr/>
          <p:nvPr/>
        </p:nvSpPr>
        <p:spPr>
          <a:xfrm>
            <a:off x="3059832" y="5805264"/>
            <a:ext cx="3096344" cy="5040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4" y="1340768"/>
                <a:ext cx="8229600" cy="4248000"/>
              </a:xfrm>
            </p:spPr>
            <p:txBody>
              <a:bodyPr/>
              <a:lstStyle/>
              <a:p>
                <a:r>
                  <a:rPr lang="en-US" dirty="0"/>
                  <a:t>Solve </a:t>
                </a:r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+9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+1=0. 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Give your answers correct to 1 decimal place.</a:t>
                </a:r>
              </a:p>
              <a:p>
                <a:r>
                  <a:rPr lang="en-US" b="1" dirty="0"/>
                  <a:t>Step 1: </a:t>
                </a:r>
                <a:r>
                  <a:rPr lang="en-US" dirty="0"/>
                  <a:t>Identify the values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. 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=4, 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=9, 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dirty="0">
                  <a:solidFill>
                    <a:srgbClr val="E30613"/>
                  </a:solidFill>
                </a:endParaRPr>
              </a:p>
              <a:p>
                <a:r>
                  <a:rPr lang="en-US" b="1" dirty="0"/>
                  <a:t>Step 2:</a:t>
                </a:r>
                <a:r>
                  <a:rPr lang="en-US" dirty="0"/>
                  <a:t> Substitute these into the formula and calculate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.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−9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9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−(4×4×1)</m:t>
                              </m:r>
                            </m:e>
                          </m:rad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×4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=−0.12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=−2.13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1340768"/>
                <a:ext cx="8229600" cy="4248000"/>
              </a:xfrm>
              <a:blipFill>
                <a:blip r:embed="rId2"/>
                <a:stretch>
                  <a:fillRect l="-1926" t="-1722" b="-123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662</Words>
  <Application>Microsoft Office PowerPoint</Application>
  <PresentationFormat>On-screen Show (4:3)</PresentationFormat>
  <Paragraphs>87</Paragraphs>
  <Slides>10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ＭＳ Ｐゴシック</vt:lpstr>
      <vt:lpstr>Arial</vt:lpstr>
      <vt:lpstr>Cambria Math</vt:lpstr>
      <vt:lpstr>Lucida Grande</vt:lpstr>
      <vt:lpstr>Times New Roman</vt:lpstr>
      <vt:lpstr>Default Design</vt:lpstr>
      <vt:lpstr>Equation</vt:lpstr>
      <vt:lpstr>PowerPoint 7: Solving quadratic equations </vt:lpstr>
      <vt:lpstr>Quadratic equations</vt:lpstr>
      <vt:lpstr>Solving a quadratic equation by factorising (a=1)</vt:lpstr>
      <vt:lpstr>PowerPoint Presentation</vt:lpstr>
      <vt:lpstr>Example 2 (when a ≠ 1)</vt:lpstr>
      <vt:lpstr>PowerPoint Presentation</vt:lpstr>
      <vt:lpstr>Example 3</vt:lpstr>
      <vt:lpstr>Solving using the quadratic formula</vt:lpstr>
      <vt:lpstr>Example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160</cp:revision>
  <dcterms:created xsi:type="dcterms:W3CDTF">2013-05-28T00:38:54Z</dcterms:created>
  <dcterms:modified xsi:type="dcterms:W3CDTF">2025-11-11T21:33:55Z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