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5"/>
  </p:notesMasterIdLst>
  <p:handoutMasterIdLst>
    <p:handoutMasterId r:id="rId16"/>
  </p:handoutMasterIdLst>
  <p:sldIdLst>
    <p:sldId id="256" r:id="rId5"/>
    <p:sldId id="328" r:id="rId6"/>
    <p:sldId id="331" r:id="rId7"/>
    <p:sldId id="330" r:id="rId8"/>
    <p:sldId id="334" r:id="rId9"/>
    <p:sldId id="335" r:id="rId10"/>
    <p:sldId id="336" r:id="rId11"/>
    <p:sldId id="337" r:id="rId12"/>
    <p:sldId id="338" r:id="rId13"/>
    <p:sldId id="267" r:id="rId14"/>
  </p:sldIdLst>
  <p:sldSz cx="9144000" cy="6858000" type="screen4x3"/>
  <p:notesSz cx="6858000" cy="9144000"/>
  <p:custDataLst>
    <p:tags r:id="rId1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e Bond" initials="JB" lastIdx="3" clrIdx="0">
    <p:extLst>
      <p:ext uri="{19B8F6BF-5375-455C-9EA6-DF929625EA0E}">
        <p15:presenceInfo xmlns:p15="http://schemas.microsoft.com/office/powerpoint/2012/main" userId="39015c5a5641be34" providerId="Windows Live"/>
      </p:ext>
    </p:extLst>
  </p:cmAuthor>
  <p:cmAuthor id="2" name="Helen Forrest" initials="HF" lastIdx="1" clrIdx="1">
    <p:extLst>
      <p:ext uri="{19B8F6BF-5375-455C-9EA6-DF929625EA0E}">
        <p15:presenceInfo xmlns:p15="http://schemas.microsoft.com/office/powerpoint/2012/main" userId="f8c4001fc7a6c1e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DB447F-18E5-45AE-B1A8-7109BF689EB9}" v="4" dt="2022-08-24T21:56:45.4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34544"/>
    <p:restoredTop sz="86395"/>
  </p:normalViewPr>
  <p:slideViewPr>
    <p:cSldViewPr showGuides="1">
      <p:cViewPr varScale="1">
        <p:scale>
          <a:sx n="64" d="100"/>
          <a:sy n="64" d="100"/>
        </p:scale>
        <p:origin x="63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F1DB447F-18E5-45AE-B1A8-7109BF689EB9}"/>
    <pc:docChg chg="undo custSel modSld">
      <pc:chgData name="Caroline Prodger" userId="e4ef2e75-b60b-401b-8ebe-291bdcf405f4" providerId="ADAL" clId="{F1DB447F-18E5-45AE-B1A8-7109BF689EB9}" dt="2022-08-24T21:57:17.413" v="33" actId="14100"/>
      <pc:docMkLst>
        <pc:docMk/>
      </pc:docMkLst>
      <pc:sldChg chg="modSp mod">
        <pc:chgData name="Caroline Prodger" userId="e4ef2e75-b60b-401b-8ebe-291bdcf405f4" providerId="ADAL" clId="{F1DB447F-18E5-45AE-B1A8-7109BF689EB9}" dt="2022-08-24T21:57:17.413" v="33" actId="14100"/>
        <pc:sldMkLst>
          <pc:docMk/>
          <pc:sldMk cId="0" sldId="334"/>
        </pc:sldMkLst>
        <pc:cxnChg chg="mod">
          <ac:chgData name="Caroline Prodger" userId="e4ef2e75-b60b-401b-8ebe-291bdcf405f4" providerId="ADAL" clId="{F1DB447F-18E5-45AE-B1A8-7109BF689EB9}" dt="2022-08-24T21:57:17.413" v="33" actId="14100"/>
          <ac:cxnSpMkLst>
            <pc:docMk/>
            <pc:sldMk cId="0" sldId="334"/>
            <ac:cxnSpMk id="7" creationId="{270B98DD-4E24-440A-97CE-3C1E4C77A4CF}"/>
          </ac:cxnSpMkLst>
        </pc:cxnChg>
      </pc:sldChg>
      <pc:sldChg chg="delCm">
        <pc:chgData name="Caroline Prodger" userId="e4ef2e75-b60b-401b-8ebe-291bdcf405f4" providerId="ADAL" clId="{F1DB447F-18E5-45AE-B1A8-7109BF689EB9}" dt="2022-08-24T21:49:37.523" v="0" actId="1592"/>
        <pc:sldMkLst>
          <pc:docMk/>
          <pc:sldMk cId="0" sldId="335"/>
        </pc:sldMkLst>
      </pc:sldChg>
      <pc:sldChg chg="addSp delSp modSp mod delCm">
        <pc:chgData name="Caroline Prodger" userId="e4ef2e75-b60b-401b-8ebe-291bdcf405f4" providerId="ADAL" clId="{F1DB447F-18E5-45AE-B1A8-7109BF689EB9}" dt="2022-08-24T21:56:45.433" v="32" actId="14100"/>
        <pc:sldMkLst>
          <pc:docMk/>
          <pc:sldMk cId="0" sldId="337"/>
        </pc:sldMkLst>
        <pc:spChg chg="add del mod">
          <ac:chgData name="Caroline Prodger" userId="e4ef2e75-b60b-401b-8ebe-291bdcf405f4" providerId="ADAL" clId="{F1DB447F-18E5-45AE-B1A8-7109BF689EB9}" dt="2022-08-24T21:51:07.288" v="6" actId="21"/>
          <ac:spMkLst>
            <pc:docMk/>
            <pc:sldMk cId="0" sldId="337"/>
            <ac:spMk id="3" creationId="{521F16D7-BF46-3AD4-E9CB-A4CB6AB9A151}"/>
          </ac:spMkLst>
        </pc:spChg>
        <pc:spChg chg="add del mod">
          <ac:chgData name="Caroline Prodger" userId="e4ef2e75-b60b-401b-8ebe-291bdcf405f4" providerId="ADAL" clId="{F1DB447F-18E5-45AE-B1A8-7109BF689EB9}" dt="2022-08-24T21:56:25.575" v="27" actId="478"/>
          <ac:spMkLst>
            <pc:docMk/>
            <pc:sldMk cId="0" sldId="337"/>
            <ac:spMk id="4" creationId="{3E9E69D0-270E-4DFE-0603-B8E95D29F99E}"/>
          </ac:spMkLst>
        </pc:spChg>
        <pc:spChg chg="add del mod">
          <ac:chgData name="Caroline Prodger" userId="e4ef2e75-b60b-401b-8ebe-291bdcf405f4" providerId="ADAL" clId="{F1DB447F-18E5-45AE-B1A8-7109BF689EB9}" dt="2022-08-24T21:52:19.666" v="19" actId="11529"/>
          <ac:spMkLst>
            <pc:docMk/>
            <pc:sldMk cId="0" sldId="337"/>
            <ac:spMk id="13" creationId="{A0566AA1-0162-B700-5255-9C2EFA44F850}"/>
          </ac:spMkLst>
        </pc:spChg>
        <pc:spChg chg="add del mod">
          <ac:chgData name="Caroline Prodger" userId="e4ef2e75-b60b-401b-8ebe-291bdcf405f4" providerId="ADAL" clId="{F1DB447F-18E5-45AE-B1A8-7109BF689EB9}" dt="2022-08-24T21:56:37.397" v="30" actId="478"/>
          <ac:spMkLst>
            <pc:docMk/>
            <pc:sldMk cId="0" sldId="337"/>
            <ac:spMk id="15" creationId="{20E50E2C-4F46-1CA4-E847-E9FC74DF928A}"/>
          </ac:spMkLst>
        </pc:spChg>
        <pc:graphicFrameChg chg="add mod">
          <ac:chgData name="Caroline Prodger" userId="e4ef2e75-b60b-401b-8ebe-291bdcf405f4" providerId="ADAL" clId="{F1DB447F-18E5-45AE-B1A8-7109BF689EB9}" dt="2022-08-24T21:56:45.433" v="32" actId="14100"/>
          <ac:graphicFrameMkLst>
            <pc:docMk/>
            <pc:sldMk cId="0" sldId="337"/>
            <ac:graphicFrameMk id="16" creationId="{1F886F07-711A-BDA3-8728-CFA77F718543}"/>
          </ac:graphicFrameMkLst>
        </pc:graphicFrameChg>
        <pc:picChg chg="del mod">
          <ac:chgData name="Caroline Prodger" userId="e4ef2e75-b60b-401b-8ebe-291bdcf405f4" providerId="ADAL" clId="{F1DB447F-18E5-45AE-B1A8-7109BF689EB9}" dt="2022-08-24T21:56:16.542" v="25" actId="478"/>
          <ac:picMkLst>
            <pc:docMk/>
            <pc:sldMk cId="0" sldId="337"/>
            <ac:picMk id="5" creationId="{ACA0FAA6-E87D-4D9A-9E49-8A8305310788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0863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Emphasise the need to be able to swap between column and linear notation. </a:t>
            </a:r>
          </a:p>
          <a:p>
            <a:r>
              <a:rPr lang="en-GB" dirty="0"/>
              <a:t>Also note that if a vector travels in the opposite direction, then it is denoted by a minus sign.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2262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10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6050001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209743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360.png"/><Relationship Id="rId7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0.png"/><Relationship Id="rId7" Type="http://schemas.openxmlformats.org/officeDocument/2006/relationships/image" Target="../media/image4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21: Vectors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4A781D-4E5D-68FE-B127-502AE8A74005}"/>
              </a:ext>
            </a:extLst>
          </p:cNvPr>
          <p:cNvSpPr txBox="1"/>
          <p:nvPr/>
        </p:nvSpPr>
        <p:spPr>
          <a:xfrm>
            <a:off x="2123728" y="6274767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Vectors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5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003232" cy="4869328"/>
              </a:xfrm>
            </p:spPr>
            <p:txBody>
              <a:bodyPr/>
              <a:lstStyle/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A vector  has both magnitude and direction and is usually denoted in mathematics by an arrow. </a:t>
                </a: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Vectors can be defined as column vectors, e.g.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i="1" smtClean="0">
                            <a:latin typeface="Cambria Math" panose="02040503050406030204" pitchFamily="18" charset="0"/>
                            <a:ea typeface="ＭＳ Ｐゴシック" pitchFamily="-105" charset="-128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GB" i="1" smtClean="0">
                                <a:latin typeface="Cambria Math" panose="02040503050406030204" pitchFamily="18" charset="0"/>
                                <a:ea typeface="ＭＳ Ｐゴシック" pitchFamily="-105" charset="-128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GB" b="0" i="1" smtClean="0">
                                  <a:latin typeface="Cambria Math" panose="02040503050406030204" pitchFamily="18" charset="0"/>
                                  <a:ea typeface="ＭＳ Ｐゴシック" pitchFamily="-105" charset="-128"/>
                                </a:rPr>
                                <m:t>𝑎</m:t>
                              </m:r>
                            </m:e>
                          </m:mr>
                          <m:m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ＭＳ Ｐゴシック" pitchFamily="-105" charset="-128"/>
                                </a:rPr>
                                <m:t>𝑏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GB" sz="1000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or they can be linear, e.g. </a:t>
                </a:r>
                <a14:m>
                  <m:oMath xmlns:m="http://schemas.openxmlformats.org/officeDocument/2006/math">
                    <m:r>
                      <a:rPr lang="en-GB" b="1" i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𝐫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=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𝑎</m:t>
                    </m:r>
                    <m:r>
                      <a:rPr lang="en-GB" b="1" i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𝐢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+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𝑏</m:t>
                    </m:r>
                    <m:r>
                      <a:rPr lang="en-GB" b="1" i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𝐣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 </m:t>
                    </m:r>
                  </m:oMath>
                </a14:m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Letters denoting vectors are printed in bold, but as this is difficult to show on paper they can be written normally but underlined to show that they represent vectors, e.g.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1" u="sng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r</m:t>
                    </m:r>
                  </m:oMath>
                </a14:m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. </a:t>
                </a:r>
              </a:p>
              <a:p>
                <a:pPr marL="0" indent="0"/>
                <a:endParaRPr lang="en-GB" sz="1000" dirty="0">
                  <a:ea typeface="ＭＳ Ｐゴシック" pitchFamily="-105" charset="-128"/>
                  <a:cs typeface="ＭＳ Ｐゴシック" pitchFamily="-105" charset="-128"/>
                </a:endParaRPr>
              </a:p>
            </p:txBody>
          </p:sp>
        </mc:Choice>
        <mc:Fallback xmlns="">
          <p:sp>
            <p:nvSpPr>
              <p:cNvPr id="30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003232" cy="4869328"/>
              </a:xfrm>
              <a:blipFill>
                <a:blip r:embed="rId3"/>
                <a:stretch>
                  <a:fillRect l="-1904" t="-150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>
            <a:extLst>
              <a:ext uri="{FF2B5EF4-FFF2-40B4-BE49-F238E27FC236}">
                <a16:creationId xmlns:a16="http://schemas.microsoft.com/office/drawing/2014/main" id="{DD5213F6-0218-49E8-A905-5FA5276348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296253">
            <a:off x="3438947" y="2094807"/>
            <a:ext cx="1086002" cy="2037689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EC8A683-6A08-441D-9EC7-E2AEADA2BFB6}"/>
              </a:ext>
            </a:extLst>
          </p:cNvPr>
          <p:cNvCxnSpPr>
            <a:cxnSpLocks/>
          </p:cNvCxnSpPr>
          <p:nvPr/>
        </p:nvCxnSpPr>
        <p:spPr>
          <a:xfrm>
            <a:off x="3275856" y="3573016"/>
            <a:ext cx="1440160" cy="0"/>
          </a:xfrm>
          <a:prstGeom prst="line">
            <a:avLst/>
          </a:prstGeom>
          <a:ln>
            <a:prstDash val="lg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59715AA-AA67-4816-AC75-A64A12D27C7A}"/>
              </a:ext>
            </a:extLst>
          </p:cNvPr>
          <p:cNvCxnSpPr>
            <a:cxnSpLocks/>
          </p:cNvCxnSpPr>
          <p:nvPr/>
        </p:nvCxnSpPr>
        <p:spPr>
          <a:xfrm>
            <a:off x="4716016" y="2636912"/>
            <a:ext cx="0" cy="936104"/>
          </a:xfrm>
          <a:prstGeom prst="line">
            <a:avLst/>
          </a:prstGeom>
          <a:ln>
            <a:prstDash val="lg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0B286E8D-1C63-4556-A3E0-07EA7AB9BA4B}"/>
                  </a:ext>
                </a:extLst>
              </p:cNvPr>
              <p:cNvSpPr txBox="1"/>
              <p:nvPr/>
            </p:nvSpPr>
            <p:spPr>
              <a:xfrm>
                <a:off x="3347864" y="3573016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0B286E8D-1C63-4556-A3E0-07EA7AB9BA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864" y="3573016"/>
                <a:ext cx="1440160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E3E611E4-70A1-44A7-9FAF-8FD95FD349B5}"/>
                  </a:ext>
                </a:extLst>
              </p:cNvPr>
              <p:cNvSpPr txBox="1"/>
              <p:nvPr/>
            </p:nvSpPr>
            <p:spPr>
              <a:xfrm>
                <a:off x="4211960" y="2852936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E3E611E4-70A1-44A7-9FAF-8FD95FD349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960" y="2852936"/>
                <a:ext cx="1440160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92818EE-992A-4C34-934C-FB66F608EB46}"/>
                  </a:ext>
                </a:extLst>
              </p:cNvPr>
              <p:cNvSpPr txBox="1"/>
              <p:nvPr/>
            </p:nvSpPr>
            <p:spPr>
              <a:xfrm>
                <a:off x="2987824" y="2564904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𝐫</m:t>
                      </m:r>
                    </m:oMath>
                  </m:oMathPara>
                </a14:m>
                <a:endParaRPr lang="en-GB" b="1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92818EE-992A-4C34-934C-FB66F608EB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7824" y="2564904"/>
                <a:ext cx="1440160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 of vectors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Vectors can be added together to make a resultant vector.</a:t>
            </a:r>
          </a:p>
          <a:p>
            <a:endParaRPr lang="en-US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479D059-FA20-4031-9B8E-6BACF3F161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2348880"/>
            <a:ext cx="3846462" cy="273630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B62CB04-948E-47A3-B247-88D5C1788183}"/>
                  </a:ext>
                </a:extLst>
              </p:cNvPr>
              <p:cNvSpPr txBox="1"/>
              <p:nvPr/>
            </p:nvSpPr>
            <p:spPr>
              <a:xfrm>
                <a:off x="5076056" y="2564904"/>
                <a:ext cx="3456384" cy="6054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−4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B62CB04-948E-47A3-B247-88D5C17881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6056" y="2564904"/>
                <a:ext cx="3456384" cy="6054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E2F6F69F-B82F-4253-AC7F-8DED7231C63C}"/>
                  </a:ext>
                </a:extLst>
              </p:cNvPr>
              <p:cNvSpPr txBox="1"/>
              <p:nvPr/>
            </p:nvSpPr>
            <p:spPr>
              <a:xfrm>
                <a:off x="5796136" y="4005064"/>
                <a:ext cx="1971181" cy="92333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𝐢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+5</m:t>
                      </m:r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𝐣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+4</m:t>
                      </m:r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𝐢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𝐣</m:t>
                      </m:r>
                    </m:oMath>
                  </m:oMathPara>
                </a14:m>
                <a:endParaRPr lang="en-GB" b="1" dirty="0">
                  <a:latin typeface="Cambria Math" panose="02040503050406030204" pitchFamily="18" charset="0"/>
                </a:endParaRPr>
              </a:p>
              <a:p>
                <a:endParaRPr lang="en-GB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=10</m:t>
                      </m:r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𝐢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𝐣</m:t>
                      </m:r>
                    </m:oMath>
                  </m:oMathPara>
                </a14:m>
                <a:endParaRPr lang="en-GB" b="1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E2F6F69F-B82F-4253-AC7F-8DED7231C6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6136" y="4005064"/>
                <a:ext cx="1971181" cy="923330"/>
              </a:xfrm>
              <a:prstGeom prst="rect">
                <a:avLst/>
              </a:prstGeom>
              <a:blipFill>
                <a:blip r:embed="rId5"/>
                <a:stretch>
                  <a:fillRect l="-619" r="-1548" b="-1192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Magnitude and direction of a vector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1628968"/>
          </a:xfrm>
        </p:spPr>
        <p:txBody>
          <a:bodyPr/>
          <a:lstStyle/>
          <a:p>
            <a:pPr>
              <a:defRPr/>
            </a:pPr>
            <a:r>
              <a:rPr lang="en-US" dirty="0"/>
              <a:t>As previously stated, a vector needs to have a magnitude (size) and direction (angle). </a:t>
            </a:r>
          </a:p>
          <a:p>
            <a:pPr>
              <a:defRPr/>
            </a:pPr>
            <a:r>
              <a:rPr lang="en-US" dirty="0"/>
              <a:t>Always sketch the vector and then you can use Pythagoras’ theorem to find the magnitude and use SOHCAHTOA to work out the direction. </a:t>
            </a:r>
          </a:p>
          <a:p>
            <a:pPr>
              <a:defRPr/>
            </a:pPr>
            <a:endParaRPr lang="en-US" dirty="0"/>
          </a:p>
          <a:p>
            <a:pPr lvl="3">
              <a:defRPr/>
            </a:pPr>
            <a:endParaRPr lang="en-US" dirty="0"/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593994A-AD6D-4904-8052-F8F1A09A981C}"/>
              </a:ext>
            </a:extLst>
          </p:cNvPr>
          <p:cNvCxnSpPr/>
          <p:nvPr/>
        </p:nvCxnSpPr>
        <p:spPr>
          <a:xfrm flipV="1">
            <a:off x="1547664" y="3573016"/>
            <a:ext cx="1800200" cy="11521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5264C66E-A102-4DA9-98BC-B6E0F2B83BD4}"/>
              </a:ext>
            </a:extLst>
          </p:cNvPr>
          <p:cNvSpPr/>
          <p:nvPr/>
        </p:nvSpPr>
        <p:spPr>
          <a:xfrm rot="3076641">
            <a:off x="2326176" y="3991488"/>
            <a:ext cx="288032" cy="288032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7FA791C-5F47-4085-9700-553B28B9CE86}"/>
              </a:ext>
            </a:extLst>
          </p:cNvPr>
          <p:cNvCxnSpPr>
            <a:cxnSpLocks/>
          </p:cNvCxnSpPr>
          <p:nvPr/>
        </p:nvCxnSpPr>
        <p:spPr>
          <a:xfrm>
            <a:off x="1547664" y="4725144"/>
            <a:ext cx="1800200" cy="0"/>
          </a:xfrm>
          <a:prstGeom prst="line">
            <a:avLst/>
          </a:prstGeom>
          <a:ln>
            <a:prstDash val="lg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BCBEDE3-396A-41D4-BBC8-168DD16BEF91}"/>
              </a:ext>
            </a:extLst>
          </p:cNvPr>
          <p:cNvCxnSpPr>
            <a:cxnSpLocks/>
          </p:cNvCxnSpPr>
          <p:nvPr/>
        </p:nvCxnSpPr>
        <p:spPr>
          <a:xfrm flipV="1">
            <a:off x="3347864" y="3573016"/>
            <a:ext cx="0" cy="1152128"/>
          </a:xfrm>
          <a:prstGeom prst="line">
            <a:avLst/>
          </a:prstGeom>
          <a:ln>
            <a:prstDash val="lg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85CF215-81E6-4A9A-84C4-BEEB6D66DB01}"/>
                  </a:ext>
                </a:extLst>
              </p:cNvPr>
              <p:cNvSpPr txBox="1"/>
              <p:nvPr/>
            </p:nvSpPr>
            <p:spPr>
              <a:xfrm>
                <a:off x="1475656" y="3717032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𝐫</m:t>
                      </m:r>
                    </m:oMath>
                  </m:oMathPara>
                </a14:m>
                <a:endParaRPr lang="en-GB" b="1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85CF215-81E6-4A9A-84C4-BEEB6D66DB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3717032"/>
                <a:ext cx="1440160" cy="4001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33B413F-E44A-4181-B757-717F0569C55F}"/>
                  </a:ext>
                </a:extLst>
              </p:cNvPr>
              <p:cNvSpPr txBox="1"/>
              <p:nvPr/>
            </p:nvSpPr>
            <p:spPr>
              <a:xfrm>
                <a:off x="1835696" y="4725144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33B413F-E44A-4181-B757-717F0569C5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4725144"/>
                <a:ext cx="1440160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C79A85B-3E7A-45A1-933B-7AD78C108A67}"/>
                  </a:ext>
                </a:extLst>
              </p:cNvPr>
              <p:cNvSpPr txBox="1"/>
              <p:nvPr/>
            </p:nvSpPr>
            <p:spPr>
              <a:xfrm>
                <a:off x="2915816" y="3933056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C79A85B-3E7A-45A1-933B-7AD78C108A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816" y="3933056"/>
                <a:ext cx="1440160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0ECE936-BF0C-43BB-AB81-D0201B911460}"/>
                  </a:ext>
                </a:extLst>
              </p:cNvPr>
              <p:cNvSpPr txBox="1"/>
              <p:nvPr/>
            </p:nvSpPr>
            <p:spPr>
              <a:xfrm>
                <a:off x="1331640" y="4365104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0ECE936-BF0C-43BB-AB81-D0201B9114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4365104"/>
                <a:ext cx="1440160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EAD3A84-1416-460D-B2F8-11791693B1DD}"/>
                  </a:ext>
                </a:extLst>
              </p:cNvPr>
              <p:cNvSpPr txBox="1"/>
              <p:nvPr/>
            </p:nvSpPr>
            <p:spPr>
              <a:xfrm>
                <a:off x="4644008" y="3501008"/>
                <a:ext cx="1726305" cy="381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1" i="0" smtClean="0">
                              <a:latin typeface="Cambria Math" panose="02040503050406030204" pitchFamily="18" charset="0"/>
                            </a:rPr>
                            <m:t>𝐫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EAD3A84-1416-460D-B2F8-11791693B1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4008" y="3501008"/>
                <a:ext cx="1726305" cy="38125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E3EACF04-61B5-496B-85FC-885E476C657A}"/>
                  </a:ext>
                </a:extLst>
              </p:cNvPr>
              <p:cNvSpPr txBox="1"/>
              <p:nvPr/>
            </p:nvSpPr>
            <p:spPr>
              <a:xfrm>
                <a:off x="3225350" y="4117142"/>
                <a:ext cx="4572000" cy="6950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tan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</m:den>
                          </m:f>
                        </m:e>
                      </m:func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E3EACF04-61B5-496B-85FC-885E476C65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5350" y="4117142"/>
                <a:ext cx="4572000" cy="69506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9E7C4A6-6A68-4FCA-9CF0-4ACF29546F2E}"/>
                  </a:ext>
                </a:extLst>
              </p:cNvPr>
              <p:cNvSpPr txBox="1"/>
              <p:nvPr/>
            </p:nvSpPr>
            <p:spPr>
              <a:xfrm>
                <a:off x="395536" y="1484784"/>
                <a:ext cx="352839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Find the magnitude and direction of </a:t>
                </a:r>
                <a14:m>
                  <m:oMath xmlns:m="http://schemas.openxmlformats.org/officeDocument/2006/math">
                    <m:r>
                      <a:rPr lang="en-GB" b="1" i="0" smtClean="0">
                        <a:latin typeface="Cambria Math" panose="02040503050406030204" pitchFamily="18" charset="0"/>
                      </a:rPr>
                      <m:t>𝐫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=5</m:t>
                    </m:r>
                    <m:r>
                      <a:rPr lang="en-GB" b="1" i="0" smtClean="0">
                        <a:latin typeface="Cambria Math" panose="02040503050406030204" pitchFamily="18" charset="0"/>
                      </a:rPr>
                      <m:t>𝐢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−3</m:t>
                    </m:r>
                    <m:r>
                      <a:rPr lang="en-GB" b="1" i="0" smtClean="0">
                        <a:latin typeface="Cambria Math" panose="02040503050406030204" pitchFamily="18" charset="0"/>
                      </a:rPr>
                      <m:t>𝐣</m:t>
                    </m:r>
                  </m:oMath>
                </a14:m>
                <a:endParaRPr lang="en-GB" b="1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9E7C4A6-6A68-4FCA-9CF0-4ACF29546F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484784"/>
                <a:ext cx="3528392" cy="707886"/>
              </a:xfrm>
              <a:prstGeom prst="rect">
                <a:avLst/>
              </a:prstGeom>
              <a:blipFill>
                <a:blip r:embed="rId2"/>
                <a:stretch>
                  <a:fillRect l="-1900" t="-4310" b="-155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605E637-362C-4DBC-87CF-25BA5BDC7CD2}"/>
                  </a:ext>
                </a:extLst>
              </p:cNvPr>
              <p:cNvSpPr txBox="1"/>
              <p:nvPr/>
            </p:nvSpPr>
            <p:spPr>
              <a:xfrm>
                <a:off x="5076056" y="1412776"/>
                <a:ext cx="3528392" cy="9112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Find the magnitude and direction of </a:t>
                </a:r>
                <a14:m>
                  <m:oMath xmlns:m="http://schemas.openxmlformats.org/officeDocument/2006/math">
                    <m:r>
                      <a:rPr lang="en-GB" b="1" i="0" smtClean="0">
                        <a:latin typeface="Cambria Math" panose="02040503050406030204" pitchFamily="18" charset="0"/>
                      </a:rPr>
                      <m:t>𝐫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GB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GB" b="1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605E637-362C-4DBC-87CF-25BA5BDC7C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6056" y="1412776"/>
                <a:ext cx="3528392" cy="911275"/>
              </a:xfrm>
              <a:prstGeom prst="rect">
                <a:avLst/>
              </a:prstGeom>
              <a:blipFill>
                <a:blip r:embed="rId3"/>
                <a:stretch>
                  <a:fillRect l="-1903" t="-3356" b="-67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70B98DD-4E24-440A-97CE-3C1E4C77A4CF}"/>
              </a:ext>
            </a:extLst>
          </p:cNvPr>
          <p:cNvCxnSpPr>
            <a:cxnSpLocks/>
          </p:cNvCxnSpPr>
          <p:nvPr/>
        </p:nvCxnSpPr>
        <p:spPr>
          <a:xfrm>
            <a:off x="4499992" y="980728"/>
            <a:ext cx="0" cy="5256584"/>
          </a:xfrm>
          <a:prstGeom prst="line">
            <a:avLst/>
          </a:prstGeom>
          <a:ln w="9525">
            <a:solidFill>
              <a:srgbClr val="0077E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87B6CEC-BDDC-40C8-BDEE-0394BD0B852E}"/>
              </a:ext>
            </a:extLst>
          </p:cNvPr>
          <p:cNvCxnSpPr>
            <a:cxnSpLocks/>
          </p:cNvCxnSpPr>
          <p:nvPr/>
        </p:nvCxnSpPr>
        <p:spPr>
          <a:xfrm>
            <a:off x="1619672" y="2780928"/>
            <a:ext cx="1296144" cy="720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B809B286-99E7-46A8-9C15-E6CCA831053A}"/>
              </a:ext>
            </a:extLst>
          </p:cNvPr>
          <p:cNvSpPr/>
          <p:nvPr/>
        </p:nvSpPr>
        <p:spPr>
          <a:xfrm rot="7279927">
            <a:off x="2194895" y="3020084"/>
            <a:ext cx="216024" cy="288032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07D9A3A-08E6-4910-AE40-7FBC554A5998}"/>
              </a:ext>
            </a:extLst>
          </p:cNvPr>
          <p:cNvCxnSpPr>
            <a:cxnSpLocks/>
          </p:cNvCxnSpPr>
          <p:nvPr/>
        </p:nvCxnSpPr>
        <p:spPr>
          <a:xfrm>
            <a:off x="1619672" y="2780928"/>
            <a:ext cx="1296144" cy="0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DDD7809-72B5-47FB-92D6-498759B6DBBE}"/>
              </a:ext>
            </a:extLst>
          </p:cNvPr>
          <p:cNvCxnSpPr>
            <a:cxnSpLocks/>
          </p:cNvCxnSpPr>
          <p:nvPr/>
        </p:nvCxnSpPr>
        <p:spPr>
          <a:xfrm>
            <a:off x="2915816" y="2780928"/>
            <a:ext cx="0" cy="720080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7145046B-1877-465E-80D7-7D8AB124FDEF}"/>
                  </a:ext>
                </a:extLst>
              </p:cNvPr>
              <p:cNvSpPr txBox="1"/>
              <p:nvPr/>
            </p:nvSpPr>
            <p:spPr>
              <a:xfrm>
                <a:off x="1907704" y="2420888"/>
                <a:ext cx="7920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i="1" dirty="0" smtClean="0"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7145046B-1877-465E-80D7-7D8AB124FD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2420888"/>
                <a:ext cx="792088" cy="33855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01632256-11C8-4D8D-9028-6308AFFCA58B}"/>
                  </a:ext>
                </a:extLst>
              </p:cNvPr>
              <p:cNvSpPr txBox="1"/>
              <p:nvPr/>
            </p:nvSpPr>
            <p:spPr>
              <a:xfrm>
                <a:off x="2771800" y="2996952"/>
                <a:ext cx="7920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dirty="0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01632256-11C8-4D8D-9028-6308AFFCA5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1800" y="2996952"/>
                <a:ext cx="792088" cy="33855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5B57C19-11E5-49E4-882B-23240A2F30CA}"/>
                  </a:ext>
                </a:extLst>
              </p:cNvPr>
              <p:cNvSpPr txBox="1"/>
              <p:nvPr/>
            </p:nvSpPr>
            <p:spPr>
              <a:xfrm>
                <a:off x="1115616" y="4005064"/>
                <a:ext cx="2505301" cy="381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1" i="0" smtClean="0">
                              <a:latin typeface="Cambria Math" panose="02040503050406030204" pitchFamily="18" charset="0"/>
                            </a:rPr>
                            <m:t>𝐫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34</m:t>
                          </m:r>
                        </m:e>
                      </m:ra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5B57C19-11E5-49E4-882B-23240A2F30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4005064"/>
                <a:ext cx="2505301" cy="38125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8D96530-E554-44E5-A086-7D7725DE7768}"/>
                  </a:ext>
                </a:extLst>
              </p:cNvPr>
              <p:cNvSpPr txBox="1"/>
              <p:nvPr/>
            </p:nvSpPr>
            <p:spPr>
              <a:xfrm>
                <a:off x="15010" y="4797152"/>
                <a:ext cx="4572000" cy="6950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funcPr>
                        <m:fName>
                          <m:r>
                            <a:rPr lang="el-G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GB" b="0" i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tan</m:t>
                                  </m:r>
                                </m:e>
                                <m:sup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−1</m:t>
                                  </m:r>
                                </m:sup>
                              </m:sSup>
                            </m:fName>
                            <m:e>
                              <m:f>
                                <m:f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</m:e>
                          </m:func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=31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8D96530-E554-44E5-A086-7D7725DE77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10" y="4797152"/>
                <a:ext cx="4572000" cy="69506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D93ECE3-3E18-4755-966C-2399940B4ACA}"/>
                  </a:ext>
                </a:extLst>
              </p:cNvPr>
              <p:cNvSpPr txBox="1"/>
              <p:nvPr/>
            </p:nvSpPr>
            <p:spPr>
              <a:xfrm>
                <a:off x="1691680" y="2730406"/>
                <a:ext cx="7920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D93ECE3-3E18-4755-966C-2399940B4A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2730406"/>
                <a:ext cx="792088" cy="33855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376FB01-7E5D-4021-B17E-96CD6719487C}"/>
              </a:ext>
            </a:extLst>
          </p:cNvPr>
          <p:cNvCxnSpPr>
            <a:cxnSpLocks/>
          </p:cNvCxnSpPr>
          <p:nvPr/>
        </p:nvCxnSpPr>
        <p:spPr>
          <a:xfrm>
            <a:off x="5940152" y="2420888"/>
            <a:ext cx="720080" cy="11521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1282502F-A57B-4397-8F8C-1DBE9F0A4A64}"/>
              </a:ext>
            </a:extLst>
          </p:cNvPr>
          <p:cNvSpPr/>
          <p:nvPr/>
        </p:nvSpPr>
        <p:spPr>
          <a:xfrm rot="19817598">
            <a:off x="6141340" y="2743519"/>
            <a:ext cx="216024" cy="288032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867E901-A97E-4B84-BDBB-803D0D597766}"/>
              </a:ext>
            </a:extLst>
          </p:cNvPr>
          <p:cNvCxnSpPr>
            <a:cxnSpLocks/>
          </p:cNvCxnSpPr>
          <p:nvPr/>
        </p:nvCxnSpPr>
        <p:spPr>
          <a:xfrm>
            <a:off x="5940152" y="2420888"/>
            <a:ext cx="720080" cy="0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B7827E9-D47F-40FE-9A45-322074B5E701}"/>
              </a:ext>
            </a:extLst>
          </p:cNvPr>
          <p:cNvCxnSpPr>
            <a:cxnSpLocks/>
          </p:cNvCxnSpPr>
          <p:nvPr/>
        </p:nvCxnSpPr>
        <p:spPr>
          <a:xfrm>
            <a:off x="6588224" y="2420888"/>
            <a:ext cx="72008" cy="1152128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28109154-BE42-4854-AC34-F1059678DC04}"/>
                  </a:ext>
                </a:extLst>
              </p:cNvPr>
              <p:cNvSpPr txBox="1"/>
              <p:nvPr/>
            </p:nvSpPr>
            <p:spPr>
              <a:xfrm>
                <a:off x="6444208" y="2708920"/>
                <a:ext cx="7920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dirty="0" smtClean="0">
                          <a:latin typeface="Cambria Math" panose="02040503050406030204" pitchFamily="18" charset="0"/>
                        </a:rPr>
                        <m:t>7</m:t>
                      </m:r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28109154-BE42-4854-AC34-F1059678DC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208" y="2708920"/>
                <a:ext cx="792088" cy="33855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E0A96AA-8D57-451A-9590-739289519D62}"/>
                  </a:ext>
                </a:extLst>
              </p:cNvPr>
              <p:cNvSpPr txBox="1"/>
              <p:nvPr/>
            </p:nvSpPr>
            <p:spPr>
              <a:xfrm>
                <a:off x="5940152" y="2060848"/>
                <a:ext cx="7920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dirty="0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E0A96AA-8D57-451A-9590-739289519D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152" y="2060848"/>
                <a:ext cx="792088" cy="33855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8A003901-F556-46DD-B39C-6CD600FAFE8F}"/>
                  </a:ext>
                </a:extLst>
              </p:cNvPr>
              <p:cNvSpPr txBox="1"/>
              <p:nvPr/>
            </p:nvSpPr>
            <p:spPr>
              <a:xfrm>
                <a:off x="6012160" y="3284984"/>
                <a:ext cx="7920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8A003901-F556-46DD-B39C-6CD600FAFE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2160" y="3284984"/>
                <a:ext cx="792088" cy="33855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C16132E5-EB9B-4747-972E-D05E377E74B5}"/>
              </a:ext>
            </a:extLst>
          </p:cNvPr>
          <p:cNvCxnSpPr/>
          <p:nvPr/>
        </p:nvCxnSpPr>
        <p:spPr>
          <a:xfrm flipH="1">
            <a:off x="5292080" y="3573016"/>
            <a:ext cx="136815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306A6835-D6AD-4389-BA6C-BECDA9996DA1}"/>
                  </a:ext>
                </a:extLst>
              </p:cNvPr>
              <p:cNvSpPr txBox="1"/>
              <p:nvPr/>
            </p:nvSpPr>
            <p:spPr>
              <a:xfrm>
                <a:off x="5364088" y="3933056"/>
                <a:ext cx="3408947" cy="3869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50</m:t>
                          </m:r>
                        </m:e>
                      </m:ra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=5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ra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306A6835-D6AD-4389-BA6C-BECDA9996D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088" y="3933056"/>
                <a:ext cx="3408947" cy="38690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09FC7077-BB62-4D6D-A6CA-8FF1F2294F23}"/>
                  </a:ext>
                </a:extLst>
              </p:cNvPr>
              <p:cNvSpPr txBox="1"/>
              <p:nvPr/>
            </p:nvSpPr>
            <p:spPr>
              <a:xfrm>
                <a:off x="4558004" y="4653136"/>
                <a:ext cx="4572000" cy="6665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funcPr>
                        <m:fName>
                          <m:r>
                            <a:rPr lang="el-G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GB" b="0" i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tan</m:t>
                                  </m:r>
                                </m:e>
                                <m:sup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−1</m:t>
                                  </m:r>
                                </m:sup>
                              </m:sSup>
                            </m:fName>
                            <m:e>
                              <m:f>
                                <m:f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den>
                              </m:f>
                            </m:e>
                          </m:func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=82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09FC7077-BB62-4D6D-A6CA-8FF1F2294F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8004" y="4653136"/>
                <a:ext cx="4572000" cy="666529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097E69C-B71C-47B6-99B9-92B604BDEE63}"/>
                  </a:ext>
                </a:extLst>
              </p:cNvPr>
              <p:cNvSpPr txBox="1"/>
              <p:nvPr/>
            </p:nvSpPr>
            <p:spPr>
              <a:xfrm>
                <a:off x="430876" y="5571097"/>
                <a:ext cx="381707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600" dirty="0"/>
                  <a:t>The direction is 31</a:t>
                </a:r>
                <a14:m>
                  <m:oMath xmlns:m="http://schemas.openxmlformats.org/officeDocument/2006/math">
                    <m:r>
                      <a:rPr lang="en-GB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GB" sz="1600" dirty="0"/>
                  <a:t> below the horizontal</a:t>
                </a:r>
                <a:br>
                  <a:rPr lang="en-GB" sz="1600" dirty="0"/>
                </a:br>
                <a:r>
                  <a:rPr lang="en-GB" sz="1600" dirty="0"/>
                  <a:t> or on a bearing of 121</a:t>
                </a:r>
                <a14:m>
                  <m:oMath xmlns:m="http://schemas.openxmlformats.org/officeDocument/2006/math">
                    <m:r>
                      <a:rPr lang="en-GB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GB" sz="1600" dirty="0"/>
                  <a:t>.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097E69C-B71C-47B6-99B9-92B604BDEE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876" y="5571097"/>
                <a:ext cx="3817071" cy="584775"/>
              </a:xfrm>
              <a:prstGeom prst="rect">
                <a:avLst/>
              </a:prstGeom>
              <a:blipFill>
                <a:blip r:embed="rId14"/>
                <a:stretch>
                  <a:fillRect l="-958" t="-3125" b="-125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AD2CA8C0-2AA6-47CD-93B0-713A1C9422D5}"/>
                  </a:ext>
                </a:extLst>
              </p:cNvPr>
              <p:cNvSpPr txBox="1"/>
              <p:nvPr/>
            </p:nvSpPr>
            <p:spPr>
              <a:xfrm>
                <a:off x="4825205" y="5483567"/>
                <a:ext cx="384111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600" dirty="0"/>
                  <a:t>The direction is 82</a:t>
                </a:r>
                <a14:m>
                  <m:oMath xmlns:m="http://schemas.openxmlformats.org/officeDocument/2006/math">
                    <m:r>
                      <a:rPr lang="en-GB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GB" sz="1600" dirty="0"/>
                  <a:t> above the horizontal</a:t>
                </a:r>
                <a:br>
                  <a:rPr lang="en-GB" sz="1600" dirty="0"/>
                </a:br>
                <a:r>
                  <a:rPr lang="en-GB" sz="1600" dirty="0"/>
                  <a:t>or on a bearing of 352</a:t>
                </a:r>
                <a14:m>
                  <m:oMath xmlns:m="http://schemas.openxmlformats.org/officeDocument/2006/math">
                    <m:r>
                      <a:rPr lang="en-GB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GB" sz="1600" dirty="0"/>
                  <a:t>.</a:t>
                </a: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AD2CA8C0-2AA6-47CD-93B0-713A1C9422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5205" y="5483567"/>
                <a:ext cx="3841116" cy="584775"/>
              </a:xfrm>
              <a:prstGeom prst="rect">
                <a:avLst/>
              </a:prstGeom>
              <a:blipFill>
                <a:blip r:embed="rId15"/>
                <a:stretch>
                  <a:fillRect l="-952" t="-3158" b="-1368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C931C62-7A30-D668-A47C-AE0229EE42E6}"/>
                  </a:ext>
                </a:extLst>
              </p:cNvPr>
              <p:cNvSpPr txBox="1"/>
              <p:nvPr/>
            </p:nvSpPr>
            <p:spPr>
              <a:xfrm>
                <a:off x="5809524" y="2394027"/>
                <a:ext cx="7920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C931C62-7A30-D668-A47C-AE0229EE42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9524" y="2394027"/>
                <a:ext cx="792088" cy="338554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Dot (scalar) product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1844992"/>
          </a:xfrm>
        </p:spPr>
        <p:txBody>
          <a:bodyPr/>
          <a:lstStyle/>
          <a:p>
            <a:r>
              <a:rPr lang="en-US" dirty="0"/>
              <a:t>Until now we have been working with single vectors and the sum of these vectors. </a:t>
            </a:r>
          </a:p>
          <a:p>
            <a:r>
              <a:rPr lang="en-US" dirty="0"/>
              <a:t>The dot product of two vectors is the sum of the products of corresponding components. </a:t>
            </a:r>
          </a:p>
          <a:p>
            <a:r>
              <a:rPr lang="en-US" dirty="0"/>
              <a:t>The answer is a single number (a scalar). </a:t>
            </a:r>
          </a:p>
          <a:p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37D5C1C-43E1-477E-8782-5C20C76D8691}"/>
              </a:ext>
            </a:extLst>
          </p:cNvPr>
          <p:cNvCxnSpPr>
            <a:cxnSpLocks/>
          </p:cNvCxnSpPr>
          <p:nvPr/>
        </p:nvCxnSpPr>
        <p:spPr>
          <a:xfrm>
            <a:off x="2267744" y="4869160"/>
            <a:ext cx="1944216" cy="64807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72191C-E3AE-4923-98DC-DB2CAEA05748}"/>
              </a:ext>
            </a:extLst>
          </p:cNvPr>
          <p:cNvCxnSpPr/>
          <p:nvPr/>
        </p:nvCxnSpPr>
        <p:spPr>
          <a:xfrm flipV="1">
            <a:off x="2267744" y="3789040"/>
            <a:ext cx="1008112" cy="108012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51F19DA7-AAEB-4BCC-B260-3F30BED36619}"/>
              </a:ext>
            </a:extLst>
          </p:cNvPr>
          <p:cNvSpPr/>
          <p:nvPr/>
        </p:nvSpPr>
        <p:spPr>
          <a:xfrm rot="2066807">
            <a:off x="2741947" y="4119227"/>
            <a:ext cx="216024" cy="216024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18B40F06-DE38-4B45-9587-8C7D77A3C429}"/>
              </a:ext>
            </a:extLst>
          </p:cNvPr>
          <p:cNvSpPr/>
          <p:nvPr/>
        </p:nvSpPr>
        <p:spPr>
          <a:xfrm rot="6774289">
            <a:off x="3021346" y="5046698"/>
            <a:ext cx="216024" cy="216024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32FFA85-7F0A-4E7D-B9B1-7F3B2D56FAD6}"/>
                  </a:ext>
                </a:extLst>
              </p:cNvPr>
              <p:cNvSpPr txBox="1"/>
              <p:nvPr/>
            </p:nvSpPr>
            <p:spPr>
              <a:xfrm>
                <a:off x="1619672" y="3717032"/>
                <a:ext cx="1296144" cy="6034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𝐚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32FFA85-7F0A-4E7D-B9B1-7F3B2D56FA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3717032"/>
                <a:ext cx="1296144" cy="6034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120642B-9EE6-4BBD-B535-C6588AE84D4A}"/>
                  </a:ext>
                </a:extLst>
              </p:cNvPr>
              <p:cNvSpPr txBox="1"/>
              <p:nvPr/>
            </p:nvSpPr>
            <p:spPr>
              <a:xfrm>
                <a:off x="2411760" y="5373216"/>
                <a:ext cx="1296144" cy="6034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𝐛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−4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120642B-9EE6-4BBD-B535-C6588AE84D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760" y="5373216"/>
                <a:ext cx="1296144" cy="6034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BA35CB9-6A09-4F3E-B8F6-6789C82F320C}"/>
                  </a:ext>
                </a:extLst>
              </p:cNvPr>
              <p:cNvSpPr txBox="1"/>
              <p:nvPr/>
            </p:nvSpPr>
            <p:spPr>
              <a:xfrm>
                <a:off x="4716016" y="4293096"/>
                <a:ext cx="35283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𝐚</m:t>
                      </m:r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𝐛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×7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5×−4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BA35CB9-6A09-4F3E-B8F6-6789C82F32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6016" y="4293096"/>
                <a:ext cx="3528392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F05548B-A863-46FA-AC5A-FE3C77C6DD85}"/>
              </a:ext>
            </a:extLst>
          </p:cNvPr>
          <p:cNvSpPr/>
          <p:nvPr/>
        </p:nvSpPr>
        <p:spPr>
          <a:xfrm>
            <a:off x="539552" y="2780928"/>
            <a:ext cx="4104456" cy="93610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Dot product – general formula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88024" y="4797152"/>
            <a:ext cx="3744416" cy="720080"/>
          </a:xfrm>
        </p:spPr>
        <p:txBody>
          <a:bodyPr/>
          <a:lstStyle/>
          <a:p>
            <a:pPr algn="ctr"/>
            <a:r>
              <a:rPr lang="en-US" sz="1600" dirty="0"/>
              <a:t>NB: Make sure that the arrows are both pointing away from the starting position.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DE7132B-2AA5-422F-A556-E5980418669F}"/>
              </a:ext>
            </a:extLst>
          </p:cNvPr>
          <p:cNvCxnSpPr>
            <a:cxnSpLocks/>
          </p:cNvCxnSpPr>
          <p:nvPr/>
        </p:nvCxnSpPr>
        <p:spPr>
          <a:xfrm>
            <a:off x="5508104" y="3140968"/>
            <a:ext cx="1944216" cy="64807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E9E18EA-EB99-4489-A17A-99BDE953A0D6}"/>
              </a:ext>
            </a:extLst>
          </p:cNvPr>
          <p:cNvCxnSpPr/>
          <p:nvPr/>
        </p:nvCxnSpPr>
        <p:spPr>
          <a:xfrm flipV="1">
            <a:off x="5508104" y="2060848"/>
            <a:ext cx="1008112" cy="108012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EEC7F2DA-1344-4686-B785-32B528ACAAB4}"/>
              </a:ext>
            </a:extLst>
          </p:cNvPr>
          <p:cNvSpPr/>
          <p:nvPr/>
        </p:nvSpPr>
        <p:spPr>
          <a:xfrm rot="2066807">
            <a:off x="5982307" y="2391035"/>
            <a:ext cx="216024" cy="216024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2C7887A7-CB7B-47B9-87C4-85028120AFBE}"/>
              </a:ext>
            </a:extLst>
          </p:cNvPr>
          <p:cNvSpPr/>
          <p:nvPr/>
        </p:nvSpPr>
        <p:spPr>
          <a:xfrm rot="6774289">
            <a:off x="6261706" y="3318506"/>
            <a:ext cx="216024" cy="216024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F22F5F7-B361-47D9-A8D1-FCE3DD8A8E97}"/>
                  </a:ext>
                </a:extLst>
              </p:cNvPr>
              <p:cNvSpPr txBox="1"/>
              <p:nvPr/>
            </p:nvSpPr>
            <p:spPr>
              <a:xfrm>
                <a:off x="4860032" y="1988840"/>
                <a:ext cx="1296144" cy="6047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𝐚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F22F5F7-B361-47D9-A8D1-FCE3DD8A8E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32" y="1988840"/>
                <a:ext cx="1296144" cy="6047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255DA95-1EC4-4FB6-9801-18B0C795A5B2}"/>
                  </a:ext>
                </a:extLst>
              </p:cNvPr>
              <p:cNvSpPr txBox="1"/>
              <p:nvPr/>
            </p:nvSpPr>
            <p:spPr>
              <a:xfrm>
                <a:off x="5652120" y="3645024"/>
                <a:ext cx="1296144" cy="6744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𝐛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255DA95-1EC4-4FB6-9801-18B0C795A5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2120" y="3645024"/>
                <a:ext cx="1296144" cy="67448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F0200C1-7702-405D-81B3-F4719AD74A63}"/>
                  </a:ext>
                </a:extLst>
              </p:cNvPr>
              <p:cNvSpPr txBox="1"/>
              <p:nvPr/>
            </p:nvSpPr>
            <p:spPr>
              <a:xfrm>
                <a:off x="1043608" y="3068960"/>
                <a:ext cx="3284361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1" i="0" smtClean="0">
                          <a:latin typeface="Cambria Math" panose="02040503050406030204" pitchFamily="18" charset="0"/>
                        </a:rPr>
                        <m:t>𝐚</m:t>
                      </m:r>
                      <m:r>
                        <a:rPr lang="en-GB" sz="2800" b="1" i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GB" sz="2800" b="1" i="0" smtClean="0">
                          <a:latin typeface="Cambria Math" panose="02040503050406030204" pitchFamily="18" charset="0"/>
                        </a:rPr>
                        <m:t>𝐛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=(</m:t>
                      </m:r>
                      <m:sSub>
                        <m:sSub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F0200C1-7702-405D-81B3-F4719AD74A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3068960"/>
                <a:ext cx="3284361" cy="4308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A960E4C-128E-4F77-B3E6-3009CCBAEF39}"/>
              </a:ext>
            </a:extLst>
          </p:cNvPr>
          <p:cNvSpPr/>
          <p:nvPr/>
        </p:nvSpPr>
        <p:spPr>
          <a:xfrm>
            <a:off x="1475656" y="4725144"/>
            <a:ext cx="1944216" cy="86409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Dot product</a:t>
            </a:r>
          </a:p>
        </p:txBody>
      </p:sp>
      <p:sp>
        <p:nvSpPr>
          <p:cNvPr id="6" name="Arc 5">
            <a:extLst>
              <a:ext uri="{FF2B5EF4-FFF2-40B4-BE49-F238E27FC236}">
                <a16:creationId xmlns:a16="http://schemas.microsoft.com/office/drawing/2014/main" id="{E37D9002-2AB6-4EFF-A982-47E981DE257C}"/>
              </a:ext>
            </a:extLst>
          </p:cNvPr>
          <p:cNvSpPr/>
          <p:nvPr/>
        </p:nvSpPr>
        <p:spPr>
          <a:xfrm>
            <a:off x="5436096" y="3140968"/>
            <a:ext cx="504056" cy="360040"/>
          </a:xfrm>
          <a:prstGeom prst="arc">
            <a:avLst>
              <a:gd name="adj1" fmla="val 16200000"/>
              <a:gd name="adj2" fmla="val 2753428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5991F7C-BB11-44FA-A0F3-2AB1A4D9C61A}"/>
                  </a:ext>
                </a:extLst>
              </p:cNvPr>
              <p:cNvSpPr txBox="1"/>
              <p:nvPr/>
            </p:nvSpPr>
            <p:spPr>
              <a:xfrm>
                <a:off x="5940152" y="3140968"/>
                <a:ext cx="222304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5991F7C-BB11-44FA-A0F3-2AB1A4D9C6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152" y="3140968"/>
                <a:ext cx="222304" cy="307777"/>
              </a:xfrm>
              <a:prstGeom prst="rect">
                <a:avLst/>
              </a:prstGeom>
              <a:blipFill>
                <a:blip r:embed="rId3"/>
                <a:stretch>
                  <a:fillRect l="-24324" r="-21622" b="-98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E0128AC-F357-4AE8-856B-A4AAB4C16E94}"/>
                  </a:ext>
                </a:extLst>
              </p:cNvPr>
              <p:cNvSpPr txBox="1"/>
              <p:nvPr/>
            </p:nvSpPr>
            <p:spPr>
              <a:xfrm>
                <a:off x="611560" y="1772816"/>
                <a:ext cx="4032448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You can find the angle between two vectors </a:t>
                </a:r>
                <a14:m>
                  <m:oMath xmlns:m="http://schemas.openxmlformats.org/officeDocument/2006/math">
                    <m:r>
                      <a:rPr lang="en-GB" b="1" i="0" dirty="0" smtClean="0">
                        <a:latin typeface="Cambria Math" panose="02040503050406030204" pitchFamily="18" charset="0"/>
                      </a:rPr>
                      <m:t>𝐚</m:t>
                    </m:r>
                  </m:oMath>
                </a14:m>
                <a:r>
                  <a:rPr lang="en-GB" dirty="0"/>
                  <a:t> and </a:t>
                </a:r>
                <a14:m>
                  <m:oMath xmlns:m="http://schemas.openxmlformats.org/officeDocument/2006/math">
                    <m:r>
                      <a:rPr lang="en-GB" b="1" i="0" dirty="0" smtClean="0">
                        <a:latin typeface="Cambria Math" panose="02040503050406030204" pitchFamily="18" charset="0"/>
                      </a:rPr>
                      <m:t>𝐛</m:t>
                    </m:r>
                  </m:oMath>
                </a14:m>
                <a:r>
                  <a:rPr lang="en-GB" dirty="0"/>
                  <a:t> using the dot (scalar) product. 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E0128AC-F357-4AE8-856B-A4AAB4C16E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1772816"/>
                <a:ext cx="4032448" cy="1015663"/>
              </a:xfrm>
              <a:prstGeom prst="rect">
                <a:avLst/>
              </a:prstGeom>
              <a:blipFill>
                <a:blip r:embed="rId4"/>
                <a:stretch>
                  <a:fillRect l="-1511" t="-3012" r="-453" b="-108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B816281-BFC7-43C6-AA1C-D5A09261A616}"/>
                  </a:ext>
                </a:extLst>
              </p:cNvPr>
              <p:cNvSpPr txBox="1"/>
              <p:nvPr/>
            </p:nvSpPr>
            <p:spPr>
              <a:xfrm>
                <a:off x="683568" y="3284984"/>
                <a:ext cx="39604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𝐚</m:t>
                      </m:r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𝐛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1" i="0" smtClean="0">
                              <a:latin typeface="Cambria Math" panose="02040503050406030204" pitchFamily="18" charset="0"/>
                            </a:rPr>
                            <m:t>𝐚</m:t>
                          </m:r>
                        </m:e>
                      </m:d>
                      <m:d>
                        <m:dPr>
                          <m:begChr m:val="|"/>
                          <m:endChr m:val="|"/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1" i="0" smtClean="0">
                              <a:latin typeface="Cambria Math" panose="02040503050406030204" pitchFamily="18" charset="0"/>
                            </a:rPr>
                            <m:t>𝐛</m:t>
                          </m:r>
                        </m:e>
                      </m:d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cos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B816281-BFC7-43C6-AA1C-D5A09261A6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3284984"/>
                <a:ext cx="3960440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1809C346-72A6-4A39-BBC7-E40D46230A07}"/>
              </a:ext>
            </a:extLst>
          </p:cNvPr>
          <p:cNvSpPr txBox="1"/>
          <p:nvPr/>
        </p:nvSpPr>
        <p:spPr>
          <a:xfrm>
            <a:off x="611560" y="3861048"/>
            <a:ext cx="403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Rearranged this gives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AF9E50D-2996-4550-8C4E-50A66065B1E3}"/>
                  </a:ext>
                </a:extLst>
              </p:cNvPr>
              <p:cNvSpPr txBox="1"/>
              <p:nvPr/>
            </p:nvSpPr>
            <p:spPr>
              <a:xfrm>
                <a:off x="1547664" y="4797152"/>
                <a:ext cx="1587486" cy="62562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1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𝐚</m:t>
                              </m:r>
                              <m:r>
                                <a:rPr lang="en-GB" b="1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.</m:t>
                              </m:r>
                              <m:r>
                                <a:rPr lang="en-GB" b="1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𝐛</m:t>
                              </m:r>
                            </m:num>
                            <m:den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GB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b="1" i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𝐚</m:t>
                                  </m:r>
                                </m:e>
                              </m:d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GB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b="1" i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𝐛</m:t>
                                  </m:r>
                                </m:e>
                              </m:d>
                            </m:den>
                          </m:f>
                        </m:e>
                      </m:func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AF9E50D-2996-4550-8C4E-50A66065B1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4797152"/>
                <a:ext cx="1587486" cy="6256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1F886F07-711A-BDA3-8728-CFA77F7185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1172372"/>
              </p:ext>
            </p:extLst>
          </p:nvPr>
        </p:nvGraphicFramePr>
        <p:xfrm>
          <a:off x="5292080" y="1952673"/>
          <a:ext cx="2520280" cy="22485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7" imgW="1973520" imgH="1760400" progId="PBrush">
                  <p:embed/>
                </p:oleObj>
              </mc:Choice>
              <mc:Fallback>
                <p:oleObj name="Bitmap Image" r:id="rId7" imgW="1973520" imgH="1760400" progId="PBrush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1F886F07-711A-BDA3-8728-CFA77F7185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92080" y="1952673"/>
                        <a:ext cx="2520280" cy="22485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44206"/>
            <a:ext cx="8229600" cy="382588"/>
          </a:xfrm>
        </p:spPr>
        <p:txBody>
          <a:bodyPr/>
          <a:lstStyle/>
          <a:p>
            <a:r>
              <a:rPr lang="en-US" sz="2000" dirty="0"/>
              <a:t>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1844992"/>
              </a:xfrm>
            </p:spPr>
            <p:txBody>
              <a:bodyPr/>
              <a:lstStyle/>
              <a:p>
                <a:r>
                  <a:rPr lang="en-US" dirty="0"/>
                  <a:t>Find the angle between the vectors </a:t>
                </a:r>
                <a14:m>
                  <m:oMath xmlns:m="http://schemas.openxmlformats.org/officeDocument/2006/math">
                    <m:r>
                      <a:rPr lang="en-US" b="1" i="0" dirty="0" smtClean="0">
                        <a:latin typeface="Cambria Math" panose="02040503050406030204" pitchFamily="18" charset="0"/>
                      </a:rPr>
                      <m:t>𝐚</m:t>
                    </m:r>
                    <m:r>
                      <a:rPr lang="en-GB" b="0" i="0" dirty="0" smtClean="0">
                        <a:latin typeface="Cambria Math" panose="02040503050406030204" pitchFamily="18" charset="0"/>
                      </a:rPr>
                      <m:t>=2</m:t>
                    </m:r>
                    <m:r>
                      <a:rPr lang="en-GB" b="1" i="0" dirty="0" smtClean="0">
                        <a:latin typeface="Cambria Math" panose="02040503050406030204" pitchFamily="18" charset="0"/>
                      </a:rPr>
                      <m:t>𝐢</m:t>
                    </m:r>
                    <m:r>
                      <a:rPr lang="en-GB" b="0" i="0" dirty="0" smtClean="0">
                        <a:latin typeface="Cambria Math" panose="02040503050406030204" pitchFamily="18" charset="0"/>
                      </a:rPr>
                      <m:t>−3</m:t>
                    </m:r>
                    <m:r>
                      <a:rPr lang="en-GB" b="1" i="0" dirty="0" smtClean="0">
                        <a:latin typeface="Cambria Math" panose="02040503050406030204" pitchFamily="18" charset="0"/>
                      </a:rPr>
                      <m:t>𝐣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GB" b="1" i="0" smtClean="0">
                        <a:latin typeface="Cambria Math" panose="02040503050406030204" pitchFamily="18" charset="0"/>
                      </a:rPr>
                      <m:t>𝐛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=6</m:t>
                    </m:r>
                    <m:r>
                      <a:rPr lang="en-GB" b="1" i="0" smtClean="0">
                        <a:latin typeface="Cambria Math" panose="02040503050406030204" pitchFamily="18" charset="0"/>
                      </a:rPr>
                      <m:t>𝐢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GB" b="1" i="0" smtClean="0">
                        <a:latin typeface="Cambria Math" panose="02040503050406030204" pitchFamily="18" charset="0"/>
                      </a:rPr>
                      <m:t>𝐣</m:t>
                    </m:r>
                  </m:oMath>
                </a14:m>
                <a:endParaRPr lang="en-US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1844992"/>
              </a:xfrm>
              <a:blipFill>
                <a:blip r:embed="rId2"/>
                <a:stretch>
                  <a:fillRect l="-1852" t="-396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A6B8908-285E-45F9-BF09-3744C12280DB}"/>
              </a:ext>
            </a:extLst>
          </p:cNvPr>
          <p:cNvCxnSpPr/>
          <p:nvPr/>
        </p:nvCxnSpPr>
        <p:spPr>
          <a:xfrm>
            <a:off x="3707904" y="2708920"/>
            <a:ext cx="1224136" cy="43204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339AB50-ED8A-446F-9BB9-2B89F7BB39A2}"/>
              </a:ext>
            </a:extLst>
          </p:cNvPr>
          <p:cNvCxnSpPr/>
          <p:nvPr/>
        </p:nvCxnSpPr>
        <p:spPr>
          <a:xfrm flipV="1">
            <a:off x="3707904" y="2348880"/>
            <a:ext cx="1584176" cy="3600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EF0E0A56-CE2D-4363-9DFD-640AE2D21086}"/>
              </a:ext>
            </a:extLst>
          </p:cNvPr>
          <p:cNvSpPr/>
          <p:nvPr/>
        </p:nvSpPr>
        <p:spPr>
          <a:xfrm rot="4710300">
            <a:off x="4476172" y="2404964"/>
            <a:ext cx="144016" cy="216024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FA1801B4-5E5F-4493-BB54-446CD8D874F7}"/>
              </a:ext>
            </a:extLst>
          </p:cNvPr>
          <p:cNvSpPr/>
          <p:nvPr/>
        </p:nvSpPr>
        <p:spPr>
          <a:xfrm rot="6842472">
            <a:off x="4339939" y="2854689"/>
            <a:ext cx="144016" cy="216024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39AA32B-20D3-48A0-B7B6-14EE158E2E6F}"/>
                  </a:ext>
                </a:extLst>
              </p:cNvPr>
              <p:cNvSpPr txBox="1"/>
              <p:nvPr/>
            </p:nvSpPr>
            <p:spPr>
              <a:xfrm>
                <a:off x="3923928" y="2564904"/>
                <a:ext cx="5760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GB" sz="14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39AA32B-20D3-48A0-B7B6-14EE158E2E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8" y="2564904"/>
                <a:ext cx="576064" cy="3077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589B8CE-D600-438D-BF6E-F130EECC2B26}"/>
                  </a:ext>
                </a:extLst>
              </p:cNvPr>
              <p:cNvSpPr txBox="1"/>
              <p:nvPr/>
            </p:nvSpPr>
            <p:spPr>
              <a:xfrm>
                <a:off x="3563888" y="3068960"/>
                <a:ext cx="913327" cy="41062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1" i="0" smtClean="0">
                          <a:latin typeface="Cambria Math" panose="02040503050406030204" pitchFamily="18" charset="0"/>
                        </a:rPr>
                        <m:t>𝐚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589B8CE-D600-438D-BF6E-F130EECC2B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3888" y="3068960"/>
                <a:ext cx="913327" cy="410625"/>
              </a:xfrm>
              <a:prstGeom prst="rect">
                <a:avLst/>
              </a:prstGeom>
              <a:blipFill>
                <a:blip r:embed="rId4"/>
                <a:stretch>
                  <a:fillRect l="-2013" t="-1471" b="-147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D7153B6-98B8-4479-BE45-A9547F91AA3F}"/>
                  </a:ext>
                </a:extLst>
              </p:cNvPr>
              <p:cNvSpPr txBox="1"/>
              <p:nvPr/>
            </p:nvSpPr>
            <p:spPr>
              <a:xfrm>
                <a:off x="3779912" y="1988840"/>
                <a:ext cx="765658" cy="40902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1" i="0" smtClean="0">
                          <a:latin typeface="Cambria Math" panose="02040503050406030204" pitchFamily="18" charset="0"/>
                        </a:rPr>
                        <m:t>𝐛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D7153B6-98B8-4479-BE45-A9547F91AA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912" y="1988840"/>
                <a:ext cx="765658" cy="409023"/>
              </a:xfrm>
              <a:prstGeom prst="rect">
                <a:avLst/>
              </a:prstGeom>
              <a:blipFill>
                <a:blip r:embed="rId5"/>
                <a:stretch>
                  <a:fillRect l="-5556" t="-1493" b="-164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BB539C6-86CB-45F9-8845-DE4B589034FE}"/>
                  </a:ext>
                </a:extLst>
              </p:cNvPr>
              <p:cNvSpPr txBox="1"/>
              <p:nvPr/>
            </p:nvSpPr>
            <p:spPr>
              <a:xfrm>
                <a:off x="755576" y="3861048"/>
                <a:ext cx="3363741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𝐚</m:t>
                      </m:r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𝐛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×2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1×−3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=9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BB539C6-86CB-45F9-8845-DE4B589034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3861048"/>
                <a:ext cx="3363741" cy="307777"/>
              </a:xfrm>
              <a:prstGeom prst="rect">
                <a:avLst/>
              </a:prstGeom>
              <a:blipFill>
                <a:blip r:embed="rId6"/>
                <a:stretch>
                  <a:fillRect l="-543" r="-906" b="-1176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71C70B7-CC86-40AE-A902-BD068D8BDE44}"/>
                  </a:ext>
                </a:extLst>
              </p:cNvPr>
              <p:cNvSpPr txBox="1"/>
              <p:nvPr/>
            </p:nvSpPr>
            <p:spPr>
              <a:xfrm>
                <a:off x="683568" y="4437112"/>
                <a:ext cx="2932021" cy="3727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1" i="0" smtClean="0">
                              <a:latin typeface="Cambria Math" panose="02040503050406030204" pitchFamily="18" charset="0"/>
                            </a:rPr>
                            <m:t>𝐚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−3</m:t>
                                  </m:r>
                                </m:e>
                              </m:d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13</m:t>
                          </m:r>
                        </m:e>
                      </m:ra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71C70B7-CC86-40AE-A902-BD068D8BDE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4437112"/>
                <a:ext cx="2932021" cy="37273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032735A-6C30-481D-9FB2-B47C24E06D56}"/>
                  </a:ext>
                </a:extLst>
              </p:cNvPr>
              <p:cNvSpPr txBox="1"/>
              <p:nvPr/>
            </p:nvSpPr>
            <p:spPr>
              <a:xfrm>
                <a:off x="0" y="5085184"/>
                <a:ext cx="4572000" cy="4792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1" i="0" smtClean="0">
                              <a:latin typeface="Cambria Math" panose="02040503050406030204" pitchFamily="18" charset="0"/>
                            </a:rPr>
                            <m:t>𝐛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37</m:t>
                          </m:r>
                        </m:e>
                      </m:ra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032735A-6C30-481D-9FB2-B47C24E06D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085184"/>
                <a:ext cx="4572000" cy="47923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69626D4A-4BA8-40EB-8C84-0FB29C2E1F8B}"/>
                  </a:ext>
                </a:extLst>
              </p:cNvPr>
              <p:cNvSpPr txBox="1"/>
              <p:nvPr/>
            </p:nvSpPr>
            <p:spPr>
              <a:xfrm>
                <a:off x="5796136" y="4149080"/>
                <a:ext cx="2264338" cy="12778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fName>
                        <m:e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9</m:t>
                              </m:r>
                            </m:num>
                            <m:den>
                              <m:rad>
                                <m:radPr>
                                  <m:degHide m:val="on"/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13</m:t>
                                  </m:r>
                                </m:e>
                              </m:rad>
                              <m:rad>
                                <m:radPr>
                                  <m:degHide m:val="on"/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37</m:t>
                                  </m:r>
                                </m:e>
                              </m:rad>
                            </m:den>
                          </m:f>
                        </m:e>
                      </m:func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=65.8°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69626D4A-4BA8-40EB-8C84-0FB29C2E1F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6136" y="4149080"/>
                <a:ext cx="2264338" cy="127785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539</Words>
  <Application>Microsoft Office PowerPoint</Application>
  <PresentationFormat>On-screen Show (4:3)</PresentationFormat>
  <Paragraphs>84</Paragraphs>
  <Slides>10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ＭＳ Ｐゴシック</vt:lpstr>
      <vt:lpstr>Arial</vt:lpstr>
      <vt:lpstr>Cambria Math</vt:lpstr>
      <vt:lpstr>Lucida Grande</vt:lpstr>
      <vt:lpstr>Times New Roman</vt:lpstr>
      <vt:lpstr>Default Design</vt:lpstr>
      <vt:lpstr>Bitmap Image</vt:lpstr>
      <vt:lpstr>PowerPoint 21: Vectors</vt:lpstr>
      <vt:lpstr>Vectors</vt:lpstr>
      <vt:lpstr>Addition of vectors</vt:lpstr>
      <vt:lpstr>Magnitude and direction of a vector</vt:lpstr>
      <vt:lpstr>Examples</vt:lpstr>
      <vt:lpstr>Dot (scalar) product</vt:lpstr>
      <vt:lpstr>Dot product – general formula </vt:lpstr>
      <vt:lpstr>Dot product</vt:lpstr>
      <vt:lpstr>Example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161</cp:revision>
  <dcterms:created xsi:type="dcterms:W3CDTF">2013-05-28T00:38:54Z</dcterms:created>
  <dcterms:modified xsi:type="dcterms:W3CDTF">2025-11-11T21:39:16Z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