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28" r:id="rId6"/>
    <p:sldId id="331" r:id="rId7"/>
    <p:sldId id="334" r:id="rId8"/>
    <p:sldId id="335" r:id="rId9"/>
    <p:sldId id="337" r:id="rId10"/>
    <p:sldId id="338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E45F22-C169-4780-8F60-34DD9552A521}" v="2" dt="2022-08-25T13:24:37.0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4544"/>
    <p:restoredTop sz="86395"/>
  </p:normalViewPr>
  <p:slideViewPr>
    <p:cSldViewPr showGuides="1">
      <p:cViewPr varScale="1">
        <p:scale>
          <a:sx n="64" d="100"/>
          <a:sy n="64" d="100"/>
        </p:scale>
        <p:origin x="6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65E45F22-C169-4780-8F60-34DD9552A521}"/>
    <pc:docChg chg="custSel modSld">
      <pc:chgData name="Caroline Prodger" userId="e4ef2e75-b60b-401b-8ebe-291bdcf405f4" providerId="ADAL" clId="{65E45F22-C169-4780-8F60-34DD9552A521}" dt="2022-08-25T13:26:20.541" v="35"/>
      <pc:docMkLst>
        <pc:docMk/>
      </pc:docMkLst>
      <pc:sldChg chg="addSp delSp modSp mod addCm delCm">
        <pc:chgData name="Caroline Prodger" userId="e4ef2e75-b60b-401b-8ebe-291bdcf405f4" providerId="ADAL" clId="{65E45F22-C169-4780-8F60-34DD9552A521}" dt="2022-08-25T13:26:20.541" v="35"/>
        <pc:sldMkLst>
          <pc:docMk/>
          <pc:sldMk cId="0" sldId="328"/>
        </pc:sldMkLst>
        <pc:spChg chg="mod">
          <ac:chgData name="Caroline Prodger" userId="e4ef2e75-b60b-401b-8ebe-291bdcf405f4" providerId="ADAL" clId="{65E45F22-C169-4780-8F60-34DD9552A521}" dt="2022-08-25T13:26:13.461" v="34" actId="1076"/>
          <ac:spMkLst>
            <pc:docMk/>
            <pc:sldMk cId="0" sldId="328"/>
            <ac:spMk id="11" creationId="{A6B0E64B-132A-4612-BF16-6CC9B24B6B08}"/>
          </ac:spMkLst>
        </pc:spChg>
        <pc:spChg chg="mod">
          <ac:chgData name="Caroline Prodger" userId="e4ef2e75-b60b-401b-8ebe-291bdcf405f4" providerId="ADAL" clId="{65E45F22-C169-4780-8F60-34DD9552A521}" dt="2022-08-25T13:25:47.417" v="30" actId="14100"/>
          <ac:spMkLst>
            <pc:docMk/>
            <pc:sldMk cId="0" sldId="328"/>
            <ac:spMk id="15" creationId="{B156C56F-3EBE-40CE-96D7-01DBE582B8F2}"/>
          </ac:spMkLst>
        </pc:spChg>
        <pc:picChg chg="add mod ord modCrop">
          <ac:chgData name="Caroline Prodger" userId="e4ef2e75-b60b-401b-8ebe-291bdcf405f4" providerId="ADAL" clId="{65E45F22-C169-4780-8F60-34DD9552A521}" dt="2022-08-25T13:25:13.490" v="26" actId="1076"/>
          <ac:picMkLst>
            <pc:docMk/>
            <pc:sldMk cId="0" sldId="328"/>
            <ac:picMk id="4" creationId="{17DF8404-8316-CEB7-0CF8-6137B29FBEAE}"/>
          </ac:picMkLst>
        </pc:picChg>
        <pc:picChg chg="del">
          <ac:chgData name="Caroline Prodger" userId="e4ef2e75-b60b-401b-8ebe-291bdcf405f4" providerId="ADAL" clId="{65E45F22-C169-4780-8F60-34DD9552A521}" dt="2022-08-25T13:24:24.377" v="15" actId="478"/>
          <ac:picMkLst>
            <pc:docMk/>
            <pc:sldMk cId="0" sldId="328"/>
            <ac:picMk id="1026" creationId="{EEEA86B1-06D4-4C20-A2B7-0425E702B2F1}"/>
          </ac:picMkLst>
        </pc:picChg>
        <pc:cxnChg chg="mod">
          <ac:chgData name="Caroline Prodger" userId="e4ef2e75-b60b-401b-8ebe-291bdcf405f4" providerId="ADAL" clId="{65E45F22-C169-4780-8F60-34DD9552A521}" dt="2022-08-25T13:26:09.152" v="33" actId="1076"/>
          <ac:cxnSpMkLst>
            <pc:docMk/>
            <pc:sldMk cId="0" sldId="328"/>
            <ac:cxnSpMk id="6" creationId="{AC1AB6B0-3563-4122-945E-B3116A91E670}"/>
          </ac:cxnSpMkLst>
        </pc:cxnChg>
        <pc:cxnChg chg="mod">
          <ac:chgData name="Caroline Prodger" userId="e4ef2e75-b60b-401b-8ebe-291bdcf405f4" providerId="ADAL" clId="{65E45F22-C169-4780-8F60-34DD9552A521}" dt="2022-08-25T13:25:47.417" v="30" actId="14100"/>
          <ac:cxnSpMkLst>
            <pc:docMk/>
            <pc:sldMk cId="0" sldId="328"/>
            <ac:cxnSpMk id="8" creationId="{E3EAD076-79B3-49DF-919A-1E4A7F0EB62F}"/>
          </ac:cxnSpMkLst>
        </pc:cxnChg>
        <pc:cxnChg chg="mod">
          <ac:chgData name="Caroline Prodger" userId="e4ef2e75-b60b-401b-8ebe-291bdcf405f4" providerId="ADAL" clId="{65E45F22-C169-4780-8F60-34DD9552A521}" dt="2022-08-25T13:25:53.767" v="31" actId="14100"/>
          <ac:cxnSpMkLst>
            <pc:docMk/>
            <pc:sldMk cId="0" sldId="328"/>
            <ac:cxnSpMk id="10" creationId="{2C861160-765B-4922-B820-268B80E94551}"/>
          </ac:cxnSpMkLst>
        </pc:cxnChg>
      </pc:sldChg>
      <pc:sldChg chg="addSp delSp modSp mod">
        <pc:chgData name="Caroline Prodger" userId="e4ef2e75-b60b-401b-8ebe-291bdcf405f4" providerId="ADAL" clId="{65E45F22-C169-4780-8F60-34DD9552A521}" dt="2022-08-24T15:43:26.057" v="13" actId="1076"/>
        <pc:sldMkLst>
          <pc:docMk/>
          <pc:sldMk cId="0" sldId="337"/>
        </pc:sldMkLst>
        <pc:spChg chg="del">
          <ac:chgData name="Caroline Prodger" userId="e4ef2e75-b60b-401b-8ebe-291bdcf405f4" providerId="ADAL" clId="{65E45F22-C169-4780-8F60-34DD9552A521}" dt="2022-08-24T15:43:05.402" v="9" actId="478"/>
          <ac:spMkLst>
            <pc:docMk/>
            <pc:sldMk cId="0" sldId="337"/>
            <ac:spMk id="4" creationId="{17DF867A-D6B4-47D8-A4F9-37D212CF56E2}"/>
          </ac:spMkLst>
        </pc:spChg>
        <pc:spChg chg="del">
          <ac:chgData name="Caroline Prodger" userId="e4ef2e75-b60b-401b-8ebe-291bdcf405f4" providerId="ADAL" clId="{65E45F22-C169-4780-8F60-34DD9552A521}" dt="2022-08-24T15:42:50.532" v="3" actId="478"/>
          <ac:spMkLst>
            <pc:docMk/>
            <pc:sldMk cId="0" sldId="337"/>
            <ac:spMk id="21" creationId="{F1DE4C73-EE2C-4410-B9A3-70C51ECD6456}"/>
          </ac:spMkLst>
        </pc:spChg>
        <pc:spChg chg="del">
          <ac:chgData name="Caroline Prodger" userId="e4ef2e75-b60b-401b-8ebe-291bdcf405f4" providerId="ADAL" clId="{65E45F22-C169-4780-8F60-34DD9552A521}" dt="2022-08-24T15:42:57.342" v="6" actId="478"/>
          <ac:spMkLst>
            <pc:docMk/>
            <pc:sldMk cId="0" sldId="337"/>
            <ac:spMk id="22" creationId="{5C45403E-3DC0-4925-887F-F654F804436A}"/>
          </ac:spMkLst>
        </pc:spChg>
        <pc:spChg chg="del">
          <ac:chgData name="Caroline Prodger" userId="e4ef2e75-b60b-401b-8ebe-291bdcf405f4" providerId="ADAL" clId="{65E45F22-C169-4780-8F60-34DD9552A521}" dt="2022-08-24T15:43:01.048" v="7" actId="478"/>
          <ac:spMkLst>
            <pc:docMk/>
            <pc:sldMk cId="0" sldId="337"/>
            <ac:spMk id="23" creationId="{39DE45E1-1A82-41DB-81FA-11DCEBA661CA}"/>
          </ac:spMkLst>
        </pc:spChg>
        <pc:picChg chg="add mod">
          <ac:chgData name="Caroline Prodger" userId="e4ef2e75-b60b-401b-8ebe-291bdcf405f4" providerId="ADAL" clId="{65E45F22-C169-4780-8F60-34DD9552A521}" dt="2022-08-24T15:43:26.057" v="13" actId="1076"/>
          <ac:picMkLst>
            <pc:docMk/>
            <pc:sldMk cId="0" sldId="337"/>
            <ac:picMk id="6" creationId="{D1A682F8-DE80-8360-E9A2-60B5EF953372}"/>
          </ac:picMkLst>
        </pc:picChg>
        <pc:cxnChg chg="del">
          <ac:chgData name="Caroline Prodger" userId="e4ef2e75-b60b-401b-8ebe-291bdcf405f4" providerId="ADAL" clId="{65E45F22-C169-4780-8F60-34DD9552A521}" dt="2022-08-24T15:43:07.784" v="10" actId="478"/>
          <ac:cxnSpMkLst>
            <pc:docMk/>
            <pc:sldMk cId="0" sldId="337"/>
            <ac:cxnSpMk id="12" creationId="{4BCC67BD-EEE8-471C-B04D-981F6D344991}"/>
          </ac:cxnSpMkLst>
        </pc:cxnChg>
        <pc:cxnChg chg="del">
          <ac:chgData name="Caroline Prodger" userId="e4ef2e75-b60b-401b-8ebe-291bdcf405f4" providerId="ADAL" clId="{65E45F22-C169-4780-8F60-34DD9552A521}" dt="2022-08-24T15:43:09.828" v="11" actId="478"/>
          <ac:cxnSpMkLst>
            <pc:docMk/>
            <pc:sldMk cId="0" sldId="337"/>
            <ac:cxnSpMk id="14" creationId="{CD7DD3C7-C361-4A04-B025-E97784232395}"/>
          </ac:cxnSpMkLst>
        </pc:cxnChg>
        <pc:cxnChg chg="del">
          <ac:chgData name="Caroline Prodger" userId="e4ef2e75-b60b-401b-8ebe-291bdcf405f4" providerId="ADAL" clId="{65E45F22-C169-4780-8F60-34DD9552A521}" dt="2022-08-24T15:42:52.528" v="4" actId="478"/>
          <ac:cxnSpMkLst>
            <pc:docMk/>
            <pc:sldMk cId="0" sldId="337"/>
            <ac:cxnSpMk id="16" creationId="{98022A20-6CBC-4837-912B-4B57080BB6DC}"/>
          </ac:cxnSpMkLst>
        </pc:cxnChg>
        <pc:cxnChg chg="del">
          <ac:chgData name="Caroline Prodger" userId="e4ef2e75-b60b-401b-8ebe-291bdcf405f4" providerId="ADAL" clId="{65E45F22-C169-4780-8F60-34DD9552A521}" dt="2022-08-24T15:43:03.159" v="8" actId="478"/>
          <ac:cxnSpMkLst>
            <pc:docMk/>
            <pc:sldMk cId="0" sldId="337"/>
            <ac:cxnSpMk id="18" creationId="{9306E676-E6EB-4158-81D2-11DC156A6F98}"/>
          </ac:cxnSpMkLst>
        </pc:cxnChg>
        <pc:cxnChg chg="del">
          <ac:chgData name="Caroline Prodger" userId="e4ef2e75-b60b-401b-8ebe-291bdcf405f4" providerId="ADAL" clId="{65E45F22-C169-4780-8F60-34DD9552A521}" dt="2022-08-24T15:42:54.510" v="5" actId="478"/>
          <ac:cxnSpMkLst>
            <pc:docMk/>
            <pc:sldMk cId="0" sldId="337"/>
            <ac:cxnSpMk id="20" creationId="{DFD6900D-E495-46BC-8B75-26D960542C6C}"/>
          </ac:cxnSpMkLst>
        </pc:cxnChg>
      </pc:sldChg>
      <pc:sldChg chg="modSp mod">
        <pc:chgData name="Caroline Prodger" userId="e4ef2e75-b60b-401b-8ebe-291bdcf405f4" providerId="ADAL" clId="{65E45F22-C169-4780-8F60-34DD9552A521}" dt="2022-08-24T15:43:42.458" v="14" actId="207"/>
        <pc:sldMkLst>
          <pc:docMk/>
          <pc:sldMk cId="0" sldId="338"/>
        </pc:sldMkLst>
        <pc:spChg chg="mod">
          <ac:chgData name="Caroline Prodger" userId="e4ef2e75-b60b-401b-8ebe-291bdcf405f4" providerId="ADAL" clId="{65E45F22-C169-4780-8F60-34DD9552A521}" dt="2022-08-24T15:43:42.458" v="14" actId="207"/>
          <ac:spMkLst>
            <pc:docMk/>
            <pc:sldMk cId="0" sldId="338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82768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165304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13: Calculate the volume of 3D shapes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able&#10;&#10;Description automatically generated">
            <a:extLst>
              <a:ext uri="{FF2B5EF4-FFF2-40B4-BE49-F238E27FC236}">
                <a16:creationId xmlns:a16="http://schemas.microsoft.com/office/drawing/2014/main" id="{17DF8404-8316-CEB7-0CF8-6137B29FBE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94" t="16636" r="17203" b="17316"/>
          <a:stretch/>
        </p:blipFill>
        <p:spPr>
          <a:xfrm>
            <a:off x="660091" y="1796688"/>
            <a:ext cx="3072704" cy="2696234"/>
          </a:xfrm>
          <a:prstGeom prst="rect">
            <a:avLst/>
          </a:prstGeom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Volume of a cuboid 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C1AB6B0-3563-4122-945E-B3116A91E670}"/>
              </a:ext>
            </a:extLst>
          </p:cNvPr>
          <p:cNvCxnSpPr>
            <a:cxnSpLocks/>
          </p:cNvCxnSpPr>
          <p:nvPr/>
        </p:nvCxnSpPr>
        <p:spPr>
          <a:xfrm flipV="1">
            <a:off x="2591101" y="4412930"/>
            <a:ext cx="1008112" cy="16021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3EAD076-79B3-49DF-919A-1E4A7F0EB62F}"/>
              </a:ext>
            </a:extLst>
          </p:cNvPr>
          <p:cNvCxnSpPr>
            <a:cxnSpLocks/>
            <a:endCxn id="15" idx="3"/>
          </p:cNvCxnSpPr>
          <p:nvPr/>
        </p:nvCxnSpPr>
        <p:spPr>
          <a:xfrm>
            <a:off x="1079612" y="3776892"/>
            <a:ext cx="1332148" cy="71625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C861160-765B-4922-B820-268B80E94551}"/>
              </a:ext>
            </a:extLst>
          </p:cNvPr>
          <p:cNvCxnSpPr>
            <a:cxnSpLocks/>
          </p:cNvCxnSpPr>
          <p:nvPr/>
        </p:nvCxnSpPr>
        <p:spPr>
          <a:xfrm>
            <a:off x="3635896" y="2636912"/>
            <a:ext cx="0" cy="15841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6B0E64B-132A-4612-BF16-6CC9B24B6B08}"/>
                  </a:ext>
                </a:extLst>
              </p:cNvPr>
              <p:cNvSpPr txBox="1"/>
              <p:nvPr/>
            </p:nvSpPr>
            <p:spPr>
              <a:xfrm>
                <a:off x="2915816" y="4573144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Width </a:t>
                </a:r>
                <a14:m>
                  <m:oMath xmlns:m="http://schemas.openxmlformats.org/officeDocument/2006/math"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6B0E64B-132A-4612-BF16-6CC9B24B6B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4573144"/>
                <a:ext cx="1440160" cy="400110"/>
              </a:xfrm>
              <a:prstGeom prst="rect">
                <a:avLst/>
              </a:prstGeom>
              <a:blipFill>
                <a:blip r:embed="rId3"/>
                <a:stretch>
                  <a:fillRect l="-4219"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156C56F-3EBE-40CE-96D7-01DBE582B8F2}"/>
                  </a:ext>
                </a:extLst>
              </p:cNvPr>
              <p:cNvSpPr txBox="1"/>
              <p:nvPr/>
            </p:nvSpPr>
            <p:spPr>
              <a:xfrm>
                <a:off x="971600" y="4293096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Length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156C56F-3EBE-40CE-96D7-01DBE582B8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4293096"/>
                <a:ext cx="1440160" cy="400110"/>
              </a:xfrm>
              <a:prstGeom prst="rect">
                <a:avLst/>
              </a:prstGeom>
              <a:blipFill>
                <a:blip r:embed="rId4"/>
                <a:stretch>
                  <a:fillRect l="-4219"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58CCA8A-4FDA-40EE-8323-C0EC94910DD4}"/>
                  </a:ext>
                </a:extLst>
              </p:cNvPr>
              <p:cNvSpPr txBox="1"/>
              <p:nvPr/>
            </p:nvSpPr>
            <p:spPr>
              <a:xfrm>
                <a:off x="3707904" y="3284984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Height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58CCA8A-4FDA-40EE-8323-C0EC94910D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3284984"/>
                <a:ext cx="1440160" cy="400110"/>
              </a:xfrm>
              <a:prstGeom prst="rect">
                <a:avLst/>
              </a:prstGeom>
              <a:blipFill>
                <a:blip r:embed="rId6"/>
                <a:stretch>
                  <a:fillRect l="-4237" t="-757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B34C901-481A-4953-BBF3-348A0ADB161C}"/>
                  </a:ext>
                </a:extLst>
              </p:cNvPr>
              <p:cNvSpPr txBox="1"/>
              <p:nvPr/>
            </p:nvSpPr>
            <p:spPr>
              <a:xfrm>
                <a:off x="4332650" y="1796688"/>
                <a:ext cx="432048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Volume = length × width × height.  </a:t>
                </a:r>
                <a14:m>
                  <m:oMath xmlns:m="http://schemas.openxmlformats.org/officeDocument/2006/math">
                    <m:r>
                      <a:rPr lang="en-GB" b="0" i="0" smtClean="0">
                        <a:latin typeface="Cambria Math" panose="02040503050406030204" pitchFamily="18" charset="0"/>
                      </a:rPr>
                      <m:t>             </m:t>
                    </m:r>
                  </m:oMath>
                </a14:m>
                <a:endParaRPr lang="en-GB" b="0" i="0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B34C901-481A-4953-BBF3-348A0ADB16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2650" y="1796688"/>
                <a:ext cx="4320480" cy="707886"/>
              </a:xfrm>
              <a:prstGeom prst="rect">
                <a:avLst/>
              </a:prstGeom>
              <a:blipFill>
                <a:blip r:embed="rId7"/>
                <a:stretch>
                  <a:fillRect l="-1554" t="-6897" r="-9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D884764-B4FE-67A5-B2A7-BD4CBCFAB90F}"/>
                  </a:ext>
                </a:extLst>
              </p:cNvPr>
              <p:cNvSpPr txBox="1"/>
              <p:nvPr/>
            </p:nvSpPr>
            <p:spPr>
              <a:xfrm>
                <a:off x="4899732" y="2371303"/>
                <a:ext cx="121674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𝑙𝑤h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D884764-B4FE-67A5-B2A7-BD4CBCFAB9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9732" y="2371303"/>
                <a:ext cx="1216743" cy="70788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of a cylinder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539552" y="4509120"/>
                <a:ext cx="8229600" cy="1394896"/>
              </a:xfrm>
            </p:spPr>
            <p:txBody>
              <a:bodyPr/>
              <a:lstStyle/>
              <a:p>
                <a:r>
                  <a:rPr lang="en-US" dirty="0"/>
                  <a:t>Volume = pi × radius × radius × height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          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539552" y="4509120"/>
                <a:ext cx="8229600" cy="1394896"/>
              </a:xfrm>
              <a:blipFill>
                <a:blip r:embed="rId2"/>
                <a:stretch>
                  <a:fillRect l="-1926" t="-65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lowchart: Magnetic Disk 3">
            <a:extLst>
              <a:ext uri="{FF2B5EF4-FFF2-40B4-BE49-F238E27FC236}">
                <a16:creationId xmlns:a16="http://schemas.microsoft.com/office/drawing/2014/main" id="{D0F428F0-0357-4A2F-8D03-A8B312A17639}"/>
              </a:ext>
            </a:extLst>
          </p:cNvPr>
          <p:cNvSpPr/>
          <p:nvPr/>
        </p:nvSpPr>
        <p:spPr>
          <a:xfrm>
            <a:off x="3491880" y="1700808"/>
            <a:ext cx="1584176" cy="2304256"/>
          </a:xfrm>
          <a:prstGeom prst="flowChartMagneticDisk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7C710B0-30D9-467D-9690-A70F84F57658}"/>
              </a:ext>
            </a:extLst>
          </p:cNvPr>
          <p:cNvCxnSpPr/>
          <p:nvPr/>
        </p:nvCxnSpPr>
        <p:spPr>
          <a:xfrm flipV="1">
            <a:off x="4283968" y="1772816"/>
            <a:ext cx="576064" cy="2880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485F4A9-2F5A-4F31-9263-7F88F41CC15B}"/>
              </a:ext>
            </a:extLst>
          </p:cNvPr>
          <p:cNvCxnSpPr/>
          <p:nvPr/>
        </p:nvCxnSpPr>
        <p:spPr>
          <a:xfrm>
            <a:off x="5292080" y="1916832"/>
            <a:ext cx="0" cy="172819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9A13CE8-BC69-4196-8950-915329061155}"/>
                  </a:ext>
                </a:extLst>
              </p:cNvPr>
              <p:cNvSpPr txBox="1"/>
              <p:nvPr/>
            </p:nvSpPr>
            <p:spPr>
              <a:xfrm>
                <a:off x="5436096" y="2492896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Height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9A13CE8-BC69-4196-8950-9153290611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2492896"/>
                <a:ext cx="1440160" cy="400110"/>
              </a:xfrm>
              <a:prstGeom prst="rect">
                <a:avLst/>
              </a:prstGeom>
              <a:blipFill>
                <a:blip r:embed="rId3"/>
                <a:stretch>
                  <a:fillRect l="-4661" t="-757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5C36C85-4DFC-4FA9-92BF-AD2C3B73CF22}"/>
                  </a:ext>
                </a:extLst>
              </p:cNvPr>
              <p:cNvSpPr txBox="1"/>
              <p:nvPr/>
            </p:nvSpPr>
            <p:spPr>
              <a:xfrm>
                <a:off x="3923928" y="1268760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Radius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5C36C85-4DFC-4FA9-92BF-AD2C3B73CF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1268760"/>
                <a:ext cx="1440160" cy="400110"/>
              </a:xfrm>
              <a:prstGeom prst="rect">
                <a:avLst/>
              </a:prstGeom>
              <a:blipFill>
                <a:blip r:embed="rId4"/>
                <a:stretch>
                  <a:fillRect l="-4661"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of a cone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Content Placeholder 3" descr="Light Gray Cone">
                <a:extLst>
                  <a:ext uri="{FF2B5EF4-FFF2-40B4-BE49-F238E27FC236}">
                    <a16:creationId xmlns:a16="http://schemas.microsoft.com/office/drawing/2014/main" id="{82ABFF1A-92EE-4E6D-A2C1-30EEDABB0173}"/>
                  </a:ext>
                </a:extLst>
              </p:cNvPr>
              <p:cNvGraphicFramePr>
                <a:graphicFrameLocks noGrp="1" noChangeAspect="1"/>
              </p:cNvGraphicFramePr>
              <p:nvPr>
                <p:ph sz="quarter" idx="10"/>
                <p:extLst>
                  <p:ext uri="{D42A27DB-BD31-4B8C-83A1-F6EECF244321}">
                    <p14:modId xmlns:p14="http://schemas.microsoft.com/office/powerpoint/2010/main" val="3430926762"/>
                  </p:ext>
                </p:extLst>
              </p:nvPr>
            </p:nvGraphicFramePr>
            <p:xfrm>
              <a:off x="3275856" y="836712"/>
              <a:ext cx="2283952" cy="329269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283952" cy="3292698"/>
                    </a:xfrm>
                    <a:prstGeom prst="rect">
                      <a:avLst/>
                    </a:prstGeom>
                  </am3d:spPr>
                  <am3d:camera>
                    <am3d:pos x="0" y="0" z="7987706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704480" d="1000000"/>
                    <am3d:preTrans dx="2" dy="-16922770" dz="-2"/>
                    <am3d:scale>
                      <am3d:sx n="1000000" d="1000000"/>
                      <am3d:sy n="1000000" d="1000000"/>
                      <am3d:sz n="1000000" d="1000000"/>
                    </am3d:scale>
                    <am3d:rot ax="1022082" ay="-170812" az="-5231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420627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Content Placeholder 3" descr="Light Gray Cone">
                <a:extLst>
                  <a:ext uri="{FF2B5EF4-FFF2-40B4-BE49-F238E27FC236}">
                    <a16:creationId xmlns:a16="http://schemas.microsoft.com/office/drawing/2014/main" id="{82ABFF1A-92EE-4E6D-A2C1-30EEDABB017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75856" y="836712"/>
                <a:ext cx="2283952" cy="3292698"/>
              </a:xfrm>
              <a:prstGeom prst="rect">
                <a:avLst/>
              </a:prstGeom>
            </p:spPr>
          </p:pic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28858C9F-E2A3-48E4-98FA-4A6E347816D8}"/>
              </a:ext>
            </a:extLst>
          </p:cNvPr>
          <p:cNvSpPr/>
          <p:nvPr/>
        </p:nvSpPr>
        <p:spPr>
          <a:xfrm>
            <a:off x="3347864" y="3068960"/>
            <a:ext cx="2160240" cy="10081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3707725-5732-4C15-A631-EEE835146B90}"/>
              </a:ext>
            </a:extLst>
          </p:cNvPr>
          <p:cNvCxnSpPr>
            <a:endCxn id="5" idx="5"/>
          </p:cNvCxnSpPr>
          <p:nvPr/>
        </p:nvCxnSpPr>
        <p:spPr>
          <a:xfrm>
            <a:off x="4427984" y="3573016"/>
            <a:ext cx="763760" cy="35642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2AAF816-5CD3-4141-93DF-D7F11367BF3B}"/>
              </a:ext>
            </a:extLst>
          </p:cNvPr>
          <p:cNvCxnSpPr/>
          <p:nvPr/>
        </p:nvCxnSpPr>
        <p:spPr>
          <a:xfrm flipV="1">
            <a:off x="4427984" y="1412776"/>
            <a:ext cx="0" cy="216024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565431F-05AF-451D-B632-83ADB319973A}"/>
                  </a:ext>
                </a:extLst>
              </p:cNvPr>
              <p:cNvSpPr txBox="1"/>
              <p:nvPr/>
            </p:nvSpPr>
            <p:spPr>
              <a:xfrm>
                <a:off x="4716016" y="3356992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Radius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en-GB" i="1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565431F-05AF-451D-B632-83ADB31997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3356992"/>
                <a:ext cx="1440160" cy="400110"/>
              </a:xfrm>
              <a:prstGeom prst="rect">
                <a:avLst/>
              </a:prstGeom>
              <a:blipFill>
                <a:blip r:embed="rId4"/>
                <a:stretch>
                  <a:fillRect l="-4661" t="-7692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DDE2D7C-E2F4-409B-95E7-1994C19B2870}"/>
                  </a:ext>
                </a:extLst>
              </p:cNvPr>
              <p:cNvSpPr txBox="1"/>
              <p:nvPr/>
            </p:nvSpPr>
            <p:spPr>
              <a:xfrm>
                <a:off x="4499992" y="2204864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Height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DDE2D7C-E2F4-409B-95E7-1994C19B28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2" y="2204864"/>
                <a:ext cx="1440160" cy="400110"/>
              </a:xfrm>
              <a:prstGeom prst="rect">
                <a:avLst/>
              </a:prstGeom>
              <a:blipFill>
                <a:blip r:embed="rId5"/>
                <a:stretch>
                  <a:fillRect l="-4237" t="-7692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2D2D9B4-4EC5-4ABE-A341-5AF2A5AB2827}"/>
                  </a:ext>
                </a:extLst>
              </p:cNvPr>
              <p:cNvSpPr txBox="1"/>
              <p:nvPr/>
            </p:nvSpPr>
            <p:spPr>
              <a:xfrm>
                <a:off x="899592" y="4437112"/>
                <a:ext cx="6984776" cy="1440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>
                    <a:latin typeface="+mn-lt"/>
                  </a:rPr>
                  <a:t>Volume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GB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radius</m:t>
                    </m:r>
                    <m: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radius</m:t>
                    </m:r>
                    <m: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×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height</m:t>
                    </m:r>
                  </m:oMath>
                </a14:m>
                <a:endParaRPr lang="en-GB" b="0" dirty="0">
                  <a:latin typeface="+mn-lt"/>
                </a:endParaRPr>
              </a:p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         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2D2D9B4-4EC5-4ABE-A341-5AF2A5AB28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4437112"/>
                <a:ext cx="6984776" cy="1440844"/>
              </a:xfrm>
              <a:prstGeom prst="rect">
                <a:avLst/>
              </a:prstGeom>
              <a:blipFill>
                <a:blip r:embed="rId6"/>
                <a:stretch>
                  <a:fillRect l="-9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Magnetic Disk 4">
            <a:extLst>
              <a:ext uri="{FF2B5EF4-FFF2-40B4-BE49-F238E27FC236}">
                <a16:creationId xmlns:a16="http://schemas.microsoft.com/office/drawing/2014/main" id="{54DBEF6B-A16B-4A04-B905-3B5E78A15A62}"/>
              </a:ext>
            </a:extLst>
          </p:cNvPr>
          <p:cNvSpPr/>
          <p:nvPr/>
        </p:nvSpPr>
        <p:spPr>
          <a:xfrm>
            <a:off x="2411760" y="3717032"/>
            <a:ext cx="3816424" cy="1584176"/>
          </a:xfrm>
          <a:prstGeom prst="flowChartMagneticDis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of compound shapes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 compound shape is made up of two or more shapes joined together, so you work out the volume of each shape separately and then add </a:t>
            </a:r>
            <a:br>
              <a:rPr lang="en-US" dirty="0"/>
            </a:br>
            <a:r>
              <a:rPr lang="en-US" dirty="0"/>
              <a:t>these together. </a:t>
            </a:r>
          </a:p>
          <a:p>
            <a:endParaRPr lang="en-US" dirty="0"/>
          </a:p>
        </p:txBody>
      </p:sp>
      <p:sp>
        <p:nvSpPr>
          <p:cNvPr id="4" name="Flowchart: Magnetic Disk 3">
            <a:extLst>
              <a:ext uri="{FF2B5EF4-FFF2-40B4-BE49-F238E27FC236}">
                <a16:creationId xmlns:a16="http://schemas.microsoft.com/office/drawing/2014/main" id="{8655B225-DAC5-488A-B6FA-2140D63AEC9F}"/>
              </a:ext>
            </a:extLst>
          </p:cNvPr>
          <p:cNvSpPr/>
          <p:nvPr/>
        </p:nvSpPr>
        <p:spPr>
          <a:xfrm>
            <a:off x="3419872" y="3068960"/>
            <a:ext cx="1800200" cy="1008112"/>
          </a:xfrm>
          <a:prstGeom prst="flowChartMagneticDis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05729"/>
            <a:ext cx="7787208" cy="382588"/>
          </a:xfrm>
        </p:spPr>
        <p:txBody>
          <a:bodyPr/>
          <a:lstStyle/>
          <a:p>
            <a:r>
              <a:rPr lang="en-US" sz="2000" dirty="0"/>
              <a:t>Example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484784"/>
            <a:ext cx="8229600" cy="4248000"/>
          </a:xfrm>
        </p:spPr>
        <p:txBody>
          <a:bodyPr/>
          <a:lstStyle/>
          <a:p>
            <a:r>
              <a:rPr lang="en-US" dirty="0"/>
              <a:t>The diagram shows a silo. Calculate its volume.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A682F8-DE80-8360-E9A2-60B5EF953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1844824"/>
            <a:ext cx="3429305" cy="450382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Solution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563888" y="1512000"/>
                <a:ext cx="5122912" cy="1628968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Volume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cylinder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0.8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×2.4 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br>
                  <a:rPr lang="en-GB" dirty="0"/>
                </a:br>
                <a:endParaRPr lang="en-US" dirty="0"/>
              </a:p>
              <a:p>
                <a:r>
                  <a:rPr lang="en-US" dirty="0"/>
                  <a:t>                    </a:t>
                </a:r>
              </a:p>
              <a:p>
                <a:r>
                  <a:rPr lang="en-GB" b="0" dirty="0"/>
                  <a:t>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Volume</m:t>
                    </m:r>
                    <m:r>
                      <a:rPr lang="en-GB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of</m:t>
                    </m:r>
                    <m:r>
                      <a:rPr lang="en-GB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cone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0.8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×2 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563888" y="1512000"/>
                <a:ext cx="5122912" cy="1628968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lowchart: Magnetic Disk 3">
            <a:extLst>
              <a:ext uri="{FF2B5EF4-FFF2-40B4-BE49-F238E27FC236}">
                <a16:creationId xmlns:a16="http://schemas.microsoft.com/office/drawing/2014/main" id="{0DBDEB10-7FB2-4AD8-BABB-02CD80BE0D58}"/>
              </a:ext>
            </a:extLst>
          </p:cNvPr>
          <p:cNvSpPr/>
          <p:nvPr/>
        </p:nvSpPr>
        <p:spPr>
          <a:xfrm>
            <a:off x="899592" y="1916832"/>
            <a:ext cx="1296144" cy="2592288"/>
          </a:xfrm>
          <a:prstGeom prst="flowChartMagneticDisk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53238A3-BA85-45F3-9FA1-E04D20B4E9EC}"/>
              </a:ext>
            </a:extLst>
          </p:cNvPr>
          <p:cNvCxnSpPr/>
          <p:nvPr/>
        </p:nvCxnSpPr>
        <p:spPr>
          <a:xfrm>
            <a:off x="899592" y="4149080"/>
            <a:ext cx="648072" cy="15841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9A7F2EF-58AD-442C-8314-7DC9DA70B382}"/>
              </a:ext>
            </a:extLst>
          </p:cNvPr>
          <p:cNvCxnSpPr/>
          <p:nvPr/>
        </p:nvCxnSpPr>
        <p:spPr>
          <a:xfrm flipH="1">
            <a:off x="1547664" y="4149080"/>
            <a:ext cx="648072" cy="15841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D779C4E-A3B6-40A5-AD3D-B9A1F6C58006}"/>
              </a:ext>
            </a:extLst>
          </p:cNvPr>
          <p:cNvCxnSpPr/>
          <p:nvPr/>
        </p:nvCxnSpPr>
        <p:spPr>
          <a:xfrm>
            <a:off x="2555776" y="2132856"/>
            <a:ext cx="0" cy="20882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61C3F37-38E7-48CB-827C-364ACDC3CCA6}"/>
              </a:ext>
            </a:extLst>
          </p:cNvPr>
          <p:cNvCxnSpPr/>
          <p:nvPr/>
        </p:nvCxnSpPr>
        <p:spPr>
          <a:xfrm flipV="1">
            <a:off x="1547664" y="2060848"/>
            <a:ext cx="504056" cy="2880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F6FEC42-66B5-4BCA-8DE7-1EE7586140FC}"/>
              </a:ext>
            </a:extLst>
          </p:cNvPr>
          <p:cNvCxnSpPr/>
          <p:nvPr/>
        </p:nvCxnSpPr>
        <p:spPr>
          <a:xfrm>
            <a:off x="2555776" y="4221088"/>
            <a:ext cx="0" cy="151216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B8FDD8A-C70B-4BC4-A863-4B08A91A94BF}"/>
                  </a:ext>
                </a:extLst>
              </p:cNvPr>
              <p:cNvSpPr txBox="1"/>
              <p:nvPr/>
            </p:nvSpPr>
            <p:spPr>
              <a:xfrm>
                <a:off x="2555776" y="2852936"/>
                <a:ext cx="9454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.4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B8FDD8A-C70B-4BC4-A863-4B08A91A94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2852936"/>
                <a:ext cx="945435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2B8EE75-64AB-4BDA-9AF4-56922F5FB70B}"/>
                  </a:ext>
                </a:extLst>
              </p:cNvPr>
              <p:cNvSpPr txBox="1"/>
              <p:nvPr/>
            </p:nvSpPr>
            <p:spPr>
              <a:xfrm>
                <a:off x="2627784" y="4797152"/>
                <a:ext cx="9454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2B8EE75-64AB-4BDA-9AF4-56922F5FB7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7784" y="4797152"/>
                <a:ext cx="945435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308E17C-7C4A-4D64-B78C-E4E6DF308264}"/>
                  </a:ext>
                </a:extLst>
              </p:cNvPr>
              <p:cNvSpPr txBox="1"/>
              <p:nvPr/>
            </p:nvSpPr>
            <p:spPr>
              <a:xfrm>
                <a:off x="1074947" y="1860793"/>
                <a:ext cx="9454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.8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308E17C-7C4A-4D64-B78C-E4E6DF3082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947" y="1860793"/>
                <a:ext cx="945435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0655213-03C7-0B6F-99E4-78510F9B4626}"/>
                  </a:ext>
                </a:extLst>
              </p:cNvPr>
              <p:cNvSpPr txBox="1"/>
              <p:nvPr/>
            </p:nvSpPr>
            <p:spPr>
              <a:xfrm>
                <a:off x="4355976" y="3262380"/>
                <a:ext cx="294862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Total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volume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=6.17 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0655213-03C7-0B6F-99E4-78510F9B46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3262380"/>
                <a:ext cx="2948628" cy="7078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95736" y="6237312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211</Words>
  <Application>Microsoft Office PowerPoint</Application>
  <PresentationFormat>On-screen Show (4:3)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ＭＳ Ｐゴシック</vt:lpstr>
      <vt:lpstr>Arial</vt:lpstr>
      <vt:lpstr>Cambria Math</vt:lpstr>
      <vt:lpstr>Lucida Grande</vt:lpstr>
      <vt:lpstr>Times New Roman</vt:lpstr>
      <vt:lpstr>Default Design</vt:lpstr>
      <vt:lpstr>PowerPoint 13: Calculate the volume of 3D shapes</vt:lpstr>
      <vt:lpstr>Volume of a cuboid </vt:lpstr>
      <vt:lpstr>Volume of a cylinder </vt:lpstr>
      <vt:lpstr>Volume of a cone</vt:lpstr>
      <vt:lpstr>Volume of compound shapes </vt:lpstr>
      <vt:lpstr>Example </vt:lpstr>
      <vt:lpstr>Solution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148</cp:revision>
  <dcterms:created xsi:type="dcterms:W3CDTF">2013-05-28T00:38:54Z</dcterms:created>
  <dcterms:modified xsi:type="dcterms:W3CDTF">2025-11-11T21:38:29Z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