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1" r:id="rId4"/>
  </p:sldMasterIdLst>
  <p:notesMasterIdLst>
    <p:notesMasterId r:id="rId15"/>
  </p:notesMasterIdLst>
  <p:handoutMasterIdLst>
    <p:handoutMasterId r:id="rId16"/>
  </p:handoutMasterIdLst>
  <p:sldIdLst>
    <p:sldId id="256" r:id="rId5"/>
    <p:sldId id="328" r:id="rId6"/>
    <p:sldId id="331" r:id="rId7"/>
    <p:sldId id="330" r:id="rId8"/>
    <p:sldId id="334" r:id="rId9"/>
    <p:sldId id="335" r:id="rId10"/>
    <p:sldId id="336" r:id="rId11"/>
    <p:sldId id="337" r:id="rId12"/>
    <p:sldId id="338" r:id="rId13"/>
    <p:sldId id="267" r:id="rId14"/>
  </p:sldIdLst>
  <p:sldSz cx="9144000" cy="6858000" type="screen4x3"/>
  <p:notesSz cx="6858000" cy="9144000"/>
  <p:custDataLst>
    <p:tags r:id="rId17"/>
  </p:custDataLst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5pPr>
    <a:lvl6pPr marL="22860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6pPr>
    <a:lvl7pPr marL="27432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7pPr>
    <a:lvl8pPr marL="32004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8pPr>
    <a:lvl9pPr marL="36576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7E3"/>
    <a:srgbClr val="000000"/>
    <a:srgbClr val="E30613"/>
    <a:srgbClr val="D9D9D9"/>
    <a:srgbClr val="D81E05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33592E-100D-4FBE-81A7-7B98709C1F2C}" v="6" dt="2022-08-24T12:43:39.98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MasterView">
  <p:normalViewPr>
    <p:restoredLeft sz="15620"/>
    <p:restoredTop sz="94660"/>
  </p:normalViewPr>
  <p:slideViewPr>
    <p:cSldViewPr snapToGrid="0">
      <p:cViewPr varScale="1">
        <p:scale>
          <a:sx n="64" d="100"/>
          <a:sy n="64" d="100"/>
        </p:scale>
        <p:origin x="1340" y="3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ags" Target="tags/tag1.xml"/><Relationship Id="rId2" Type="http://schemas.openxmlformats.org/officeDocument/2006/relationships/customXml" Target="../customXml/item2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notesMaster" Target="notesMasters/notesMaster1.xml"/><Relationship Id="rId23" Type="http://schemas.microsoft.com/office/2015/10/relationships/revisionInfo" Target="revisionInfo.xml"/><Relationship Id="rId10" Type="http://schemas.openxmlformats.org/officeDocument/2006/relationships/slide" Target="slides/slide6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aroline Prodger" userId="e4ef2e75-b60b-401b-8ebe-291bdcf405f4" providerId="ADAL" clId="{3133592E-100D-4FBE-81A7-7B98709C1F2C}"/>
    <pc:docChg chg="custSel modSld">
      <pc:chgData name="Caroline Prodger" userId="e4ef2e75-b60b-401b-8ebe-291bdcf405f4" providerId="ADAL" clId="{3133592E-100D-4FBE-81A7-7B98709C1F2C}" dt="2022-08-24T12:43:51.165" v="14" actId="1076"/>
      <pc:docMkLst>
        <pc:docMk/>
      </pc:docMkLst>
      <pc:sldChg chg="addSp delSp modSp mod modNotesTx">
        <pc:chgData name="Caroline Prodger" userId="e4ef2e75-b60b-401b-8ebe-291bdcf405f4" providerId="ADAL" clId="{3133592E-100D-4FBE-81A7-7B98709C1F2C}" dt="2022-08-24T12:43:51.165" v="14" actId="1076"/>
        <pc:sldMkLst>
          <pc:docMk/>
          <pc:sldMk cId="0" sldId="331"/>
        </pc:sldMkLst>
        <pc:graphicFrameChg chg="add del mod">
          <ac:chgData name="Caroline Prodger" userId="e4ef2e75-b60b-401b-8ebe-291bdcf405f4" providerId="ADAL" clId="{3133592E-100D-4FBE-81A7-7B98709C1F2C}" dt="2022-08-24T12:43:41.659" v="10" actId="478"/>
          <ac:graphicFrameMkLst>
            <pc:docMk/>
            <pc:sldMk cId="0" sldId="331"/>
            <ac:graphicFrameMk id="4" creationId="{AD971912-D0B8-DC9D-B76E-1063155D9F86}"/>
          </ac:graphicFrameMkLst>
        </pc:graphicFrameChg>
        <pc:graphicFrameChg chg="del mod">
          <ac:chgData name="Caroline Prodger" userId="e4ef2e75-b60b-401b-8ebe-291bdcf405f4" providerId="ADAL" clId="{3133592E-100D-4FBE-81A7-7B98709C1F2C}" dt="2022-08-24T12:43:42.812" v="11" actId="478"/>
          <ac:graphicFrameMkLst>
            <pc:docMk/>
            <pc:sldMk cId="0" sldId="331"/>
            <ac:graphicFrameMk id="8" creationId="{EC9FF597-8B76-4EA6-BBAD-3F3DA56B3210}"/>
          </ac:graphicFrameMkLst>
        </pc:graphicFrameChg>
        <pc:graphicFrameChg chg="del">
          <ac:chgData name="Caroline Prodger" userId="e4ef2e75-b60b-401b-8ebe-291bdcf405f4" providerId="ADAL" clId="{3133592E-100D-4FBE-81A7-7B98709C1F2C}" dt="2022-08-24T12:42:33.675" v="0" actId="478"/>
          <ac:graphicFrameMkLst>
            <pc:docMk/>
            <pc:sldMk cId="0" sldId="331"/>
            <ac:graphicFrameMk id="9" creationId="{0AB66F0C-D67A-4CC6-9ABE-4144F997BAB2}"/>
          </ac:graphicFrameMkLst>
        </pc:graphicFrameChg>
        <pc:picChg chg="add mod">
          <ac:chgData name="Caroline Prodger" userId="e4ef2e75-b60b-401b-8ebe-291bdcf405f4" providerId="ADAL" clId="{3133592E-100D-4FBE-81A7-7B98709C1F2C}" dt="2022-08-24T12:43:51.165" v="14" actId="1076"/>
          <ac:picMkLst>
            <pc:docMk/>
            <pc:sldMk cId="0" sldId="331"/>
            <ac:picMk id="12" creationId="{AE6E6082-9E04-F3EA-9629-5A3F116B5DA1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586ABBB-9C0A-1D47-83E6-10FD6948B0D3}" type="datetime1">
              <a:rPr lang="en-US"/>
              <a:pPr/>
              <a:t>11/11/2025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BFAD621-1136-4040-A893-ED5AEC3FF12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745571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50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50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D847933-502B-D146-9428-3DDD196AD935}" type="slidenum">
              <a:rPr lang="en-GB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432193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286538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031926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ext Box 10"/>
          <p:cNvSpPr txBox="1">
            <a:spLocks noChangeArrowheads="1"/>
          </p:cNvSpPr>
          <p:nvPr userDrawn="1"/>
        </p:nvSpPr>
        <p:spPr bwMode="white">
          <a:xfrm>
            <a:off x="0" y="457200"/>
            <a:ext cx="9144000" cy="152400"/>
          </a:xfrm>
          <a:prstGeom prst="rect">
            <a:avLst/>
          </a:prstGeom>
          <a:solidFill>
            <a:srgbClr val="D9D9D9">
              <a:alpha val="0"/>
            </a:srgbClr>
          </a:solidFill>
          <a:ln>
            <a:noFill/>
          </a:ln>
        </p:spPr>
        <p:txBody>
          <a:bodyPr wrap="none"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sz="1800">
                <a:solidFill>
                  <a:srgbClr val="D9D9D9"/>
                </a:solidFill>
                <a:cs typeface="Arial" charset="0"/>
              </a:rPr>
              <a:t> </a:t>
            </a:r>
          </a:p>
        </p:txBody>
      </p:sp>
      <p:sp>
        <p:nvSpPr>
          <p:cNvPr id="12" name="Text Box 11"/>
          <p:cNvSpPr txBox="1">
            <a:spLocks noChangeArrowheads="1"/>
          </p:cNvSpPr>
          <p:nvPr userDrawn="1"/>
        </p:nvSpPr>
        <p:spPr bwMode="auto">
          <a:xfrm>
            <a:off x="7239000" y="6480000"/>
            <a:ext cx="14478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pPr algn="r">
              <a:spcBef>
                <a:spcPts val="600"/>
              </a:spcBef>
            </a:pPr>
            <a:fld id="{6152C911-7D81-1845-9D20-613E63F035EB}" type="slidenum">
              <a:rPr lang="en-US" sz="900" baseline="0">
                <a:ea typeface="Arial" pitchFamily="-105" charset="0"/>
                <a:cs typeface="Arial" pitchFamily="-105" charset="0"/>
              </a:rPr>
              <a:pPr algn="r">
                <a:spcBef>
                  <a:spcPts val="600"/>
                </a:spcBef>
              </a:pPr>
              <a:t>‹#›</a:t>
            </a:fld>
            <a:r>
              <a:rPr lang="en-US" sz="900" baseline="0" dirty="0">
                <a:ea typeface="Arial" pitchFamily="-105" charset="0"/>
                <a:cs typeface="Arial" pitchFamily="-105" charset="0"/>
              </a:rPr>
              <a:t> of 10</a:t>
            </a: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</p:txBody>
      </p:sp>
      <p:sp>
        <p:nvSpPr>
          <p:cNvPr id="1035" name="Title Placeholder 10"/>
          <p:cNvSpPr>
            <a:spLocks noGrp="1"/>
          </p:cNvSpPr>
          <p:nvPr>
            <p:ph type="title"/>
          </p:nvPr>
        </p:nvSpPr>
        <p:spPr bwMode="auto">
          <a:xfrm>
            <a:off x="457200" y="1008000"/>
            <a:ext cx="8218488" cy="382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1036" name="Text Placeholder 13"/>
          <p:cNvSpPr>
            <a:spLocks noGrp="1"/>
          </p:cNvSpPr>
          <p:nvPr>
            <p:ph type="body" idx="1"/>
          </p:nvPr>
        </p:nvSpPr>
        <p:spPr bwMode="auto">
          <a:xfrm>
            <a:off x="457200" y="1512000"/>
            <a:ext cx="8229600" cy="42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  <a:p>
            <a:pPr lvl="4"/>
            <a:endParaRPr lang="en-GB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54C8F537-6DBE-534E-B9F5-B8C14A123E7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7388705" y="5918332"/>
            <a:ext cx="1258599" cy="403335"/>
          </a:xfrm>
          <a:prstGeom prst="rect">
            <a:avLst/>
          </a:prstGeom>
        </p:spPr>
      </p:pic>
      <p:sp>
        <p:nvSpPr>
          <p:cNvPr id="1029" name="Rectangle 14"/>
          <p:cNvSpPr>
            <a:spLocks noChangeArrowheads="1"/>
          </p:cNvSpPr>
          <p:nvPr userDrawn="1"/>
        </p:nvSpPr>
        <p:spPr bwMode="auto">
          <a:xfrm>
            <a:off x="468312" y="145670"/>
            <a:ext cx="60912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b" anchorCtr="0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aseline="0">
                <a:solidFill>
                  <a:schemeClr val="tx1"/>
                </a:solidFill>
              </a:rPr>
              <a:t>T Level Technical Qualification in</a:t>
            </a:r>
            <a:br>
              <a:rPr lang="en-GB" sz="1400" baseline="0">
                <a:solidFill>
                  <a:schemeClr val="tx1"/>
                </a:solidFill>
              </a:rPr>
            </a:br>
            <a:r>
              <a:rPr lang="en-GB" sz="1400" b="1" baseline="0">
                <a:solidFill>
                  <a:schemeClr val="tx1"/>
                </a:solidFill>
              </a:rPr>
              <a:t>Engineering and Manufacturing (Level 3)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="0" baseline="0">
                <a:solidFill>
                  <a:srgbClr val="0077E3"/>
                </a:solidFill>
              </a:rPr>
              <a:t>300 Engineering Common Core Content</a:t>
            </a:r>
            <a:endParaRPr lang="en-US" sz="1400" b="0" baseline="0">
              <a:solidFill>
                <a:srgbClr val="0077E3"/>
              </a:solidFill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A2179D90-178B-9644-ABBE-ACA37CB4C747}"/>
              </a:ext>
            </a:extLst>
          </p:cNvPr>
          <p:cNvCxnSpPr>
            <a:cxnSpLocks/>
          </p:cNvCxnSpPr>
          <p:nvPr userDrawn="1"/>
        </p:nvCxnSpPr>
        <p:spPr>
          <a:xfrm>
            <a:off x="457200" y="900000"/>
            <a:ext cx="8229600" cy="0"/>
          </a:xfrm>
          <a:prstGeom prst="line">
            <a:avLst/>
          </a:prstGeom>
          <a:ln>
            <a:solidFill>
              <a:srgbClr val="0077E3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79204EE7-09ED-40D7-B3D5-9F6FE263D858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6724650" y="184425"/>
            <a:ext cx="1962150" cy="40957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96F0CD5D-B4A7-4421-AC1D-7F2293649C0F}"/>
              </a:ext>
            </a:extLst>
          </p:cNvPr>
          <p:cNvSpPr txBox="1"/>
          <p:nvPr userDrawn="1"/>
        </p:nvSpPr>
        <p:spPr>
          <a:xfrm>
            <a:off x="2555776" y="5943550"/>
            <a:ext cx="4572000" cy="5100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ts val="1300"/>
              </a:lnSpc>
              <a:spcBef>
                <a:spcPts val="400"/>
              </a:spcBef>
              <a:spcAft>
                <a:spcPts val="400"/>
              </a:spcAft>
            </a:pPr>
            <a:r>
              <a:rPr lang="en-GB" sz="800">
                <a:effectLst/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© City &amp; Guilds Limited. </a:t>
            </a:r>
            <a:r>
              <a:rPr lang="en-GB" sz="800" dirty="0">
                <a:effectLst/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All rights reserved.</a:t>
            </a:r>
            <a:endParaRPr lang="en-GB" sz="8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algn="ctr">
              <a:lnSpc>
                <a:spcPts val="1300"/>
              </a:lnSpc>
              <a:spcBef>
                <a:spcPts val="400"/>
              </a:spcBef>
              <a:spcAft>
                <a:spcPts val="400"/>
              </a:spcAft>
            </a:pPr>
            <a:endParaRPr lang="en-GB" sz="800" dirty="0">
              <a:effectLst/>
              <a:latin typeface="Arial" panose="020B0604020202020204" pitchFamily="34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</p:sldLayoutIdLst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 baseline="0">
          <a:solidFill>
            <a:srgbClr val="0077E3"/>
          </a:solidFill>
          <a:latin typeface="+mj-lt"/>
          <a:ea typeface="ＭＳ Ｐゴシック" charset="-128"/>
          <a:cs typeface="ＭＳ Ｐゴシック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9pPr>
    </p:titleStyle>
    <p:bodyStyle>
      <a:lvl1pPr marL="0" indent="0" algn="l" rtl="0" eaLnBrk="0" fontAlgn="base" hangingPunct="0">
        <a:lnSpc>
          <a:spcPts val="2400"/>
        </a:lnSpc>
        <a:spcBef>
          <a:spcPts val="1000"/>
        </a:spcBef>
        <a:spcAft>
          <a:spcPts val="1000"/>
        </a:spcAft>
        <a:defRPr lang="en-GB" sz="20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215900" indent="-215900" algn="l" rtl="0" eaLnBrk="0" fontAlgn="base" hangingPunct="0">
        <a:lnSpc>
          <a:spcPts val="24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2000" dirty="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0" indent="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Font typeface="Lucida Grande" pitchFamily="-105" charset="0"/>
        <a:defRPr lang="en-GB" sz="1600" dirty="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215900" indent="-21590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4pPr>
      <a:lvl5pPr marL="431800" indent="-215900" algn="l" rtl="0" eaLnBrk="0" fontAlgn="base" hangingPunct="0">
        <a:lnSpc>
          <a:spcPts val="2000"/>
        </a:lnSpc>
        <a:spcBef>
          <a:spcPct val="0"/>
        </a:spcBef>
        <a:spcAft>
          <a:spcPts val="500"/>
        </a:spcAft>
        <a:buFont typeface="Arial" pitchFamily="-105" charset="0"/>
        <a:buChar char="–"/>
        <a:defRPr lang="en-US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5pPr>
      <a:lvl6pPr marL="457200" indent="-457200" algn="l" defTabSz="914400" rtl="0" fontAlgn="base">
        <a:spcBef>
          <a:spcPct val="20000"/>
        </a:spcBef>
        <a:spcAft>
          <a:spcPct val="0"/>
        </a:spcAft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6pPr>
      <a:lvl7pPr marL="2971800" indent="-228600" algn="l" defTabSz="914400" rtl="0" fontAlgn="base">
        <a:spcBef>
          <a:spcPct val="20000"/>
        </a:spcBef>
        <a:spcAft>
          <a:spcPct val="0"/>
        </a:spcAft>
        <a:buClr>
          <a:srgbClr val="E30613"/>
        </a:buClr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7pPr>
      <a:lvl8pPr marL="34290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600" kern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8pPr>
      <a:lvl9pPr marL="38862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0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14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371600"/>
            <a:ext cx="8229600" cy="4754563"/>
          </a:xfrm>
        </p:spPr>
        <p:txBody>
          <a:bodyPr/>
          <a:lstStyle/>
          <a:p>
            <a:pPr marL="0" indent="0" eaLnBrk="1" hangingPunct="1"/>
            <a:endParaRPr b="1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eaLnBrk="1" hangingPunct="1"/>
            <a:endParaRPr b="1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/>
            <a:r>
              <a:rPr sz="6600">
                <a:solidFill>
                  <a:schemeClr val="bg1"/>
                </a:solidFill>
                <a:ea typeface="ＭＳ Ｐゴシック" pitchFamily="-105" charset="-128"/>
                <a:cs typeface="ＭＳ Ｐゴシック" pitchFamily="-105" charset="-128"/>
              </a:rPr>
              <a:t>PowerPoint presentation</a:t>
            </a:r>
          </a:p>
        </p:txBody>
      </p:sp>
      <p:sp>
        <p:nvSpPr>
          <p:cNvPr id="2054" name="TextBox 9"/>
          <p:cNvSpPr txBox="1">
            <a:spLocks noChangeArrowheads="1"/>
          </p:cNvSpPr>
          <p:nvPr/>
        </p:nvSpPr>
        <p:spPr bwMode="auto">
          <a:xfrm>
            <a:off x="457200" y="2209800"/>
            <a:ext cx="8001000" cy="738664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 lIns="0" tIns="0" rIns="0" bIns="0">
            <a:prstTxWarp prst="textNoShape">
              <a:avLst/>
            </a:prstTxWarp>
            <a:noAutofit/>
          </a:bodyPr>
          <a:lstStyle/>
          <a:p>
            <a:r>
              <a:rPr lang="en-GB" sz="2400" b="1" dirty="0"/>
              <a:t>4. Essential mathematics for engineering </a:t>
            </a:r>
            <a:r>
              <a:rPr lang="en-GB" sz="2400" b="1"/>
              <a:t>and manufacturing</a:t>
            </a:r>
            <a:endParaRPr lang="en-GB" sz="2400" b="1" dirty="0"/>
          </a:p>
        </p:txBody>
      </p:sp>
      <p:sp>
        <p:nvSpPr>
          <p:cNvPr id="2053" name="Rectangle 15"/>
          <p:cNvSpPr>
            <a:spLocks noGrp="1" noChangeArrowheads="1"/>
          </p:cNvSpPr>
          <p:nvPr>
            <p:ph type="title"/>
          </p:nvPr>
        </p:nvSpPr>
        <p:spPr>
          <a:xfrm>
            <a:off x="457200" y="3280013"/>
            <a:ext cx="8153400" cy="2514600"/>
          </a:xfrm>
        </p:spPr>
        <p:txBody>
          <a:bodyPr anchor="t"/>
          <a:lstStyle/>
          <a:p>
            <a:pPr eaLnBrk="1" hangingPunct="1"/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PowerPoint 3: Fractions and percentages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marL="0" indent="0" algn="ctr" eaLnBrk="1" hangingPunct="1">
              <a:lnSpc>
                <a:spcPct val="100000"/>
              </a:lnSpc>
            </a:pPr>
            <a:endParaRPr sz="6000">
              <a:solidFill>
                <a:srgbClr val="E30613"/>
              </a:solidFill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>
              <a:lnSpc>
                <a:spcPct val="100000"/>
              </a:lnSpc>
            </a:pPr>
            <a:r>
              <a:rPr sz="6000">
                <a:solidFill>
                  <a:srgbClr val="0077E3"/>
                </a:solidFill>
                <a:ea typeface="ＭＳ Ｐゴシック" pitchFamily="-105" charset="-128"/>
                <a:cs typeface="ＭＳ Ｐゴシック" pitchFamily="-105" charset="-128"/>
              </a:rPr>
              <a:t>Any questions?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468F838-09E5-222B-093A-5F5900D71AA4}"/>
              </a:ext>
            </a:extLst>
          </p:cNvPr>
          <p:cNvSpPr txBox="1"/>
          <p:nvPr/>
        </p:nvSpPr>
        <p:spPr>
          <a:xfrm>
            <a:off x="2162251" y="6005640"/>
            <a:ext cx="5209909" cy="538609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dirty="0">
                <a:latin typeface="Arial"/>
                <a:ea typeface="ＭＳ Ｐゴシック"/>
                <a:cs typeface="Arial"/>
              </a:rPr>
              <a:t> </a:t>
            </a:r>
            <a:r>
              <a:rPr lang="en-US" sz="900" dirty="0">
                <a:latin typeface="Arial"/>
                <a:ea typeface="ＭＳ Ｐゴシック"/>
                <a:cs typeface="Arial"/>
              </a:rPr>
              <a:t>‘</a:t>
            </a:r>
            <a:r>
              <a:rPr lang="en-US" sz="800" dirty="0">
                <a:latin typeface="Arial"/>
                <a:ea typeface="ＭＳ Ｐゴシック"/>
                <a:cs typeface="Arial"/>
              </a:rPr>
              <a:t>T-LEVELS’ is a registered trade mark of the Department for Education.</a:t>
            </a:r>
            <a:br>
              <a:rPr lang="en-US" sz="800" dirty="0">
                <a:latin typeface="Arial"/>
                <a:cs typeface="Arial"/>
              </a:rPr>
            </a:br>
            <a:r>
              <a:rPr lang="en-US" sz="800" dirty="0">
                <a:latin typeface="Arial"/>
                <a:ea typeface="ＭＳ Ｐゴシック"/>
                <a:cs typeface="Arial"/>
              </a:rPr>
              <a:t> ‘T Level’ is a registered trade mark of the Institute for Apprenticeships and Technical Education</a:t>
            </a:r>
            <a:r>
              <a:rPr lang="en-US" sz="900" dirty="0">
                <a:latin typeface="Arial"/>
                <a:ea typeface="ＭＳ Ｐゴシック"/>
                <a:cs typeface="Arial"/>
              </a:rPr>
              <a:t>.</a:t>
            </a:r>
            <a:endParaRPr lang="en-US" sz="1050" dirty="0">
              <a:ea typeface="ＭＳ Ｐゴシック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Fractions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075" name="Content Placeholder 2"/>
              <p:cNvSpPr>
                <a:spLocks noGrp="1"/>
              </p:cNvSpPr>
              <p:nvPr>
                <p:ph sz="quarter" idx="10"/>
              </p:nvPr>
            </p:nvSpPr>
            <p:spPr>
              <a:xfrm>
                <a:off x="457200" y="1512000"/>
                <a:ext cx="8229600" cy="4248000"/>
              </a:xfrm>
            </p:spPr>
            <p:txBody>
              <a:bodyPr/>
              <a:lstStyle/>
              <a:p>
                <a:pPr marL="0" indent="0"/>
                <a:r>
                  <a:rPr lang="en-GB" dirty="0">
                    <a:ea typeface="ＭＳ Ｐゴシック" pitchFamily="-105" charset="-128"/>
                    <a:cs typeface="ＭＳ Ｐゴシック" pitchFamily="-105" charset="-128"/>
                  </a:rPr>
                  <a:t>A fraction is a proportion of a quantity.</a:t>
                </a:r>
              </a:p>
              <a:p>
                <a:pPr marL="0" indent="0"/>
                <a:r>
                  <a:rPr lang="en-GB" dirty="0">
                    <a:ea typeface="ＭＳ Ｐゴシック" pitchFamily="-105" charset="-128"/>
                    <a:cs typeface="ＭＳ Ｐゴシック" pitchFamily="-105" charset="-128"/>
                  </a:rPr>
                  <a:t>All fractions are made up of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i="1" smtClean="0">
                            <a:latin typeface="Cambria Math" panose="02040503050406030204" pitchFamily="18" charset="0"/>
                            <a:ea typeface="ＭＳ Ｐゴシック" pitchFamily="-105" charset="-128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lang="en-GB" b="0" i="0" smtClean="0">
                            <a:latin typeface="Cambria Math" panose="02040503050406030204" pitchFamily="18" charset="0"/>
                            <a:ea typeface="ＭＳ Ｐゴシック" pitchFamily="-105" charset="-128"/>
                          </a:rPr>
                          <m:t>numerator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GB" b="0" i="0" smtClean="0">
                            <a:latin typeface="Cambria Math" panose="02040503050406030204" pitchFamily="18" charset="0"/>
                            <a:ea typeface="ＭＳ Ｐゴシック" pitchFamily="-105" charset="-128"/>
                          </a:rPr>
                          <m:t>denominator</m:t>
                        </m:r>
                      </m:den>
                    </m:f>
                  </m:oMath>
                </a14:m>
                <a:r>
                  <a:rPr lang="en-GB" dirty="0">
                    <a:ea typeface="ＭＳ Ｐゴシック" pitchFamily="-105" charset="-128"/>
                    <a:cs typeface="ＭＳ Ｐゴシック" pitchFamily="-105" charset="-128"/>
                  </a:rPr>
                  <a:t>.</a:t>
                </a:r>
              </a:p>
              <a:p>
                <a:pPr marL="0" indent="0"/>
                <a:r>
                  <a:rPr lang="en-GB" dirty="0">
                    <a:ea typeface="ＭＳ Ｐゴシック" pitchFamily="-105" charset="-128"/>
                    <a:cs typeface="ＭＳ Ｐゴシック" pitchFamily="-105" charset="-128"/>
                  </a:rPr>
                  <a:t>If the numerator is smaller than the denominator, then this is a proper fraction.</a:t>
                </a:r>
              </a:p>
              <a:p>
                <a:pPr marL="0" indent="0"/>
                <a:r>
                  <a:rPr lang="en-GB" dirty="0">
                    <a:ea typeface="ＭＳ Ｐゴシック" pitchFamily="-105" charset="-128"/>
                    <a:cs typeface="ＭＳ Ｐゴシック" pitchFamily="-105" charset="-128"/>
                  </a:rPr>
                  <a:t>If the numerator is larger than the denominator, then this is an improper fraction. </a:t>
                </a:r>
              </a:p>
              <a:p>
                <a:pPr marL="0" indent="0"/>
                <a:r>
                  <a:rPr lang="en-GB" dirty="0">
                    <a:ea typeface="ＭＳ Ｐゴシック" pitchFamily="-105" charset="-128"/>
                    <a:cs typeface="ＭＳ Ｐゴシック" pitchFamily="-105" charset="-128"/>
                  </a:rPr>
                  <a:t>Improper fractions can also be written as mixed numbers. </a:t>
                </a:r>
              </a:p>
            </p:txBody>
          </p:sp>
        </mc:Choice>
        <mc:Fallback xmlns="">
          <p:sp>
            <p:nvSpPr>
              <p:cNvPr id="3075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10"/>
              </p:nvPr>
            </p:nvSpPr>
            <p:spPr>
              <a:xfrm>
                <a:off x="457200" y="1512000"/>
                <a:ext cx="8229600" cy="4248000"/>
              </a:xfrm>
              <a:blipFill>
                <a:blip r:embed="rId2"/>
                <a:stretch>
                  <a:fillRect l="-1852" t="-1722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Rectangle 2">
                <a:extLst>
                  <a:ext uri="{FF2B5EF4-FFF2-40B4-BE49-F238E27FC236}">
                    <a16:creationId xmlns:a16="http://schemas.microsoft.com/office/drawing/2014/main" id="{49C0C99B-5A3F-B6A6-BCC1-AB8F75A17DE3}"/>
                  </a:ext>
                </a:extLst>
              </p:cNvPr>
              <p:cNvSpPr/>
              <p:nvPr/>
            </p:nvSpPr>
            <p:spPr>
              <a:xfrm>
                <a:off x="5888817" y="1292442"/>
                <a:ext cx="498855" cy="900246"/>
              </a:xfrm>
              <a:prstGeom prst="rect">
                <a:avLst/>
              </a:prstGeom>
              <a:noFill/>
            </p:spPr>
            <p:txBody>
              <a:bodyPr wrap="none" lIns="91440" tIns="45720" rIns="91440" bIns="4572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800" b="1" i="1" cap="none" spc="0" smtClean="0">
                              <a:ln w="22225">
                                <a:solidFill>
                                  <a:schemeClr val="accent2"/>
                                </a:solidFill>
                                <a:prstDash val="solid"/>
                              </a:ln>
                              <a:solidFill>
                                <a:schemeClr val="accent2">
                                  <a:lumMod val="40000"/>
                                  <a:lumOff val="60000"/>
                                </a:schemeClr>
                              </a:solidFill>
                              <a:effectLst/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sz="2800" b="1" i="1" cap="none" spc="0" smtClean="0">
                              <a:ln w="22225">
                                <a:solidFill>
                                  <a:schemeClr val="accent2"/>
                                </a:solidFill>
                                <a:prstDash val="solid"/>
                              </a:ln>
                              <a:solidFill>
                                <a:schemeClr val="accent2">
                                  <a:lumMod val="40000"/>
                                  <a:lumOff val="60000"/>
                                </a:schemeClr>
                              </a:solidFill>
                              <a:effectLst/>
                              <a:latin typeface="Cambria Math" panose="02040503050406030204" pitchFamily="18" charset="0"/>
                            </a:rPr>
                            <m:t>𝟒</m:t>
                          </m:r>
                        </m:num>
                        <m:den>
                          <m:r>
                            <a:rPr lang="en-GB" sz="2800" b="1" i="1" cap="none" spc="0" smtClean="0">
                              <a:ln w="22225">
                                <a:solidFill>
                                  <a:schemeClr val="accent2"/>
                                </a:solidFill>
                                <a:prstDash val="solid"/>
                              </a:ln>
                              <a:solidFill>
                                <a:schemeClr val="accent2">
                                  <a:lumMod val="40000"/>
                                  <a:lumOff val="60000"/>
                                </a:schemeClr>
                              </a:solidFill>
                              <a:effectLst/>
                              <a:latin typeface="Cambria Math" panose="02040503050406030204" pitchFamily="18" charset="0"/>
                            </a:rPr>
                            <m:t>𝟗</m:t>
                          </m:r>
                        </m:den>
                      </m:f>
                    </m:oMath>
                  </m:oMathPara>
                </a14:m>
                <a:endParaRPr lang="en-US" sz="5400" b="1" cap="none" spc="0" dirty="0">
                  <a:ln w="22225">
                    <a:solidFill>
                      <a:schemeClr val="accent2"/>
                    </a:solidFill>
                    <a:prstDash val="solid"/>
                  </a:ln>
                  <a:solidFill>
                    <a:schemeClr val="accent2">
                      <a:lumMod val="40000"/>
                      <a:lumOff val="60000"/>
                    </a:schemeClr>
                  </a:solidFill>
                  <a:effectLst/>
                </a:endParaRPr>
              </a:p>
            </p:txBody>
          </p:sp>
        </mc:Choice>
        <mc:Fallback xmlns="">
          <p:sp>
            <p:nvSpPr>
              <p:cNvPr id="3" name="Rectangle 2">
                <a:extLst>
                  <a:ext uri="{FF2B5EF4-FFF2-40B4-BE49-F238E27FC236}">
                    <a16:creationId xmlns:a16="http://schemas.microsoft.com/office/drawing/2014/main" id="{49C0C99B-5A3F-B6A6-BCC1-AB8F75A17DE3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88817" y="1292442"/>
                <a:ext cx="498855" cy="900246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97555F7D-BB4D-F6EE-A2DB-33E560D477A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19165401"/>
              </p:ext>
            </p:extLst>
          </p:nvPr>
        </p:nvGraphicFramePr>
        <p:xfrm>
          <a:off x="6521513" y="1071075"/>
          <a:ext cx="1934424" cy="141862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44808">
                  <a:extLst>
                    <a:ext uri="{9D8B030D-6E8A-4147-A177-3AD203B41FA5}">
                      <a16:colId xmlns:a16="http://schemas.microsoft.com/office/drawing/2014/main" val="1254614800"/>
                    </a:ext>
                  </a:extLst>
                </a:gridCol>
                <a:gridCol w="644808">
                  <a:extLst>
                    <a:ext uri="{9D8B030D-6E8A-4147-A177-3AD203B41FA5}">
                      <a16:colId xmlns:a16="http://schemas.microsoft.com/office/drawing/2014/main" val="3059121301"/>
                    </a:ext>
                  </a:extLst>
                </a:gridCol>
                <a:gridCol w="644808">
                  <a:extLst>
                    <a:ext uri="{9D8B030D-6E8A-4147-A177-3AD203B41FA5}">
                      <a16:colId xmlns:a16="http://schemas.microsoft.com/office/drawing/2014/main" val="1057587378"/>
                    </a:ext>
                  </a:extLst>
                </a:gridCol>
              </a:tblGrid>
              <a:tr h="472876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62756061"/>
                  </a:ext>
                </a:extLst>
              </a:tr>
              <a:tr h="472876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98958174"/>
                  </a:ext>
                </a:extLst>
              </a:tr>
              <a:tr h="472876"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0264841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Improper fractions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sz="quarter" idx="10"/>
              </p:nvPr>
            </p:nvSpPr>
            <p:spPr>
              <a:xfrm>
                <a:off x="452673" y="1512000"/>
                <a:ext cx="8229600" cy="4248000"/>
              </a:xfrm>
            </p:spPr>
            <p:txBody>
              <a:bodyPr/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US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b="0" i="1" smtClean="0">
                            <a:latin typeface="Cambria Math" panose="02040503050406030204" pitchFamily="18" charset="0"/>
                          </a:rPr>
                          <m:t>9</m:t>
                        </m:r>
                      </m:num>
                      <m:den>
                        <m:r>
                          <a:rPr lang="en-GB" b="0" i="1" smtClean="0">
                            <a:latin typeface="Cambria Math" panose="02040503050406030204" pitchFamily="1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dirty="0"/>
                  <a:t> is an example of an improper fraction. It is a fraction that represents a number greater than 1. </a:t>
                </a:r>
              </a:p>
              <a:p>
                <a14:m>
                  <m:oMath xmlns:m="http://schemas.openxmlformats.org/officeDocument/2006/math">
                    <m:f>
                      <m:fPr>
                        <m:ctrlPr>
                          <a:rPr lang="en-US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b="0" i="1" smtClean="0">
                            <a:latin typeface="Cambria Math" panose="02040503050406030204" pitchFamily="18" charset="0"/>
                          </a:rPr>
                          <m:t>9</m:t>
                        </m:r>
                      </m:num>
                      <m:den>
                        <m:r>
                          <a:rPr lang="en-GB" b="0" i="1" smtClean="0">
                            <a:latin typeface="Cambria Math" panose="02040503050406030204" pitchFamily="18" charset="0"/>
                          </a:rPr>
                          <m:t>5</m:t>
                        </m:r>
                      </m:den>
                    </m:f>
                    <m:r>
                      <a:rPr lang="en-GB" b="0" i="1" smtClean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dirty="0"/>
                  <a:t>is ‘nine fifths’. </a:t>
                </a:r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10"/>
              </p:nvPr>
            </p:nvSpPr>
            <p:spPr>
              <a:xfrm>
                <a:off x="452673" y="1512000"/>
                <a:ext cx="8229600" cy="4248000"/>
              </a:xfrm>
              <a:blipFill>
                <a:blip r:embed="rId3"/>
                <a:stretch>
                  <a:fillRect l="-1852" t="-2726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EC297B05-FE3E-46B5-9BE9-9604B30CFB89}"/>
                  </a:ext>
                </a:extLst>
              </p:cNvPr>
              <p:cNvSpPr txBox="1"/>
              <p:nvPr/>
            </p:nvSpPr>
            <p:spPr>
              <a:xfrm>
                <a:off x="5291752" y="4472412"/>
                <a:ext cx="2906162" cy="69506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9</m:t>
                          </m:r>
                        </m:num>
                        <m:den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5</m:t>
                          </m:r>
                        </m:den>
                      </m:f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=1</m:t>
                      </m:r>
                      <m:f>
                        <m:fPr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4</m:t>
                          </m:r>
                        </m:num>
                        <m:den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5</m:t>
                          </m:r>
                        </m:den>
                      </m:f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EC297B05-FE3E-46B5-9BE9-9604B30CFB8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91752" y="4472412"/>
                <a:ext cx="2906162" cy="695062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5" name="Straight Arrow Connector 4">
            <a:extLst>
              <a:ext uri="{FF2B5EF4-FFF2-40B4-BE49-F238E27FC236}">
                <a16:creationId xmlns:a16="http://schemas.microsoft.com/office/drawing/2014/main" id="{DF06E656-F4FC-4C11-A7C9-F91DF6C5CEDA}"/>
              </a:ext>
            </a:extLst>
          </p:cNvPr>
          <p:cNvCxnSpPr>
            <a:cxnSpLocks/>
          </p:cNvCxnSpPr>
          <p:nvPr/>
        </p:nvCxnSpPr>
        <p:spPr>
          <a:xfrm flipH="1">
            <a:off x="7159782" y="3784349"/>
            <a:ext cx="218792" cy="552261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TextBox 5">
            <a:extLst>
              <a:ext uri="{FF2B5EF4-FFF2-40B4-BE49-F238E27FC236}">
                <a16:creationId xmlns:a16="http://schemas.microsoft.com/office/drawing/2014/main" id="{557001FE-B802-4DBE-B741-40D28B562DEF}"/>
              </a:ext>
            </a:extLst>
          </p:cNvPr>
          <p:cNvSpPr txBox="1"/>
          <p:nvPr/>
        </p:nvSpPr>
        <p:spPr>
          <a:xfrm>
            <a:off x="7018701" y="2768686"/>
            <a:ext cx="204457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This is known as a mixed number. </a:t>
            </a: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C36A1113-7676-4D0A-8CF0-5D690B74B718}"/>
              </a:ext>
            </a:extLst>
          </p:cNvPr>
          <p:cNvSpPr/>
          <p:nvPr/>
        </p:nvSpPr>
        <p:spPr>
          <a:xfrm>
            <a:off x="6744833" y="4336610"/>
            <a:ext cx="591493" cy="1009390"/>
          </a:xfrm>
          <a:prstGeom prst="ellipse">
            <a:avLst/>
          </a:prstGeom>
          <a:noFill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AE6E6082-9E04-F3EA-9629-5A3F116B5DA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215500" y="3031090"/>
            <a:ext cx="4640583" cy="261104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Finding a fraction of an amount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123" name="Content Placeholder 2"/>
              <p:cNvSpPr>
                <a:spLocks noGrp="1"/>
              </p:cNvSpPr>
              <p:nvPr>
                <p:ph sz="quarter" idx="10"/>
              </p:nvPr>
            </p:nvSpPr>
            <p:spPr>
              <a:xfrm>
                <a:off x="457200" y="1512000"/>
                <a:ext cx="8229600" cy="4248000"/>
              </a:xfrm>
            </p:spPr>
            <p:txBody>
              <a:bodyPr/>
              <a:lstStyle/>
              <a:p>
                <a:pPr>
                  <a:defRPr/>
                </a:pPr>
                <a:r>
                  <a:rPr lang="en-US" dirty="0"/>
                  <a:t>To find a fraction of an amount, divide the amount by the denominator and then multiply the result by the numerator. </a:t>
                </a:r>
              </a:p>
              <a:p>
                <a:pPr>
                  <a:defRPr/>
                </a:pPr>
                <a:endParaRPr lang="en-US" dirty="0"/>
              </a:p>
              <a:p>
                <a:pPr>
                  <a:defRPr/>
                </a:pPr>
                <a:r>
                  <a:rPr lang="en-US" dirty="0"/>
                  <a:t>Find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b="0" i="1" smtClean="0">
                            <a:latin typeface="Cambria Math" panose="02040503050406030204" pitchFamily="18" charset="0"/>
                          </a:rPr>
                          <m:t>6</m:t>
                        </m:r>
                      </m:num>
                      <m:den>
                        <m:r>
                          <a:rPr lang="en-GB" b="0" i="1" smtClean="0">
                            <a:latin typeface="Cambria Math" panose="02040503050406030204" pitchFamily="1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dirty="0"/>
                  <a:t> of 84. </a:t>
                </a:r>
              </a:p>
              <a:p>
                <a:pPr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84</m:t>
                      </m:r>
                      <m:r>
                        <a:rPr lang="en-GB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÷7=12</m:t>
                      </m:r>
                    </m:oMath>
                  </m:oMathPara>
                </a14:m>
                <a:endParaRPr lang="en-US" dirty="0"/>
              </a:p>
              <a:p>
                <a:pPr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12</m:t>
                      </m:r>
                      <m:r>
                        <a:rPr lang="en-GB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×6=72</m:t>
                      </m:r>
                    </m:oMath>
                  </m:oMathPara>
                </a14:m>
                <a:endParaRPr lang="en-US" dirty="0"/>
              </a:p>
              <a:p>
                <a:pPr>
                  <a:defRPr/>
                </a:pPr>
                <a:endParaRPr lang="en-US" dirty="0"/>
              </a:p>
              <a:p>
                <a:pPr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6</m:t>
                          </m:r>
                        </m:num>
                        <m:den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7</m:t>
                          </m:r>
                        </m:den>
                      </m:f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m:rPr>
                          <m:sty m:val="p"/>
                        </m:rPr>
                        <a:rPr lang="en-GB" b="0" i="0" smtClean="0">
                          <a:latin typeface="Cambria Math" panose="02040503050406030204" pitchFamily="18" charset="0"/>
                        </a:rPr>
                        <m:t>of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 84=72</m:t>
                      </m:r>
                    </m:oMath>
                  </m:oMathPara>
                </a14:m>
                <a:endParaRPr lang="en-US" dirty="0"/>
              </a:p>
              <a:p>
                <a:pPr marL="0" indent="0"/>
                <a:endParaRPr lang="en-US" dirty="0">
                  <a:ea typeface="ＭＳ Ｐゴシック" pitchFamily="-105" charset="-128"/>
                  <a:cs typeface="ＭＳ Ｐゴシック" pitchFamily="-105" charset="-128"/>
                </a:endParaRPr>
              </a:p>
            </p:txBody>
          </p:sp>
        </mc:Choice>
        <mc:Fallback xmlns="">
          <p:sp>
            <p:nvSpPr>
              <p:cNvPr id="512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10"/>
              </p:nvPr>
            </p:nvSpPr>
            <p:spPr>
              <a:xfrm>
                <a:off x="457200" y="1512000"/>
                <a:ext cx="8229600" cy="4248000"/>
              </a:xfrm>
              <a:blipFill>
                <a:blip r:embed="rId2"/>
                <a:stretch>
                  <a:fillRect l="-1852" t="-1722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TextBox 1">
            <a:extLst>
              <a:ext uri="{FF2B5EF4-FFF2-40B4-BE49-F238E27FC236}">
                <a16:creationId xmlns:a16="http://schemas.microsoft.com/office/drawing/2014/main" id="{497C4810-30F1-AFF2-61F4-274E47487CF6}"/>
              </a:ext>
            </a:extLst>
          </p:cNvPr>
          <p:cNvSpPr txBox="1"/>
          <p:nvPr/>
        </p:nvSpPr>
        <p:spPr>
          <a:xfrm>
            <a:off x="362139" y="2299580"/>
            <a:ext cx="123944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rgbClr val="0077E3"/>
                </a:solidFill>
              </a:rPr>
              <a:t>Example</a:t>
            </a:r>
            <a:endParaRPr lang="en-GB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Finding a percentage of an amount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1" y="1493893"/>
            <a:ext cx="8229600" cy="687992"/>
          </a:xfrm>
        </p:spPr>
        <p:txBody>
          <a:bodyPr/>
          <a:lstStyle/>
          <a:p>
            <a:r>
              <a:rPr lang="en-US" dirty="0"/>
              <a:t>A percentage, like a fraction, gives you a proportion of an amount. </a:t>
            </a:r>
          </a:p>
          <a:p>
            <a:endParaRPr lang="en-US" dirty="0"/>
          </a:p>
          <a:p>
            <a:r>
              <a:rPr lang="en-US" dirty="0"/>
              <a:t>There are 2 different ways of using your calculator to find a percentage of a number. </a:t>
            </a:r>
          </a:p>
          <a:p>
            <a:r>
              <a:rPr lang="en-US" b="1" dirty="0">
                <a:solidFill>
                  <a:srgbClr val="0077E3"/>
                </a:solidFill>
              </a:rPr>
              <a:t>Example</a:t>
            </a:r>
            <a:r>
              <a:rPr lang="en-US" dirty="0"/>
              <a:t> A motor has a power output of 240 kW. The motor is 82% efficient. Calculate the actual power output. 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D69B70B0-000F-45CA-AC93-ED487487146A}"/>
              </a:ext>
            </a:extLst>
          </p:cNvPr>
          <p:cNvSpPr txBox="1">
            <a:spLocks/>
          </p:cNvSpPr>
          <p:nvPr/>
        </p:nvSpPr>
        <p:spPr bwMode="auto">
          <a:xfrm>
            <a:off x="411935" y="4164619"/>
            <a:ext cx="2385588" cy="2436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r>
              <a:rPr lang="en-US" kern="0" dirty="0"/>
              <a:t>Type in:</a:t>
            </a:r>
          </a:p>
          <a:p>
            <a:endParaRPr lang="en-US" kern="0" dirty="0"/>
          </a:p>
          <a:p>
            <a:r>
              <a:rPr lang="en-US" kern="0" dirty="0"/>
              <a:t>or </a:t>
            </a:r>
          </a:p>
          <a:p>
            <a:endParaRPr lang="en-US" kern="0" dirty="0"/>
          </a:p>
          <a:p>
            <a:r>
              <a:rPr lang="en-US" kern="0" dirty="0"/>
              <a:t> 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0BAA9690-9070-40B5-9E67-B1B55B5A1105}"/>
              </a:ext>
            </a:extLst>
          </p:cNvPr>
          <p:cNvSpPr/>
          <p:nvPr/>
        </p:nvSpPr>
        <p:spPr>
          <a:xfrm>
            <a:off x="1661312" y="4472414"/>
            <a:ext cx="774071" cy="407406"/>
          </a:xfrm>
          <a:prstGeom prst="rect">
            <a:avLst/>
          </a:prstGeom>
          <a:solidFill>
            <a:schemeClr val="bg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82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D43F9ECA-8507-4FC8-82BA-CA88680B7E9B}"/>
              </a:ext>
            </a:extLst>
          </p:cNvPr>
          <p:cNvSpPr/>
          <p:nvPr/>
        </p:nvSpPr>
        <p:spPr>
          <a:xfrm>
            <a:off x="2534971" y="4461852"/>
            <a:ext cx="774071" cy="407406"/>
          </a:xfrm>
          <a:prstGeom prst="rect">
            <a:avLst/>
          </a:prstGeom>
          <a:solidFill>
            <a:schemeClr val="bg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%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Rectangle 6">
                <a:extLst>
                  <a:ext uri="{FF2B5EF4-FFF2-40B4-BE49-F238E27FC236}">
                    <a16:creationId xmlns:a16="http://schemas.microsoft.com/office/drawing/2014/main" id="{4AB31891-262A-4DBA-AF7F-83BF11BF3405}"/>
                  </a:ext>
                </a:extLst>
              </p:cNvPr>
              <p:cNvSpPr/>
              <p:nvPr/>
            </p:nvSpPr>
            <p:spPr>
              <a:xfrm>
                <a:off x="3372416" y="4461852"/>
                <a:ext cx="774071" cy="40740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i="1" dirty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</m:t>
                      </m:r>
                    </m:oMath>
                  </m:oMathPara>
                </a14:m>
                <a:endParaRPr lang="en-GB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7" name="Rectangle 6">
                <a:extLst>
                  <a:ext uri="{FF2B5EF4-FFF2-40B4-BE49-F238E27FC236}">
                    <a16:creationId xmlns:a16="http://schemas.microsoft.com/office/drawing/2014/main" id="{4AB31891-262A-4DBA-AF7F-83BF11BF3405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72416" y="4461852"/>
                <a:ext cx="774071" cy="407406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Rectangle 7">
            <a:extLst>
              <a:ext uri="{FF2B5EF4-FFF2-40B4-BE49-F238E27FC236}">
                <a16:creationId xmlns:a16="http://schemas.microsoft.com/office/drawing/2014/main" id="{50AFC310-07E9-4D78-8DE3-2ECA10A90CC9}"/>
              </a:ext>
            </a:extLst>
          </p:cNvPr>
          <p:cNvSpPr/>
          <p:nvPr/>
        </p:nvSpPr>
        <p:spPr>
          <a:xfrm>
            <a:off x="4246075" y="4461852"/>
            <a:ext cx="774071" cy="407406"/>
          </a:xfrm>
          <a:prstGeom prst="rect">
            <a:avLst/>
          </a:prstGeom>
          <a:solidFill>
            <a:schemeClr val="bg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240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BA741F4F-6DD1-4ACD-9742-B7ED4A858946}"/>
              </a:ext>
            </a:extLst>
          </p:cNvPr>
          <p:cNvSpPr/>
          <p:nvPr/>
        </p:nvSpPr>
        <p:spPr>
          <a:xfrm>
            <a:off x="5119734" y="4461852"/>
            <a:ext cx="774071" cy="407406"/>
          </a:xfrm>
          <a:prstGeom prst="rect">
            <a:avLst/>
          </a:prstGeom>
          <a:solidFill>
            <a:schemeClr val="bg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=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82D6A6BF-FEEE-4DC3-9CED-AA28AA64EA88}"/>
              </a:ext>
            </a:extLst>
          </p:cNvPr>
          <p:cNvSpPr/>
          <p:nvPr/>
        </p:nvSpPr>
        <p:spPr>
          <a:xfrm>
            <a:off x="1625097" y="5287153"/>
            <a:ext cx="873660" cy="407406"/>
          </a:xfrm>
          <a:prstGeom prst="rect">
            <a:avLst/>
          </a:prstGeom>
          <a:solidFill>
            <a:schemeClr val="bg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0.82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Rectangle 11">
                <a:extLst>
                  <a:ext uri="{FF2B5EF4-FFF2-40B4-BE49-F238E27FC236}">
                    <a16:creationId xmlns:a16="http://schemas.microsoft.com/office/drawing/2014/main" id="{34D68557-3C3E-44AC-9C7E-AD7ADE7729BE}"/>
                  </a:ext>
                </a:extLst>
              </p:cNvPr>
              <p:cNvSpPr/>
              <p:nvPr/>
            </p:nvSpPr>
            <p:spPr>
              <a:xfrm>
                <a:off x="2580237" y="5287153"/>
                <a:ext cx="774071" cy="40740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i="1" dirty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</m:t>
                      </m:r>
                    </m:oMath>
                  </m:oMathPara>
                </a14:m>
                <a:endParaRPr lang="en-GB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12" name="Rectangle 11">
                <a:extLst>
                  <a:ext uri="{FF2B5EF4-FFF2-40B4-BE49-F238E27FC236}">
                    <a16:creationId xmlns:a16="http://schemas.microsoft.com/office/drawing/2014/main" id="{34D68557-3C3E-44AC-9C7E-AD7ADE7729BE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80237" y="5287153"/>
                <a:ext cx="774071" cy="407406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Rectangle 12">
            <a:extLst>
              <a:ext uri="{FF2B5EF4-FFF2-40B4-BE49-F238E27FC236}">
                <a16:creationId xmlns:a16="http://schemas.microsoft.com/office/drawing/2014/main" id="{A75D83AC-1FDD-435E-9213-1F897657F65A}"/>
              </a:ext>
            </a:extLst>
          </p:cNvPr>
          <p:cNvSpPr/>
          <p:nvPr/>
        </p:nvSpPr>
        <p:spPr>
          <a:xfrm>
            <a:off x="3435790" y="5287153"/>
            <a:ext cx="774071" cy="407406"/>
          </a:xfrm>
          <a:prstGeom prst="rect">
            <a:avLst/>
          </a:prstGeom>
          <a:solidFill>
            <a:schemeClr val="bg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240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4DDD9E7E-849A-4CA1-9031-4C649202FA70}"/>
              </a:ext>
            </a:extLst>
          </p:cNvPr>
          <p:cNvSpPr/>
          <p:nvPr/>
        </p:nvSpPr>
        <p:spPr>
          <a:xfrm>
            <a:off x="4291343" y="5287153"/>
            <a:ext cx="774071" cy="407406"/>
          </a:xfrm>
          <a:prstGeom prst="rect">
            <a:avLst/>
          </a:prstGeom>
          <a:solidFill>
            <a:schemeClr val="bg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=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29D74103-3A59-46BF-9F6C-427B8C34BE7B}"/>
              </a:ext>
            </a:extLst>
          </p:cNvPr>
          <p:cNvSpPr/>
          <p:nvPr/>
        </p:nvSpPr>
        <p:spPr>
          <a:xfrm>
            <a:off x="6029605" y="4472414"/>
            <a:ext cx="1376130" cy="407406"/>
          </a:xfrm>
          <a:prstGeom prst="rect">
            <a:avLst/>
          </a:prstGeom>
          <a:solidFill>
            <a:schemeClr val="bg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rgbClr val="FF0000"/>
                </a:solidFill>
              </a:rPr>
              <a:t>196.8 kW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3C60FDF6-E710-4E72-BD8A-0B7CA3B1D92E}"/>
              </a:ext>
            </a:extLst>
          </p:cNvPr>
          <p:cNvSpPr/>
          <p:nvPr/>
        </p:nvSpPr>
        <p:spPr>
          <a:xfrm>
            <a:off x="5201214" y="5287153"/>
            <a:ext cx="1317281" cy="407406"/>
          </a:xfrm>
          <a:prstGeom prst="rect">
            <a:avLst/>
          </a:prstGeom>
          <a:solidFill>
            <a:schemeClr val="bg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rgbClr val="FF0000"/>
                </a:solidFill>
              </a:rPr>
              <a:t>196.8 kW</a:t>
            </a:r>
          </a:p>
        </p:txBody>
      </p:sp>
      <p:graphicFrame>
        <p:nvGraphicFramePr>
          <p:cNvPr id="10" name="Table 16">
            <a:extLst>
              <a:ext uri="{FF2B5EF4-FFF2-40B4-BE49-F238E27FC236}">
                <a16:creationId xmlns:a16="http://schemas.microsoft.com/office/drawing/2014/main" id="{B7189CE3-39D4-B41B-ABD6-0A1BCBFE664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72978402"/>
              </p:ext>
            </p:extLst>
          </p:nvPr>
        </p:nvGraphicFramePr>
        <p:xfrm>
          <a:off x="917418" y="1985476"/>
          <a:ext cx="6096000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9600">
                  <a:extLst>
                    <a:ext uri="{9D8B030D-6E8A-4147-A177-3AD203B41FA5}">
                      <a16:colId xmlns:a16="http://schemas.microsoft.com/office/drawing/2014/main" val="1364825719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357398954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2447406678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1522823277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3307202275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989830309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2756350299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356560588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1511516052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184477114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21114598"/>
                  </a:ext>
                </a:extLst>
              </a:tr>
            </a:tbl>
          </a:graphicData>
        </a:graphic>
      </p:graphicFrame>
      <p:sp>
        <p:nvSpPr>
          <p:cNvPr id="17" name="TextBox 16">
            <a:extLst>
              <a:ext uri="{FF2B5EF4-FFF2-40B4-BE49-F238E27FC236}">
                <a16:creationId xmlns:a16="http://schemas.microsoft.com/office/drawing/2014/main" id="{64ED3253-D41D-8A8A-4731-48494549032C}"/>
              </a:ext>
            </a:extLst>
          </p:cNvPr>
          <p:cNvSpPr txBox="1"/>
          <p:nvPr/>
        </p:nvSpPr>
        <p:spPr>
          <a:xfrm>
            <a:off x="7116024" y="1991763"/>
            <a:ext cx="91723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= 60%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Calculating a percentage change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AE1D5C2-328C-250A-76F1-2BA99502BD9D}"/>
              </a:ext>
            </a:extLst>
          </p:cNvPr>
          <p:cNvSpPr/>
          <p:nvPr/>
        </p:nvSpPr>
        <p:spPr>
          <a:xfrm>
            <a:off x="1231271" y="2123847"/>
            <a:ext cx="6681457" cy="823866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1FA5EBD4-7AFF-88BC-7247-9A1A94F11376}"/>
              </a:ext>
            </a:extLst>
          </p:cNvPr>
          <p:cNvSpPr/>
          <p:nvPr/>
        </p:nvSpPr>
        <p:spPr>
          <a:xfrm>
            <a:off x="1231271" y="4635375"/>
            <a:ext cx="6781046" cy="823866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sz="quarter" idx="10"/>
              </p:nvPr>
            </p:nvSpPr>
            <p:spPr>
              <a:xfrm>
                <a:off x="457200" y="1511999"/>
                <a:ext cx="8229600" cy="2987573"/>
              </a:xfrm>
            </p:spPr>
            <p:txBody>
              <a:bodyPr/>
              <a:lstStyle/>
              <a:p>
                <a:r>
                  <a:rPr lang="en-US" dirty="0"/>
                  <a:t>To calculate a percentage change, use this formula. </a:t>
                </a:r>
              </a:p>
              <a:p>
                <a:endParaRPr lang="en-US" dirty="0"/>
              </a:p>
              <a:p>
                <a:pPr>
                  <a:spcBef>
                    <a:spcPts val="1800"/>
                  </a:spcBef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GB" b="0" i="0" smtClean="0">
                          <a:latin typeface="Cambria Math" panose="02040503050406030204" pitchFamily="18" charset="0"/>
                        </a:rPr>
                        <m:t>percentage</m:t>
                      </m:r>
                      <m:r>
                        <a:rPr lang="en-GB" b="0" i="0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m:rPr>
                          <m:sty m:val="p"/>
                        </m:rPr>
                        <a:rPr lang="en-GB" b="0" i="0" smtClean="0">
                          <a:latin typeface="Cambria Math" panose="02040503050406030204" pitchFamily="18" charset="0"/>
                        </a:rPr>
                        <m:t>change</m:t>
                      </m:r>
                      <m:r>
                        <a:rPr lang="en-GB" b="0" i="0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sty m:val="p"/>
                            </m:rPr>
                            <a:rPr lang="en-GB" b="0" i="0" smtClean="0">
                              <a:latin typeface="Cambria Math" panose="02040503050406030204" pitchFamily="18" charset="0"/>
                            </a:rPr>
                            <m:t>new</m:t>
                          </m:r>
                          <m:r>
                            <a:rPr lang="en-GB" b="0" i="0" smtClean="0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m:rPr>
                              <m:sty m:val="p"/>
                            </m:rPr>
                            <a:rPr lang="en-GB" b="0" i="0" smtClean="0">
                              <a:latin typeface="Cambria Math" panose="02040503050406030204" pitchFamily="18" charset="0"/>
                            </a:rPr>
                            <m:t>amount</m:t>
                          </m:r>
                          <m:r>
                            <a:rPr lang="en-GB" b="0" i="0" smtClean="0"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m:rPr>
                              <m:sty m:val="p"/>
                            </m:rPr>
                            <a:rPr lang="en-GB" b="0" i="0" smtClean="0">
                              <a:latin typeface="Cambria Math" panose="02040503050406030204" pitchFamily="18" charset="0"/>
                            </a:rPr>
                            <m:t>original</m:t>
                          </m:r>
                          <m:r>
                            <a:rPr lang="en-GB" b="0" i="0" smtClean="0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m:rPr>
                              <m:sty m:val="p"/>
                            </m:rPr>
                            <a:rPr lang="en-GB" b="0" i="0" smtClean="0">
                              <a:latin typeface="Cambria Math" panose="02040503050406030204" pitchFamily="18" charset="0"/>
                            </a:rPr>
                            <m:t>amount</m:t>
                          </m:r>
                        </m:num>
                        <m:den>
                          <m:r>
                            <m:rPr>
                              <m:sty m:val="p"/>
                            </m:rPr>
                            <a:rPr lang="en-GB" b="0" i="0" smtClean="0">
                              <a:latin typeface="Cambria Math" panose="02040503050406030204" pitchFamily="18" charset="0"/>
                            </a:rPr>
                            <m:t>original</m:t>
                          </m:r>
                          <m:r>
                            <a:rPr lang="en-GB" b="0" i="0" smtClean="0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m:rPr>
                              <m:sty m:val="p"/>
                            </m:rPr>
                            <a:rPr lang="en-GB" b="0" i="0" smtClean="0">
                              <a:latin typeface="Cambria Math" panose="02040503050406030204" pitchFamily="18" charset="0"/>
                            </a:rPr>
                            <m:t>amount</m:t>
                          </m:r>
                        </m:den>
                      </m:f>
                      <m:r>
                        <a:rPr lang="en-GB" b="0" i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</m:t>
                      </m:r>
                      <m:r>
                        <a:rPr lang="en-GB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100</m:t>
                      </m:r>
                    </m:oMath>
                  </m:oMathPara>
                </a14:m>
                <a:endParaRPr lang="en-US" dirty="0"/>
              </a:p>
              <a:p>
                <a:r>
                  <a:rPr lang="en-US" dirty="0"/>
                  <a:t> </a:t>
                </a:r>
              </a:p>
              <a:p>
                <a:r>
                  <a:rPr lang="en-US" dirty="0"/>
                  <a:t>A product costs £17.32 to manufacture and is sold for £29.99. </a:t>
                </a:r>
                <a:br>
                  <a:rPr lang="en-US" dirty="0"/>
                </a:br>
                <a:r>
                  <a:rPr lang="en-US" dirty="0"/>
                  <a:t>What is the percentage profit on the item? </a:t>
                </a:r>
              </a:p>
              <a:p>
                <a:endParaRPr lang="en-US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GB" b="0" i="0" smtClean="0">
                          <a:latin typeface="Cambria Math" panose="02040503050406030204" pitchFamily="18" charset="0"/>
                        </a:rPr>
                        <m:t>percentage</m:t>
                      </m:r>
                      <m:r>
                        <a:rPr lang="en-GB" b="0" i="0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m:rPr>
                          <m:sty m:val="p"/>
                        </m:rPr>
                        <a:rPr lang="en-GB" b="0" i="0" smtClean="0">
                          <a:latin typeface="Cambria Math" panose="02040503050406030204" pitchFamily="18" charset="0"/>
                        </a:rPr>
                        <m:t>change</m:t>
                      </m:r>
                      <m:r>
                        <a:rPr lang="en-GB" b="0" i="0" smtClean="0">
                          <a:latin typeface="Cambria Math" panose="02040503050406030204" pitchFamily="18" charset="0"/>
                        </a:rPr>
                        <m:t> </m:t>
                      </m:r>
                      <m:d>
                        <m:dPr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m:rPr>
                              <m:sty m:val="p"/>
                            </m:rPr>
                            <a:rPr lang="en-GB" b="0" i="0" smtClean="0">
                              <a:latin typeface="Cambria Math" panose="02040503050406030204" pitchFamily="18" charset="0"/>
                            </a:rPr>
                            <m:t>profit</m:t>
                          </m:r>
                        </m:e>
                      </m:d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29.99−17.32</m:t>
                          </m:r>
                        </m:num>
                        <m:den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17.32</m:t>
                          </m:r>
                        </m:den>
                      </m:f>
                      <m:r>
                        <a:rPr lang="en-GB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×100=73.2%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10"/>
              </p:nvPr>
            </p:nvSpPr>
            <p:spPr>
              <a:xfrm>
                <a:off x="457200" y="1511999"/>
                <a:ext cx="8229600" cy="2987573"/>
              </a:xfrm>
              <a:blipFill>
                <a:blip r:embed="rId2"/>
                <a:stretch>
                  <a:fillRect l="-1852" t="-2449" b="-2938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TextBox 5">
            <a:extLst>
              <a:ext uri="{FF2B5EF4-FFF2-40B4-BE49-F238E27FC236}">
                <a16:creationId xmlns:a16="http://schemas.microsoft.com/office/drawing/2014/main" id="{E736BDB8-51CD-AE1D-D144-164096582274}"/>
              </a:ext>
            </a:extLst>
          </p:cNvPr>
          <p:cNvSpPr txBox="1"/>
          <p:nvPr/>
        </p:nvSpPr>
        <p:spPr>
          <a:xfrm>
            <a:off x="371192" y="3228945"/>
            <a:ext cx="123944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rgbClr val="0077E3"/>
                </a:solidFill>
              </a:rPr>
              <a:t>Example</a:t>
            </a:r>
            <a:endParaRPr lang="en-GB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Percentage increase and decrease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2761236"/>
          </a:xfrm>
        </p:spPr>
        <p:txBody>
          <a:bodyPr/>
          <a:lstStyle/>
          <a:p>
            <a:r>
              <a:rPr lang="en-US" dirty="0"/>
              <a:t>To increase or decrease an amount by a percentage efficiently using a calculator, follow these steps. </a:t>
            </a:r>
          </a:p>
          <a:p>
            <a:pPr marL="457200" indent="-457200">
              <a:buAutoNum type="arabicPeriod"/>
            </a:pPr>
            <a:r>
              <a:rPr lang="en-US" dirty="0"/>
              <a:t>Start with 100%. If you are </a:t>
            </a:r>
            <a:r>
              <a:rPr lang="en-US" b="1" dirty="0"/>
              <a:t>increasing </a:t>
            </a:r>
            <a:r>
              <a:rPr lang="en-US" dirty="0"/>
              <a:t>an amount, then </a:t>
            </a:r>
            <a:r>
              <a:rPr lang="en-US" b="1" dirty="0"/>
              <a:t>add</a:t>
            </a:r>
            <a:r>
              <a:rPr lang="en-US" dirty="0"/>
              <a:t> the percentage on. If you are </a:t>
            </a:r>
            <a:r>
              <a:rPr lang="en-US" b="1" dirty="0"/>
              <a:t>decreasing </a:t>
            </a:r>
            <a:r>
              <a:rPr lang="en-US" dirty="0"/>
              <a:t>an amount, then </a:t>
            </a:r>
            <a:r>
              <a:rPr lang="en-US" b="1" dirty="0"/>
              <a:t>subtract</a:t>
            </a:r>
            <a:r>
              <a:rPr lang="en-US" dirty="0"/>
              <a:t> it. </a:t>
            </a:r>
          </a:p>
          <a:p>
            <a:pPr marL="457200" indent="-457200">
              <a:buAutoNum type="arabicPeriod"/>
            </a:pPr>
            <a:r>
              <a:rPr lang="en-US" dirty="0"/>
              <a:t>Divide the result by 100. This is your multiplier. </a:t>
            </a:r>
          </a:p>
          <a:p>
            <a:pPr marL="457200" indent="-457200">
              <a:buAutoNum type="arabicPeriod"/>
            </a:pPr>
            <a:r>
              <a:rPr lang="en-US" dirty="0"/>
              <a:t>Multiply the amount by the multiplier.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05847BA-C1CD-D68B-E968-53BB828B526C}"/>
              </a:ext>
            </a:extLst>
          </p:cNvPr>
          <p:cNvSpPr txBox="1"/>
          <p:nvPr/>
        </p:nvSpPr>
        <p:spPr>
          <a:xfrm>
            <a:off x="362138" y="4273236"/>
            <a:ext cx="123944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>
                <a:solidFill>
                  <a:srgbClr val="0077E3"/>
                </a:solidFill>
              </a:rPr>
              <a:t>Example</a:t>
            </a:r>
            <a:endParaRPr lang="en-GB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BA2FF32-5783-DF5F-00E4-F8C870E97E0C}"/>
              </a:ext>
            </a:extLst>
          </p:cNvPr>
          <p:cNvSpPr txBox="1"/>
          <p:nvPr/>
        </p:nvSpPr>
        <p:spPr>
          <a:xfrm>
            <a:off x="370313" y="4685578"/>
            <a:ext cx="246253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/>
              <a:t>Increase 17 by 2%.</a:t>
            </a:r>
          </a:p>
          <a:p>
            <a:endParaRPr lang="en-GB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712E00F-09AE-0705-42DC-6F8F1C443FC4}"/>
              </a:ext>
            </a:extLst>
          </p:cNvPr>
          <p:cNvSpPr txBox="1"/>
          <p:nvPr/>
        </p:nvSpPr>
        <p:spPr>
          <a:xfrm>
            <a:off x="3232088" y="4673346"/>
            <a:ext cx="2978701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457200" indent="-457200">
              <a:buAutoNum type="arabicPeriod"/>
            </a:pPr>
            <a:r>
              <a:rPr lang="en-GB" dirty="0">
                <a:solidFill>
                  <a:srgbClr val="FF0000"/>
                </a:solidFill>
              </a:rPr>
              <a:t>100 % + 2% = 102%</a:t>
            </a:r>
          </a:p>
          <a:p>
            <a:pPr marL="457200" indent="-457200">
              <a:buAutoNum type="arabicPeriod"/>
            </a:pPr>
            <a:r>
              <a:rPr lang="en-GB" dirty="0">
                <a:solidFill>
                  <a:srgbClr val="FF0000"/>
                </a:solidFill>
              </a:rPr>
              <a:t>102 ÷ 100 = 1.02</a:t>
            </a:r>
          </a:p>
          <a:p>
            <a:pPr marL="457200" indent="-457200">
              <a:buAutoNum type="arabicPeriod"/>
            </a:pPr>
            <a:r>
              <a:rPr lang="en-GB" dirty="0">
                <a:solidFill>
                  <a:srgbClr val="FF0000"/>
                </a:solidFill>
              </a:rPr>
              <a:t>17 × 1.02 = 17.34</a:t>
            </a:r>
          </a:p>
          <a:p>
            <a:pPr marL="457200" indent="-457200">
              <a:buAutoNum type="arabicPeriod"/>
            </a:pPr>
            <a:endParaRPr lang="en-GB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000" dirty="0"/>
              <a:t>Examples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sz="quarter" idx="10"/>
              </p:nvPr>
            </p:nvSpPr>
            <p:spPr>
              <a:xfrm>
                <a:off x="457200" y="1493893"/>
                <a:ext cx="2928796" cy="2236135"/>
              </a:xfrm>
              <a:ln>
                <a:noFill/>
              </a:ln>
            </p:spPr>
            <p:txBody>
              <a:bodyPr/>
              <a:lstStyle/>
              <a:p>
                <a:pPr algn="ctr"/>
                <a:r>
                  <a:rPr lang="en-US" b="1" dirty="0"/>
                  <a:t>Increase 42 by 5%.</a:t>
                </a:r>
              </a:p>
              <a:p>
                <a:pPr marL="457200" indent="-457200">
                  <a:buAutoNum type="arabicPeriod"/>
                </a:pPr>
                <a14:m>
                  <m:oMath xmlns:m="http://schemas.openxmlformats.org/officeDocument/2006/math">
                    <m:r>
                      <a:rPr lang="en-GB" b="0" i="1" smtClean="0">
                        <a:latin typeface="Cambria Math" panose="02040503050406030204" pitchFamily="18" charset="0"/>
                      </a:rPr>
                      <m:t>100+5=105%</m:t>
                    </m:r>
                  </m:oMath>
                </a14:m>
                <a:endParaRPr lang="en-US" dirty="0"/>
              </a:p>
              <a:p>
                <a:pPr marL="457200" indent="-457200">
                  <a:buAutoNum type="arabicPeriod"/>
                </a:pPr>
                <a14:m>
                  <m:oMath xmlns:m="http://schemas.openxmlformats.org/officeDocument/2006/math">
                    <m:r>
                      <a:rPr lang="en-GB" b="0" i="1" smtClean="0">
                        <a:latin typeface="Cambria Math" panose="02040503050406030204" pitchFamily="18" charset="0"/>
                      </a:rPr>
                      <m:t>105</m:t>
                    </m:r>
                    <m:r>
                      <a:rPr lang="en-GB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÷100=1.05</m:t>
                    </m:r>
                  </m:oMath>
                </a14:m>
                <a:endParaRPr lang="en-GB" b="0" dirty="0">
                  <a:ea typeface="Cambria Math" panose="02040503050406030204" pitchFamily="18" charset="0"/>
                </a:endParaRPr>
              </a:p>
              <a:p>
                <a:pPr marL="457200" indent="-457200">
                  <a:buAutoNum type="arabicPeriod"/>
                </a:pPr>
                <a14:m>
                  <m:oMath xmlns:m="http://schemas.openxmlformats.org/officeDocument/2006/math">
                    <m:r>
                      <a:rPr lang="en-GB" b="0" i="1" smtClean="0">
                        <a:latin typeface="Cambria Math" panose="02040503050406030204" pitchFamily="18" charset="0"/>
                      </a:rPr>
                      <m:t>42</m:t>
                    </m:r>
                    <m:r>
                      <a:rPr lang="en-GB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×1.05=</m:t>
                    </m:r>
                    <m:r>
                      <a:rPr lang="en-GB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44.1</m:t>
                    </m:r>
                  </m:oMath>
                </a14:m>
                <a:r>
                  <a:rPr lang="en-US" dirty="0"/>
                  <a:t> </a:t>
                </a:r>
              </a:p>
              <a:p>
                <a:endParaRPr lang="en-US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10"/>
              </p:nvPr>
            </p:nvSpPr>
            <p:spPr>
              <a:xfrm>
                <a:off x="457200" y="1493893"/>
                <a:ext cx="2928796" cy="2236135"/>
              </a:xfrm>
              <a:blipFill>
                <a:blip r:embed="rId2"/>
                <a:stretch>
                  <a:fillRect l="-5208" t="-3270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Content Placeholder 2">
                <a:extLst>
                  <a:ext uri="{FF2B5EF4-FFF2-40B4-BE49-F238E27FC236}">
                    <a16:creationId xmlns:a16="http://schemas.microsoft.com/office/drawing/2014/main" id="{C1D9B559-2142-4E76-8BB4-CC9A5F7C903C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4040864" y="1493892"/>
                <a:ext cx="2928796" cy="223613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0" tIns="0" rIns="0" bIns="0" numCol="1" anchor="t" anchorCtr="0" compatLnSpc="1">
                <a:prstTxWarp prst="textNoShape">
                  <a:avLst/>
                </a:prstTxWarp>
              </a:bodyPr>
              <a:lstStyle>
                <a:lvl1pPr marL="0" indent="0" algn="l" rtl="0" eaLnBrk="0" fontAlgn="base" hangingPunct="0">
                  <a:lnSpc>
                    <a:spcPts val="2400"/>
                  </a:lnSpc>
                  <a:spcBef>
                    <a:spcPts val="1000"/>
                  </a:spcBef>
                  <a:spcAft>
                    <a:spcPts val="1000"/>
                  </a:spcAft>
                  <a:defRPr lang="en-GB" sz="2000" dirty="0">
                    <a:solidFill>
                      <a:schemeClr val="tx1"/>
                    </a:solidFill>
                    <a:latin typeface="+mn-lt"/>
                    <a:ea typeface="ＭＳ Ｐゴシック" charset="-128"/>
                    <a:cs typeface="ＭＳ Ｐゴシック" charset="-128"/>
                  </a:defRPr>
                </a:lvl1pPr>
                <a:lvl2pPr marL="215900" indent="-215900" algn="l" rtl="0" eaLnBrk="0" fontAlgn="base" hangingPunct="0">
                  <a:lnSpc>
                    <a:spcPts val="2400"/>
                  </a:lnSpc>
                  <a:spcBef>
                    <a:spcPts val="500"/>
                  </a:spcBef>
                  <a:spcAft>
                    <a:spcPts val="500"/>
                  </a:spcAft>
                  <a:buClr>
                    <a:srgbClr val="0077E3"/>
                  </a:buClr>
                  <a:buFont typeface="Arial" pitchFamily="-105" charset="0"/>
                  <a:buChar char="•"/>
                  <a:defRPr lang="en-GB" sz="2000" dirty="0">
                    <a:solidFill>
                      <a:schemeClr val="tx1"/>
                    </a:solidFill>
                    <a:latin typeface="+mn-lt"/>
                    <a:ea typeface="ＭＳ Ｐゴシック" charset="-128"/>
                    <a:cs typeface="+mn-cs"/>
                  </a:defRPr>
                </a:lvl2pPr>
                <a:lvl3pPr marL="0" indent="0" algn="l" rtl="0" eaLnBrk="0" fontAlgn="base" hangingPunct="0">
                  <a:lnSpc>
                    <a:spcPts val="2000"/>
                  </a:lnSpc>
                  <a:spcBef>
                    <a:spcPts val="500"/>
                  </a:spcBef>
                  <a:spcAft>
                    <a:spcPts val="500"/>
                  </a:spcAft>
                  <a:buFont typeface="Lucida Grande" pitchFamily="-105" charset="0"/>
                  <a:defRPr lang="en-GB" sz="1600" dirty="0">
                    <a:solidFill>
                      <a:schemeClr val="tx1"/>
                    </a:solidFill>
                    <a:latin typeface="+mn-lt"/>
                    <a:ea typeface="ＭＳ Ｐゴシック" charset="-128"/>
                    <a:cs typeface="+mn-cs"/>
                  </a:defRPr>
                </a:lvl3pPr>
                <a:lvl4pPr marL="215900" indent="-215900" algn="l" rtl="0" eaLnBrk="0" fontAlgn="base" hangingPunct="0">
                  <a:lnSpc>
                    <a:spcPts val="2000"/>
                  </a:lnSpc>
                  <a:spcBef>
                    <a:spcPts val="500"/>
                  </a:spcBef>
                  <a:spcAft>
                    <a:spcPts val="500"/>
                  </a:spcAft>
                  <a:buClr>
                    <a:srgbClr val="0077E3"/>
                  </a:buClr>
                  <a:buFont typeface="Arial" pitchFamily="-105" charset="0"/>
                  <a:buChar char="•"/>
                  <a:defRPr lang="en-GB" sz="1600" dirty="0">
                    <a:solidFill>
                      <a:schemeClr val="tx1"/>
                    </a:solidFill>
                    <a:latin typeface="+mn-lt"/>
                    <a:ea typeface="ＭＳ Ｐゴシック" charset="-128"/>
                    <a:cs typeface="ＭＳ Ｐゴシック" charset="-128"/>
                  </a:defRPr>
                </a:lvl4pPr>
                <a:lvl5pPr marL="431800" indent="-215900" algn="l" rtl="0" eaLnBrk="0" fontAlgn="base" hangingPunct="0">
                  <a:lnSpc>
                    <a:spcPts val="2000"/>
                  </a:lnSpc>
                  <a:spcBef>
                    <a:spcPct val="0"/>
                  </a:spcBef>
                  <a:spcAft>
                    <a:spcPts val="500"/>
                  </a:spcAft>
                  <a:buFont typeface="Arial" pitchFamily="-105" charset="0"/>
                  <a:buChar char="–"/>
                  <a:defRPr lang="en-US" sz="1600" dirty="0">
                    <a:solidFill>
                      <a:schemeClr val="tx1"/>
                    </a:solidFill>
                    <a:latin typeface="+mn-lt"/>
                    <a:ea typeface="ＭＳ Ｐゴシック" charset="-128"/>
                    <a:cs typeface="ＭＳ Ｐゴシック" charset="-128"/>
                  </a:defRPr>
                </a:lvl5pPr>
                <a:lvl6pPr marL="457200" indent="-457200" algn="l" defTabSz="914400" rtl="0" fontAlgn="base">
                  <a:spcBef>
                    <a:spcPct val="20000"/>
                  </a:spcBef>
                  <a:spcAft>
                    <a:spcPct val="0"/>
                  </a:spcAft>
                  <a:buChar char="»"/>
                  <a:defRPr lang="en-GB" sz="1600" kern="0" baseline="0" dirty="0" smtClean="0">
                    <a:solidFill>
                      <a:schemeClr val="tx1"/>
                    </a:solidFill>
                    <a:latin typeface="+mn-lt"/>
                    <a:ea typeface="ＭＳ Ｐゴシック" charset="-128"/>
                    <a:cs typeface="ＭＳ Ｐゴシック" charset="-128"/>
                  </a:defRPr>
                </a:lvl6pPr>
                <a:lvl7pPr marL="2971800" indent="-228600" algn="l" defTabSz="914400" rtl="0" fontAlgn="base">
                  <a:spcBef>
                    <a:spcPct val="20000"/>
                  </a:spcBef>
                  <a:spcAft>
                    <a:spcPct val="0"/>
                  </a:spcAft>
                  <a:buClr>
                    <a:srgbClr val="E30613"/>
                  </a:buClr>
                  <a:buChar char="»"/>
                  <a:defRPr lang="en-GB" sz="1600" kern="0" baseline="0" dirty="0" smtClean="0">
                    <a:solidFill>
                      <a:schemeClr val="tx1"/>
                    </a:solidFill>
                    <a:latin typeface="+mn-lt"/>
                    <a:ea typeface="ＭＳ Ｐゴシック" charset="-128"/>
                    <a:cs typeface="ＭＳ Ｐゴシック" charset="-128"/>
                  </a:defRPr>
                </a:lvl7pPr>
                <a:lvl8pPr marL="3429000" indent="-228600" algn="l" defTabSz="914400" rtl="0" fontAlgn="base">
                  <a:spcBef>
                    <a:spcPct val="20000"/>
                  </a:spcBef>
                  <a:spcAft>
                    <a:spcPct val="0"/>
                  </a:spcAft>
                  <a:buChar char="»"/>
                  <a:defRPr lang="en-GB" sz="1600" kern="0" dirty="0" smtClean="0">
                    <a:solidFill>
                      <a:schemeClr val="tx1"/>
                    </a:solidFill>
                    <a:latin typeface="+mn-lt"/>
                    <a:ea typeface="ＭＳ Ｐゴシック" charset="-128"/>
                    <a:cs typeface="ＭＳ Ｐゴシック" charset="-128"/>
                  </a:defRPr>
                </a:lvl8pPr>
                <a:lvl9pPr marL="3886200" indent="-228600" algn="l" defTabSz="914400" rtl="0" fontAlgn="base">
                  <a:spcBef>
                    <a:spcPct val="20000"/>
                  </a:spcBef>
                  <a:spcAft>
                    <a:spcPct val="0"/>
                  </a:spcAft>
                  <a:buChar char="»"/>
                  <a:defRPr lang="en-GB" sz="1000" kern="0" baseline="0" dirty="0" smtClean="0">
                    <a:solidFill>
                      <a:schemeClr val="tx1"/>
                    </a:solidFill>
                    <a:latin typeface="+mn-lt"/>
                    <a:ea typeface="ＭＳ Ｐゴシック" charset="-128"/>
                    <a:cs typeface="ＭＳ Ｐゴシック" charset="-128"/>
                  </a:defRPr>
                </a:lvl9pPr>
              </a:lstStyle>
              <a:p>
                <a:pPr algn="ctr"/>
                <a:r>
                  <a:rPr lang="en-GB" b="1" kern="0" dirty="0"/>
                  <a:t>Increase 75 by 3.6%.</a:t>
                </a:r>
              </a:p>
              <a:p>
                <a:pPr marL="457200" indent="-457200">
                  <a:buFontTx/>
                  <a:buAutoNum type="arabicPeriod"/>
                </a:pPr>
                <a14:m>
                  <m:oMath xmlns:m="http://schemas.openxmlformats.org/officeDocument/2006/math">
                    <m:r>
                      <a:rPr lang="en-GB" i="1" kern="0" smtClean="0">
                        <a:latin typeface="Cambria Math" panose="02040503050406030204" pitchFamily="18" charset="0"/>
                      </a:rPr>
                      <m:t>100+</m:t>
                    </m:r>
                    <m:r>
                      <a:rPr lang="en-GB" b="0" i="1" kern="0" smtClean="0">
                        <a:latin typeface="Cambria Math" panose="02040503050406030204" pitchFamily="18" charset="0"/>
                      </a:rPr>
                      <m:t>3.6</m:t>
                    </m:r>
                    <m:r>
                      <a:rPr lang="en-GB" i="1" kern="0" smtClean="0">
                        <a:latin typeface="Cambria Math" panose="02040503050406030204" pitchFamily="18" charset="0"/>
                      </a:rPr>
                      <m:t>=10</m:t>
                    </m:r>
                    <m:r>
                      <a:rPr lang="en-GB" b="0" i="1" kern="0" smtClean="0">
                        <a:latin typeface="Cambria Math" panose="02040503050406030204" pitchFamily="18" charset="0"/>
                      </a:rPr>
                      <m:t>3.6</m:t>
                    </m:r>
                    <m:r>
                      <a:rPr lang="en-GB" i="1" kern="0" smtClean="0">
                        <a:latin typeface="Cambria Math" panose="02040503050406030204" pitchFamily="18" charset="0"/>
                      </a:rPr>
                      <m:t>%</m:t>
                    </m:r>
                  </m:oMath>
                </a14:m>
                <a:endParaRPr lang="en-GB" kern="0" dirty="0"/>
              </a:p>
              <a:p>
                <a:pPr marL="457200" indent="-457200">
                  <a:buFontTx/>
                  <a:buAutoNum type="arabicPeriod"/>
                </a:pPr>
                <a14:m>
                  <m:oMath xmlns:m="http://schemas.openxmlformats.org/officeDocument/2006/math">
                    <m:r>
                      <a:rPr lang="en-GB" i="1" kern="0" smtClean="0">
                        <a:latin typeface="Cambria Math" panose="02040503050406030204" pitchFamily="18" charset="0"/>
                      </a:rPr>
                      <m:t>10</m:t>
                    </m:r>
                    <m:r>
                      <a:rPr lang="en-GB" b="0" i="1" kern="0" smtClean="0">
                        <a:latin typeface="Cambria Math" panose="02040503050406030204" pitchFamily="18" charset="0"/>
                      </a:rPr>
                      <m:t>3.6</m:t>
                    </m:r>
                    <m:r>
                      <a:rPr lang="en-GB" i="1" kern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÷100=1.0</m:t>
                    </m:r>
                    <m:r>
                      <a:rPr lang="en-GB" b="0" i="1" kern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36</m:t>
                    </m:r>
                  </m:oMath>
                </a14:m>
                <a:endParaRPr lang="en-GB" kern="0" dirty="0">
                  <a:ea typeface="Cambria Math" panose="02040503050406030204" pitchFamily="18" charset="0"/>
                </a:endParaRPr>
              </a:p>
              <a:p>
                <a:pPr marL="457200" indent="-457200">
                  <a:buFontTx/>
                  <a:buAutoNum type="arabicPeriod"/>
                </a:pPr>
                <a14:m>
                  <m:oMath xmlns:m="http://schemas.openxmlformats.org/officeDocument/2006/math">
                    <m:r>
                      <a:rPr lang="en-GB" i="1" kern="0">
                        <a:latin typeface="Cambria Math" panose="02040503050406030204" pitchFamily="18" charset="0"/>
                      </a:rPr>
                      <m:t>7</m:t>
                    </m:r>
                    <m:r>
                      <a:rPr lang="en-GB" b="0" i="1" kern="0" smtClean="0">
                        <a:latin typeface="Cambria Math" panose="02040503050406030204" pitchFamily="18" charset="0"/>
                      </a:rPr>
                      <m:t>5</m:t>
                    </m:r>
                    <m:r>
                      <a:rPr lang="en-GB" i="1" kern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×1.0</m:t>
                    </m:r>
                    <m:r>
                      <a:rPr lang="en-GB" b="0" i="1" kern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36</m:t>
                    </m:r>
                    <m:r>
                      <a:rPr lang="en-GB" i="1" kern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  <m:r>
                      <a:rPr lang="en-GB" b="0" i="1" kern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77</m:t>
                    </m:r>
                    <m:r>
                      <a:rPr lang="en-GB" i="1" kern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.</m:t>
                    </m:r>
                    <m:r>
                      <a:rPr lang="en-GB" b="0" i="1" kern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7</m:t>
                    </m:r>
                  </m:oMath>
                </a14:m>
                <a:r>
                  <a:rPr lang="en-GB" kern="0" dirty="0"/>
                  <a:t> </a:t>
                </a:r>
              </a:p>
              <a:p>
                <a:endParaRPr lang="en-GB" kern="0" dirty="0"/>
              </a:p>
            </p:txBody>
          </p:sp>
        </mc:Choice>
        <mc:Fallback xmlns="">
          <p:sp>
            <p:nvSpPr>
              <p:cNvPr id="4" name="Content Placeholder 2">
                <a:extLst>
                  <a:ext uri="{FF2B5EF4-FFF2-40B4-BE49-F238E27FC236}">
                    <a16:creationId xmlns:a16="http://schemas.microsoft.com/office/drawing/2014/main" id="{C1D9B559-2142-4E76-8BB4-CC9A5F7C903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4040864" y="1493892"/>
                <a:ext cx="2928796" cy="2236135"/>
              </a:xfrm>
              <a:prstGeom prst="rect">
                <a:avLst/>
              </a:prstGeom>
              <a:blipFill>
                <a:blip r:embed="rId3"/>
                <a:stretch>
                  <a:fillRect l="-5208" t="-3270"/>
                </a:stretch>
              </a:blip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Content Placeholder 2">
                <a:extLst>
                  <a:ext uri="{FF2B5EF4-FFF2-40B4-BE49-F238E27FC236}">
                    <a16:creationId xmlns:a16="http://schemas.microsoft.com/office/drawing/2014/main" id="{B56E1041-AB28-4883-8F24-DB5139651263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457200" y="3730028"/>
                <a:ext cx="2928796" cy="223613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0" tIns="0" rIns="0" bIns="0" numCol="1" anchor="t" anchorCtr="0" compatLnSpc="1">
                <a:prstTxWarp prst="textNoShape">
                  <a:avLst/>
                </a:prstTxWarp>
              </a:bodyPr>
              <a:lstStyle>
                <a:lvl1pPr marL="0" indent="0" algn="l" rtl="0" eaLnBrk="0" fontAlgn="base" hangingPunct="0">
                  <a:lnSpc>
                    <a:spcPts val="2400"/>
                  </a:lnSpc>
                  <a:spcBef>
                    <a:spcPts val="1000"/>
                  </a:spcBef>
                  <a:spcAft>
                    <a:spcPts val="1000"/>
                  </a:spcAft>
                  <a:defRPr lang="en-GB" sz="2000" dirty="0">
                    <a:solidFill>
                      <a:schemeClr val="tx1"/>
                    </a:solidFill>
                    <a:latin typeface="+mn-lt"/>
                    <a:ea typeface="ＭＳ Ｐゴシック" charset="-128"/>
                    <a:cs typeface="ＭＳ Ｐゴシック" charset="-128"/>
                  </a:defRPr>
                </a:lvl1pPr>
                <a:lvl2pPr marL="215900" indent="-215900" algn="l" rtl="0" eaLnBrk="0" fontAlgn="base" hangingPunct="0">
                  <a:lnSpc>
                    <a:spcPts val="2400"/>
                  </a:lnSpc>
                  <a:spcBef>
                    <a:spcPts val="500"/>
                  </a:spcBef>
                  <a:spcAft>
                    <a:spcPts val="500"/>
                  </a:spcAft>
                  <a:buClr>
                    <a:srgbClr val="0077E3"/>
                  </a:buClr>
                  <a:buFont typeface="Arial" pitchFamily="-105" charset="0"/>
                  <a:buChar char="•"/>
                  <a:defRPr lang="en-GB" sz="2000" dirty="0">
                    <a:solidFill>
                      <a:schemeClr val="tx1"/>
                    </a:solidFill>
                    <a:latin typeface="+mn-lt"/>
                    <a:ea typeface="ＭＳ Ｐゴシック" charset="-128"/>
                    <a:cs typeface="+mn-cs"/>
                  </a:defRPr>
                </a:lvl2pPr>
                <a:lvl3pPr marL="0" indent="0" algn="l" rtl="0" eaLnBrk="0" fontAlgn="base" hangingPunct="0">
                  <a:lnSpc>
                    <a:spcPts val="2000"/>
                  </a:lnSpc>
                  <a:spcBef>
                    <a:spcPts val="500"/>
                  </a:spcBef>
                  <a:spcAft>
                    <a:spcPts val="500"/>
                  </a:spcAft>
                  <a:buFont typeface="Lucida Grande" pitchFamily="-105" charset="0"/>
                  <a:defRPr lang="en-GB" sz="1600" dirty="0">
                    <a:solidFill>
                      <a:schemeClr val="tx1"/>
                    </a:solidFill>
                    <a:latin typeface="+mn-lt"/>
                    <a:ea typeface="ＭＳ Ｐゴシック" charset="-128"/>
                    <a:cs typeface="+mn-cs"/>
                  </a:defRPr>
                </a:lvl3pPr>
                <a:lvl4pPr marL="215900" indent="-215900" algn="l" rtl="0" eaLnBrk="0" fontAlgn="base" hangingPunct="0">
                  <a:lnSpc>
                    <a:spcPts val="2000"/>
                  </a:lnSpc>
                  <a:spcBef>
                    <a:spcPts val="500"/>
                  </a:spcBef>
                  <a:spcAft>
                    <a:spcPts val="500"/>
                  </a:spcAft>
                  <a:buClr>
                    <a:srgbClr val="0077E3"/>
                  </a:buClr>
                  <a:buFont typeface="Arial" pitchFamily="-105" charset="0"/>
                  <a:buChar char="•"/>
                  <a:defRPr lang="en-GB" sz="1600" dirty="0">
                    <a:solidFill>
                      <a:schemeClr val="tx1"/>
                    </a:solidFill>
                    <a:latin typeface="+mn-lt"/>
                    <a:ea typeface="ＭＳ Ｐゴシック" charset="-128"/>
                    <a:cs typeface="ＭＳ Ｐゴシック" charset="-128"/>
                  </a:defRPr>
                </a:lvl4pPr>
                <a:lvl5pPr marL="431800" indent="-215900" algn="l" rtl="0" eaLnBrk="0" fontAlgn="base" hangingPunct="0">
                  <a:lnSpc>
                    <a:spcPts val="2000"/>
                  </a:lnSpc>
                  <a:spcBef>
                    <a:spcPct val="0"/>
                  </a:spcBef>
                  <a:spcAft>
                    <a:spcPts val="500"/>
                  </a:spcAft>
                  <a:buFont typeface="Arial" pitchFamily="-105" charset="0"/>
                  <a:buChar char="–"/>
                  <a:defRPr lang="en-US" sz="1600" dirty="0">
                    <a:solidFill>
                      <a:schemeClr val="tx1"/>
                    </a:solidFill>
                    <a:latin typeface="+mn-lt"/>
                    <a:ea typeface="ＭＳ Ｐゴシック" charset="-128"/>
                    <a:cs typeface="ＭＳ Ｐゴシック" charset="-128"/>
                  </a:defRPr>
                </a:lvl5pPr>
                <a:lvl6pPr marL="457200" indent="-457200" algn="l" defTabSz="914400" rtl="0" fontAlgn="base">
                  <a:spcBef>
                    <a:spcPct val="20000"/>
                  </a:spcBef>
                  <a:spcAft>
                    <a:spcPct val="0"/>
                  </a:spcAft>
                  <a:buChar char="»"/>
                  <a:defRPr lang="en-GB" sz="1600" kern="0" baseline="0" dirty="0" smtClean="0">
                    <a:solidFill>
                      <a:schemeClr val="tx1"/>
                    </a:solidFill>
                    <a:latin typeface="+mn-lt"/>
                    <a:ea typeface="ＭＳ Ｐゴシック" charset="-128"/>
                    <a:cs typeface="ＭＳ Ｐゴシック" charset="-128"/>
                  </a:defRPr>
                </a:lvl6pPr>
                <a:lvl7pPr marL="2971800" indent="-228600" algn="l" defTabSz="914400" rtl="0" fontAlgn="base">
                  <a:spcBef>
                    <a:spcPct val="20000"/>
                  </a:spcBef>
                  <a:spcAft>
                    <a:spcPct val="0"/>
                  </a:spcAft>
                  <a:buClr>
                    <a:srgbClr val="E30613"/>
                  </a:buClr>
                  <a:buChar char="»"/>
                  <a:defRPr lang="en-GB" sz="1600" kern="0" baseline="0" dirty="0" smtClean="0">
                    <a:solidFill>
                      <a:schemeClr val="tx1"/>
                    </a:solidFill>
                    <a:latin typeface="+mn-lt"/>
                    <a:ea typeface="ＭＳ Ｐゴシック" charset="-128"/>
                    <a:cs typeface="ＭＳ Ｐゴシック" charset="-128"/>
                  </a:defRPr>
                </a:lvl7pPr>
                <a:lvl8pPr marL="3429000" indent="-228600" algn="l" defTabSz="914400" rtl="0" fontAlgn="base">
                  <a:spcBef>
                    <a:spcPct val="20000"/>
                  </a:spcBef>
                  <a:spcAft>
                    <a:spcPct val="0"/>
                  </a:spcAft>
                  <a:buChar char="»"/>
                  <a:defRPr lang="en-GB" sz="1600" kern="0" dirty="0" smtClean="0">
                    <a:solidFill>
                      <a:schemeClr val="tx1"/>
                    </a:solidFill>
                    <a:latin typeface="+mn-lt"/>
                    <a:ea typeface="ＭＳ Ｐゴシック" charset="-128"/>
                    <a:cs typeface="ＭＳ Ｐゴシック" charset="-128"/>
                  </a:defRPr>
                </a:lvl8pPr>
                <a:lvl9pPr marL="3886200" indent="-228600" algn="l" defTabSz="914400" rtl="0" fontAlgn="base">
                  <a:spcBef>
                    <a:spcPct val="20000"/>
                  </a:spcBef>
                  <a:spcAft>
                    <a:spcPct val="0"/>
                  </a:spcAft>
                  <a:buChar char="»"/>
                  <a:defRPr lang="en-GB" sz="1000" kern="0" baseline="0" dirty="0" smtClean="0">
                    <a:solidFill>
                      <a:schemeClr val="tx1"/>
                    </a:solidFill>
                    <a:latin typeface="+mn-lt"/>
                    <a:ea typeface="ＭＳ Ｐゴシック" charset="-128"/>
                    <a:cs typeface="ＭＳ Ｐゴシック" charset="-128"/>
                  </a:defRPr>
                </a:lvl9pPr>
              </a:lstStyle>
              <a:p>
                <a:pPr algn="ctr"/>
                <a:r>
                  <a:rPr lang="en-GB" b="1" kern="0" dirty="0"/>
                  <a:t>Decrease 154 by 12%.</a:t>
                </a:r>
              </a:p>
              <a:p>
                <a:pPr marL="457200" indent="-457200">
                  <a:buFontTx/>
                  <a:buAutoNum type="arabicPeriod"/>
                </a:pPr>
                <a14:m>
                  <m:oMath xmlns:m="http://schemas.openxmlformats.org/officeDocument/2006/math">
                    <m:r>
                      <a:rPr lang="en-GB" i="1" kern="0" smtClean="0">
                        <a:latin typeface="Cambria Math" panose="02040503050406030204" pitchFamily="18" charset="0"/>
                      </a:rPr>
                      <m:t>100</m:t>
                    </m:r>
                    <m:r>
                      <a:rPr lang="en-GB" b="0" i="1" kern="0" smtClean="0">
                        <a:latin typeface="Cambria Math" panose="02040503050406030204" pitchFamily="18" charset="0"/>
                      </a:rPr>
                      <m:t>−12</m:t>
                    </m:r>
                    <m:r>
                      <a:rPr lang="en-GB" i="1" kern="0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GB" b="0" i="1" kern="0" smtClean="0">
                        <a:latin typeface="Cambria Math" panose="02040503050406030204" pitchFamily="18" charset="0"/>
                      </a:rPr>
                      <m:t>88</m:t>
                    </m:r>
                    <m:r>
                      <a:rPr lang="en-GB" i="1" kern="0" smtClean="0">
                        <a:latin typeface="Cambria Math" panose="02040503050406030204" pitchFamily="18" charset="0"/>
                      </a:rPr>
                      <m:t>%</m:t>
                    </m:r>
                  </m:oMath>
                </a14:m>
                <a:endParaRPr lang="en-GB" kern="0" dirty="0"/>
              </a:p>
              <a:p>
                <a:pPr marL="457200" indent="-457200">
                  <a:buFontTx/>
                  <a:buAutoNum type="arabicPeriod"/>
                </a:pPr>
                <a14:m>
                  <m:oMath xmlns:m="http://schemas.openxmlformats.org/officeDocument/2006/math">
                    <m:r>
                      <a:rPr lang="en-GB" i="1" kern="0">
                        <a:latin typeface="Cambria Math" panose="02040503050406030204" pitchFamily="18" charset="0"/>
                      </a:rPr>
                      <m:t>8</m:t>
                    </m:r>
                    <m:r>
                      <a:rPr lang="en-GB" b="0" i="1" kern="0" smtClean="0">
                        <a:latin typeface="Cambria Math" panose="02040503050406030204" pitchFamily="18" charset="0"/>
                      </a:rPr>
                      <m:t>8</m:t>
                    </m:r>
                    <m:r>
                      <a:rPr lang="en-GB" i="1" kern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÷100=</m:t>
                    </m:r>
                    <m:r>
                      <a:rPr lang="en-GB" b="0" i="1" kern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0.88</m:t>
                    </m:r>
                  </m:oMath>
                </a14:m>
                <a:endParaRPr lang="en-GB" kern="0" dirty="0">
                  <a:ea typeface="Cambria Math" panose="02040503050406030204" pitchFamily="18" charset="0"/>
                </a:endParaRPr>
              </a:p>
              <a:p>
                <a:pPr marL="457200" indent="-457200">
                  <a:buFontTx/>
                  <a:buAutoNum type="arabicPeriod"/>
                </a:pPr>
                <a14:m>
                  <m:oMath xmlns:m="http://schemas.openxmlformats.org/officeDocument/2006/math">
                    <m:r>
                      <a:rPr lang="en-GB" i="1" kern="0">
                        <a:latin typeface="Cambria Math" panose="02040503050406030204" pitchFamily="18" charset="0"/>
                      </a:rPr>
                      <m:t>1</m:t>
                    </m:r>
                    <m:r>
                      <a:rPr lang="en-GB" b="0" i="1" kern="0" smtClean="0">
                        <a:latin typeface="Cambria Math" panose="02040503050406030204" pitchFamily="18" charset="0"/>
                      </a:rPr>
                      <m:t>54</m:t>
                    </m:r>
                    <m:r>
                      <a:rPr lang="en-GB" i="1" kern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  <m:r>
                      <a:rPr lang="en-GB" b="0" i="1" kern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0.88</m:t>
                    </m:r>
                    <m:r>
                      <a:rPr lang="en-GB" i="1" kern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  <m:r>
                      <a:rPr lang="en-GB" b="0" i="1" kern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135.52</m:t>
                    </m:r>
                  </m:oMath>
                </a14:m>
                <a:r>
                  <a:rPr lang="en-GB" kern="0" dirty="0"/>
                  <a:t> </a:t>
                </a:r>
              </a:p>
              <a:p>
                <a:endParaRPr lang="en-GB" kern="0" dirty="0"/>
              </a:p>
            </p:txBody>
          </p:sp>
        </mc:Choice>
        <mc:Fallback xmlns="">
          <p:sp>
            <p:nvSpPr>
              <p:cNvPr id="5" name="Content Placeholder 2">
                <a:extLst>
                  <a:ext uri="{FF2B5EF4-FFF2-40B4-BE49-F238E27FC236}">
                    <a16:creationId xmlns:a16="http://schemas.microsoft.com/office/drawing/2014/main" id="{B56E1041-AB28-4883-8F24-DB513965126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457200" y="3730028"/>
                <a:ext cx="2928796" cy="2236135"/>
              </a:xfrm>
              <a:prstGeom prst="rect">
                <a:avLst/>
              </a:prstGeom>
              <a:blipFill>
                <a:blip r:embed="rId4"/>
                <a:stretch>
                  <a:fillRect l="-5208" t="-3270"/>
                </a:stretch>
              </a:blip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Content Placeholder 2">
                <a:extLst>
                  <a:ext uri="{FF2B5EF4-FFF2-40B4-BE49-F238E27FC236}">
                    <a16:creationId xmlns:a16="http://schemas.microsoft.com/office/drawing/2014/main" id="{B5817791-ADC1-492A-B297-18A48D3C8E12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4040864" y="3730028"/>
                <a:ext cx="2928796" cy="223613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0" tIns="0" rIns="0" bIns="0" numCol="1" anchor="t" anchorCtr="0" compatLnSpc="1">
                <a:prstTxWarp prst="textNoShape">
                  <a:avLst/>
                </a:prstTxWarp>
              </a:bodyPr>
              <a:lstStyle>
                <a:lvl1pPr marL="0" indent="0" algn="l" rtl="0" eaLnBrk="0" fontAlgn="base" hangingPunct="0">
                  <a:lnSpc>
                    <a:spcPts val="2400"/>
                  </a:lnSpc>
                  <a:spcBef>
                    <a:spcPts val="1000"/>
                  </a:spcBef>
                  <a:spcAft>
                    <a:spcPts val="1000"/>
                  </a:spcAft>
                  <a:defRPr lang="en-GB" sz="2000" dirty="0">
                    <a:solidFill>
                      <a:schemeClr val="tx1"/>
                    </a:solidFill>
                    <a:latin typeface="+mn-lt"/>
                    <a:ea typeface="ＭＳ Ｐゴシック" charset="-128"/>
                    <a:cs typeface="ＭＳ Ｐゴシック" charset="-128"/>
                  </a:defRPr>
                </a:lvl1pPr>
                <a:lvl2pPr marL="215900" indent="-215900" algn="l" rtl="0" eaLnBrk="0" fontAlgn="base" hangingPunct="0">
                  <a:lnSpc>
                    <a:spcPts val="2400"/>
                  </a:lnSpc>
                  <a:spcBef>
                    <a:spcPts val="500"/>
                  </a:spcBef>
                  <a:spcAft>
                    <a:spcPts val="500"/>
                  </a:spcAft>
                  <a:buClr>
                    <a:srgbClr val="0077E3"/>
                  </a:buClr>
                  <a:buFont typeface="Arial" pitchFamily="-105" charset="0"/>
                  <a:buChar char="•"/>
                  <a:defRPr lang="en-GB" sz="2000" dirty="0">
                    <a:solidFill>
                      <a:schemeClr val="tx1"/>
                    </a:solidFill>
                    <a:latin typeface="+mn-lt"/>
                    <a:ea typeface="ＭＳ Ｐゴシック" charset="-128"/>
                    <a:cs typeface="+mn-cs"/>
                  </a:defRPr>
                </a:lvl2pPr>
                <a:lvl3pPr marL="0" indent="0" algn="l" rtl="0" eaLnBrk="0" fontAlgn="base" hangingPunct="0">
                  <a:lnSpc>
                    <a:spcPts val="2000"/>
                  </a:lnSpc>
                  <a:spcBef>
                    <a:spcPts val="500"/>
                  </a:spcBef>
                  <a:spcAft>
                    <a:spcPts val="500"/>
                  </a:spcAft>
                  <a:buFont typeface="Lucida Grande" pitchFamily="-105" charset="0"/>
                  <a:defRPr lang="en-GB" sz="1600" dirty="0">
                    <a:solidFill>
                      <a:schemeClr val="tx1"/>
                    </a:solidFill>
                    <a:latin typeface="+mn-lt"/>
                    <a:ea typeface="ＭＳ Ｐゴシック" charset="-128"/>
                    <a:cs typeface="+mn-cs"/>
                  </a:defRPr>
                </a:lvl3pPr>
                <a:lvl4pPr marL="215900" indent="-215900" algn="l" rtl="0" eaLnBrk="0" fontAlgn="base" hangingPunct="0">
                  <a:lnSpc>
                    <a:spcPts val="2000"/>
                  </a:lnSpc>
                  <a:spcBef>
                    <a:spcPts val="500"/>
                  </a:spcBef>
                  <a:spcAft>
                    <a:spcPts val="500"/>
                  </a:spcAft>
                  <a:buClr>
                    <a:srgbClr val="0077E3"/>
                  </a:buClr>
                  <a:buFont typeface="Arial" pitchFamily="-105" charset="0"/>
                  <a:buChar char="•"/>
                  <a:defRPr lang="en-GB" sz="1600" dirty="0">
                    <a:solidFill>
                      <a:schemeClr val="tx1"/>
                    </a:solidFill>
                    <a:latin typeface="+mn-lt"/>
                    <a:ea typeface="ＭＳ Ｐゴシック" charset="-128"/>
                    <a:cs typeface="ＭＳ Ｐゴシック" charset="-128"/>
                  </a:defRPr>
                </a:lvl4pPr>
                <a:lvl5pPr marL="431800" indent="-215900" algn="l" rtl="0" eaLnBrk="0" fontAlgn="base" hangingPunct="0">
                  <a:lnSpc>
                    <a:spcPts val="2000"/>
                  </a:lnSpc>
                  <a:spcBef>
                    <a:spcPct val="0"/>
                  </a:spcBef>
                  <a:spcAft>
                    <a:spcPts val="500"/>
                  </a:spcAft>
                  <a:buFont typeface="Arial" pitchFamily="-105" charset="0"/>
                  <a:buChar char="–"/>
                  <a:defRPr lang="en-US" sz="1600" dirty="0">
                    <a:solidFill>
                      <a:schemeClr val="tx1"/>
                    </a:solidFill>
                    <a:latin typeface="+mn-lt"/>
                    <a:ea typeface="ＭＳ Ｐゴシック" charset="-128"/>
                    <a:cs typeface="ＭＳ Ｐゴシック" charset="-128"/>
                  </a:defRPr>
                </a:lvl5pPr>
                <a:lvl6pPr marL="457200" indent="-457200" algn="l" defTabSz="914400" rtl="0" fontAlgn="base">
                  <a:spcBef>
                    <a:spcPct val="20000"/>
                  </a:spcBef>
                  <a:spcAft>
                    <a:spcPct val="0"/>
                  </a:spcAft>
                  <a:buChar char="»"/>
                  <a:defRPr lang="en-GB" sz="1600" kern="0" baseline="0" dirty="0" smtClean="0">
                    <a:solidFill>
                      <a:schemeClr val="tx1"/>
                    </a:solidFill>
                    <a:latin typeface="+mn-lt"/>
                    <a:ea typeface="ＭＳ Ｐゴシック" charset="-128"/>
                    <a:cs typeface="ＭＳ Ｐゴシック" charset="-128"/>
                  </a:defRPr>
                </a:lvl6pPr>
                <a:lvl7pPr marL="2971800" indent="-228600" algn="l" defTabSz="914400" rtl="0" fontAlgn="base">
                  <a:spcBef>
                    <a:spcPct val="20000"/>
                  </a:spcBef>
                  <a:spcAft>
                    <a:spcPct val="0"/>
                  </a:spcAft>
                  <a:buClr>
                    <a:srgbClr val="E30613"/>
                  </a:buClr>
                  <a:buChar char="»"/>
                  <a:defRPr lang="en-GB" sz="1600" kern="0" baseline="0" dirty="0" smtClean="0">
                    <a:solidFill>
                      <a:schemeClr val="tx1"/>
                    </a:solidFill>
                    <a:latin typeface="+mn-lt"/>
                    <a:ea typeface="ＭＳ Ｐゴシック" charset="-128"/>
                    <a:cs typeface="ＭＳ Ｐゴシック" charset="-128"/>
                  </a:defRPr>
                </a:lvl7pPr>
                <a:lvl8pPr marL="3429000" indent="-228600" algn="l" defTabSz="914400" rtl="0" fontAlgn="base">
                  <a:spcBef>
                    <a:spcPct val="20000"/>
                  </a:spcBef>
                  <a:spcAft>
                    <a:spcPct val="0"/>
                  </a:spcAft>
                  <a:buChar char="»"/>
                  <a:defRPr lang="en-GB" sz="1600" kern="0" dirty="0" smtClean="0">
                    <a:solidFill>
                      <a:schemeClr val="tx1"/>
                    </a:solidFill>
                    <a:latin typeface="+mn-lt"/>
                    <a:ea typeface="ＭＳ Ｐゴシック" charset="-128"/>
                    <a:cs typeface="ＭＳ Ｐゴシック" charset="-128"/>
                  </a:defRPr>
                </a:lvl8pPr>
                <a:lvl9pPr marL="3886200" indent="-228600" algn="l" defTabSz="914400" rtl="0" fontAlgn="base">
                  <a:spcBef>
                    <a:spcPct val="20000"/>
                  </a:spcBef>
                  <a:spcAft>
                    <a:spcPct val="0"/>
                  </a:spcAft>
                  <a:buChar char="»"/>
                  <a:defRPr lang="en-GB" sz="1000" kern="0" baseline="0" dirty="0" smtClean="0">
                    <a:solidFill>
                      <a:schemeClr val="tx1"/>
                    </a:solidFill>
                    <a:latin typeface="+mn-lt"/>
                    <a:ea typeface="ＭＳ Ｐゴシック" charset="-128"/>
                    <a:cs typeface="ＭＳ Ｐゴシック" charset="-128"/>
                  </a:defRPr>
                </a:lvl9pPr>
              </a:lstStyle>
              <a:p>
                <a:pPr algn="ctr"/>
                <a:r>
                  <a:rPr lang="en-GB" b="1" kern="0" dirty="0"/>
                  <a:t>Decrease £90 by 20%.</a:t>
                </a:r>
              </a:p>
              <a:p>
                <a:pPr marL="457200" indent="-457200">
                  <a:buFontTx/>
                  <a:buAutoNum type="arabicPeriod"/>
                </a:pPr>
                <a14:m>
                  <m:oMath xmlns:m="http://schemas.openxmlformats.org/officeDocument/2006/math">
                    <m:r>
                      <a:rPr lang="en-GB" i="1" kern="0" smtClean="0">
                        <a:latin typeface="Cambria Math" panose="02040503050406030204" pitchFamily="18" charset="0"/>
                      </a:rPr>
                      <m:t>10</m:t>
                    </m:r>
                    <m:r>
                      <a:rPr lang="en-GB" b="0" i="1" kern="0" smtClean="0">
                        <a:latin typeface="Cambria Math" panose="02040503050406030204" pitchFamily="18" charset="0"/>
                      </a:rPr>
                      <m:t>0−20</m:t>
                    </m:r>
                    <m:r>
                      <a:rPr lang="en-GB" i="1" kern="0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GB" b="0" i="1" kern="0" smtClean="0">
                        <a:latin typeface="Cambria Math" panose="02040503050406030204" pitchFamily="18" charset="0"/>
                      </a:rPr>
                      <m:t>80</m:t>
                    </m:r>
                    <m:r>
                      <a:rPr lang="en-GB" i="1" kern="0" smtClean="0">
                        <a:latin typeface="Cambria Math" panose="02040503050406030204" pitchFamily="18" charset="0"/>
                      </a:rPr>
                      <m:t>%</m:t>
                    </m:r>
                  </m:oMath>
                </a14:m>
                <a:endParaRPr lang="en-GB" kern="0" dirty="0"/>
              </a:p>
              <a:p>
                <a:pPr marL="457200" indent="-457200">
                  <a:buFontTx/>
                  <a:buAutoNum type="arabicPeriod"/>
                </a:pPr>
                <a14:m>
                  <m:oMath xmlns:m="http://schemas.openxmlformats.org/officeDocument/2006/math">
                    <m:r>
                      <a:rPr lang="en-GB" i="1" kern="0">
                        <a:latin typeface="Cambria Math" panose="02040503050406030204" pitchFamily="18" charset="0"/>
                      </a:rPr>
                      <m:t>8</m:t>
                    </m:r>
                    <m:r>
                      <a:rPr lang="en-GB" b="0" i="1" kern="0" smtClean="0">
                        <a:latin typeface="Cambria Math" panose="02040503050406030204" pitchFamily="18" charset="0"/>
                      </a:rPr>
                      <m:t>0</m:t>
                    </m:r>
                    <m:r>
                      <a:rPr lang="en-GB" i="1" kern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÷100=</m:t>
                    </m:r>
                    <m:r>
                      <a:rPr lang="en-GB" b="0" i="1" kern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0.8</m:t>
                    </m:r>
                  </m:oMath>
                </a14:m>
                <a:endParaRPr lang="en-GB" kern="0" dirty="0">
                  <a:ea typeface="Cambria Math" panose="02040503050406030204" pitchFamily="18" charset="0"/>
                </a:endParaRPr>
              </a:p>
              <a:p>
                <a:pPr marL="457200" indent="-457200">
                  <a:buFontTx/>
                  <a:buAutoNum type="arabicPeriod"/>
                </a:pPr>
                <a14:m>
                  <m:oMath xmlns:m="http://schemas.openxmlformats.org/officeDocument/2006/math">
                    <m:r>
                      <a:rPr lang="en-GB" i="1" kern="0">
                        <a:latin typeface="Cambria Math" panose="02040503050406030204" pitchFamily="18" charset="0"/>
                      </a:rPr>
                      <m:t>9</m:t>
                    </m:r>
                    <m:r>
                      <a:rPr lang="en-GB" b="0" i="1" kern="0" smtClean="0">
                        <a:latin typeface="Cambria Math" panose="02040503050406030204" pitchFamily="18" charset="0"/>
                      </a:rPr>
                      <m:t>0</m:t>
                    </m:r>
                    <m:r>
                      <a:rPr lang="en-GB" i="1" kern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  <m:r>
                      <a:rPr lang="en-GB" b="0" i="1" kern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0.8</m:t>
                    </m:r>
                    <m:r>
                      <a:rPr lang="en-GB" i="1" kern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  <m:r>
                      <a:rPr lang="en-GB" b="0" i="1" kern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£72</m:t>
                    </m:r>
                  </m:oMath>
                </a14:m>
                <a:r>
                  <a:rPr lang="en-GB" kern="0" dirty="0">
                    <a:solidFill>
                      <a:srgbClr val="FF0000"/>
                    </a:solidFill>
                  </a:rPr>
                  <a:t> </a:t>
                </a:r>
                <a:endParaRPr lang="en-GB" kern="0" dirty="0"/>
              </a:p>
              <a:p>
                <a:endParaRPr lang="en-GB" kern="0" dirty="0"/>
              </a:p>
            </p:txBody>
          </p:sp>
        </mc:Choice>
        <mc:Fallback xmlns="">
          <p:sp>
            <p:nvSpPr>
              <p:cNvPr id="6" name="Content Placeholder 2">
                <a:extLst>
                  <a:ext uri="{FF2B5EF4-FFF2-40B4-BE49-F238E27FC236}">
                    <a16:creationId xmlns:a16="http://schemas.microsoft.com/office/drawing/2014/main" id="{B5817791-ADC1-492A-B297-18A48D3C8E1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4040864" y="3730028"/>
                <a:ext cx="2928796" cy="2236135"/>
              </a:xfrm>
              <a:prstGeom prst="rect">
                <a:avLst/>
              </a:prstGeom>
              <a:blipFill>
                <a:blip r:embed="rId5"/>
                <a:stretch>
                  <a:fillRect l="-5208" t="-3270"/>
                </a:stretch>
              </a:blip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930236"/>
            <a:ext cx="8229600" cy="382588"/>
          </a:xfrm>
        </p:spPr>
        <p:txBody>
          <a:bodyPr/>
          <a:lstStyle/>
          <a:p>
            <a:r>
              <a:rPr lang="en-US" dirty="0"/>
              <a:t>Finding the original amount before a percentage change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387732"/>
            <a:ext cx="8229600" cy="1647659"/>
          </a:xfrm>
        </p:spPr>
        <p:txBody>
          <a:bodyPr/>
          <a:lstStyle/>
          <a:p>
            <a:pPr>
              <a:lnSpc>
                <a:spcPct val="100000"/>
              </a:lnSpc>
              <a:spcAft>
                <a:spcPts val="600"/>
              </a:spcAft>
            </a:pPr>
            <a:r>
              <a:rPr lang="en-US" b="1" dirty="0">
                <a:solidFill>
                  <a:srgbClr val="0077E3"/>
                </a:solidFill>
              </a:rPr>
              <a:t>Example</a:t>
            </a:r>
            <a:r>
              <a:rPr lang="en-US" sz="1800" dirty="0"/>
              <a:t> </a:t>
            </a:r>
          </a:p>
          <a:p>
            <a:pPr>
              <a:lnSpc>
                <a:spcPct val="100000"/>
              </a:lnSpc>
            </a:pPr>
            <a:r>
              <a:rPr lang="en-US" sz="1600" dirty="0"/>
              <a:t>The price of aluminum has increased by 2%. </a:t>
            </a:r>
          </a:p>
          <a:p>
            <a:pPr>
              <a:lnSpc>
                <a:spcPct val="100000"/>
              </a:lnSpc>
            </a:pPr>
            <a:r>
              <a:rPr lang="en-US" sz="1600" dirty="0"/>
              <a:t>The aluminum now costs £1.14 per kg. </a:t>
            </a:r>
          </a:p>
          <a:p>
            <a:pPr>
              <a:lnSpc>
                <a:spcPct val="100000"/>
              </a:lnSpc>
            </a:pPr>
            <a:r>
              <a:rPr lang="en-US" sz="1600" dirty="0"/>
              <a:t>What was the price per kg before the increase? </a:t>
            </a:r>
          </a:p>
          <a:p>
            <a:endParaRPr lang="en-US" sz="1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672A83B6-876C-404E-AD26-D8B1017E5D45}"/>
                  </a:ext>
                </a:extLst>
              </p:cNvPr>
              <p:cNvSpPr txBox="1"/>
              <p:nvPr/>
            </p:nvSpPr>
            <p:spPr>
              <a:xfrm>
                <a:off x="366665" y="3236973"/>
                <a:ext cx="8012317" cy="30162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800" b="1" dirty="0">
                    <a:latin typeface="+mn-lt"/>
                  </a:rPr>
                  <a:t>Solution</a:t>
                </a:r>
              </a:p>
              <a:p>
                <a:pPr>
                  <a:lnSpc>
                    <a:spcPct val="100000"/>
                  </a:lnSpc>
                </a:pPr>
                <a:r>
                  <a:rPr lang="en-US" sz="1600" dirty="0">
                    <a:latin typeface="+mn-lt"/>
                  </a:rPr>
                  <a:t>An increase of 2% → 102% </a:t>
                </a:r>
              </a:p>
              <a:p>
                <a:pPr>
                  <a:lnSpc>
                    <a:spcPct val="10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1600" b="0" i="1" smtClean="0">
                          <a:latin typeface="Cambria Math" panose="02040503050406030204" pitchFamily="18" charset="0"/>
                        </a:rPr>
                        <m:t>102%=£1.14</m:t>
                      </m:r>
                    </m:oMath>
                  </m:oMathPara>
                </a14:m>
                <a:endParaRPr lang="en-US" sz="1600" dirty="0">
                  <a:latin typeface="+mn-lt"/>
                </a:endParaRPr>
              </a:p>
              <a:p>
                <a:pPr>
                  <a:lnSpc>
                    <a:spcPct val="100000"/>
                  </a:lnSpc>
                </a:pPr>
                <a:endParaRPr lang="en-US" sz="1600" dirty="0">
                  <a:latin typeface="+mn-lt"/>
                </a:endParaRPr>
              </a:p>
              <a:p>
                <a:pPr>
                  <a:lnSpc>
                    <a:spcPct val="100000"/>
                  </a:lnSpc>
                </a:pPr>
                <a:r>
                  <a:rPr lang="en-US" sz="1600" dirty="0">
                    <a:latin typeface="+mn-lt"/>
                  </a:rPr>
                  <a:t>We want to find the value of 100% (the original amount)</a:t>
                </a:r>
              </a:p>
              <a:p>
                <a:pPr>
                  <a:lnSpc>
                    <a:spcPct val="100000"/>
                  </a:lnSpc>
                </a:pPr>
                <a:r>
                  <a:rPr lang="en-US" sz="1600" dirty="0">
                    <a:latin typeface="+mn-lt"/>
                  </a:rPr>
                  <a:t> </a:t>
                </a:r>
              </a:p>
              <a:p>
                <a:pPr>
                  <a:lnSpc>
                    <a:spcPct val="15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1600" b="0" i="1" smtClean="0">
                          <a:latin typeface="Cambria Math" panose="02040503050406030204" pitchFamily="18" charset="0"/>
                        </a:rPr>
                        <m:t>102%=£1.14</m:t>
                      </m:r>
                    </m:oMath>
                  </m:oMathPara>
                </a14:m>
                <a:endParaRPr lang="en-GB" sz="1600" b="0" dirty="0">
                  <a:latin typeface="+mn-lt"/>
                </a:endParaRPr>
              </a:p>
              <a:p>
                <a:pPr>
                  <a:lnSpc>
                    <a:spcPct val="15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1600" b="0" i="1" smtClean="0">
                          <a:latin typeface="Cambria Math" panose="02040503050406030204" pitchFamily="18" charset="0"/>
                        </a:rPr>
                        <m:t>1%=£0.0111764…</m:t>
                      </m:r>
                    </m:oMath>
                  </m:oMathPara>
                </a14:m>
                <a:endParaRPr lang="en-GB" sz="1600" b="0" dirty="0">
                  <a:latin typeface="+mn-lt"/>
                </a:endParaRPr>
              </a:p>
              <a:p>
                <a:pPr>
                  <a:lnSpc>
                    <a:spcPct val="15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1600" b="0" i="1" smtClean="0">
                          <a:latin typeface="Cambria Math" panose="02040503050406030204" pitchFamily="18" charset="0"/>
                        </a:rPr>
                        <m:t>100%=£1.12 </m:t>
                      </m:r>
                    </m:oMath>
                  </m:oMathPara>
                </a14:m>
                <a:endParaRPr lang="en-GB" sz="1600" b="0" dirty="0">
                  <a:latin typeface="+mn-lt"/>
                </a:endParaRPr>
              </a:p>
              <a:p>
                <a:endParaRPr lang="en-GB" dirty="0"/>
              </a:p>
            </p:txBody>
          </p:sp>
        </mc:Choice>
        <mc:Fallback xmlns=""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672A83B6-876C-404E-AD26-D8B1017E5D4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6665" y="3236973"/>
                <a:ext cx="8012317" cy="3016210"/>
              </a:xfrm>
              <a:prstGeom prst="rect">
                <a:avLst/>
              </a:prstGeom>
              <a:blipFill>
                <a:blip r:embed="rId3"/>
                <a:stretch>
                  <a:fillRect l="-608" t="-1010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Arrow: Down 5">
            <a:extLst>
              <a:ext uri="{FF2B5EF4-FFF2-40B4-BE49-F238E27FC236}">
                <a16:creationId xmlns:a16="http://schemas.microsoft.com/office/drawing/2014/main" id="{A74D099C-9DCC-46E2-A9F7-93E00A7119AE}"/>
              </a:ext>
            </a:extLst>
          </p:cNvPr>
          <p:cNvSpPr/>
          <p:nvPr/>
        </p:nvSpPr>
        <p:spPr>
          <a:xfrm>
            <a:off x="5531666" y="4997512"/>
            <a:ext cx="253497" cy="353085"/>
          </a:xfrm>
          <a:prstGeom prst="down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Arrow: Down 6">
            <a:extLst>
              <a:ext uri="{FF2B5EF4-FFF2-40B4-BE49-F238E27FC236}">
                <a16:creationId xmlns:a16="http://schemas.microsoft.com/office/drawing/2014/main" id="{0DB1BDC2-C45A-4505-BC42-A02EB41294B9}"/>
              </a:ext>
            </a:extLst>
          </p:cNvPr>
          <p:cNvSpPr/>
          <p:nvPr/>
        </p:nvSpPr>
        <p:spPr>
          <a:xfrm>
            <a:off x="5531665" y="5441490"/>
            <a:ext cx="253497" cy="353085"/>
          </a:xfrm>
          <a:prstGeom prst="down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DF739EE1-EE54-44B6-8224-E61CD582F092}"/>
                  </a:ext>
                </a:extLst>
              </p:cNvPr>
              <p:cNvSpPr txBox="1"/>
              <p:nvPr/>
            </p:nvSpPr>
            <p:spPr>
              <a:xfrm>
                <a:off x="5106154" y="4950486"/>
                <a:ext cx="2163778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÷</m:t>
                      </m:r>
                      <m:r>
                        <a:rPr lang="en-GB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102</m:t>
                      </m:r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DF739EE1-EE54-44B6-8224-E61CD582F09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06154" y="4950486"/>
                <a:ext cx="2163778" cy="400110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AE943B4D-FC2A-42CA-B58D-AB085EC93B8F}"/>
                  </a:ext>
                </a:extLst>
              </p:cNvPr>
              <p:cNvSpPr txBox="1"/>
              <p:nvPr/>
            </p:nvSpPr>
            <p:spPr>
              <a:xfrm>
                <a:off x="5106154" y="5370265"/>
                <a:ext cx="2163778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×100</m:t>
                      </m:r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AE943B4D-FC2A-42CA-B58D-AB085EC93B8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06154" y="5370265"/>
                <a:ext cx="2163778" cy="400110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AD10B712AFCCB488B5C5765F12223BB" ma:contentTypeVersion="4" ma:contentTypeDescription="Create a new document." ma:contentTypeScope="" ma:versionID="467f27bc045cbfd0c8765c4e65e6c003">
  <xsd:schema xmlns:xsd="http://www.w3.org/2001/XMLSchema" xmlns:xs="http://www.w3.org/2001/XMLSchema" xmlns:p="http://schemas.microsoft.com/office/2006/metadata/properties" xmlns:ns2="b461a341-6040-4841-94a8-bc3e8908b04d" targetNamespace="http://schemas.microsoft.com/office/2006/metadata/properties" ma:root="true" ma:fieldsID="0e13ec4785b715e63636bcea0fa6d515" ns2:_="">
    <xsd:import namespace="b461a341-6040-4841-94a8-bc3e8908b04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461a341-6040-4841-94a8-bc3e8908b04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C8AF071A-8EFF-4DC2-9186-AABD1AC91212}">
  <ds:schemaRefs>
    <ds:schemaRef ds:uri="b461a341-6040-4841-94a8-bc3e8908b04d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773A71AD-83D4-4E6D-B5FC-087F35CAB2FB}">
  <ds:schemaRefs>
    <ds:schemaRef ds:uri="b461a341-6040-4841-94a8-bc3e8908b04d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3.xml><?xml version="1.0" encoding="utf-8"?>
<ds:datastoreItem xmlns:ds="http://schemas.openxmlformats.org/officeDocument/2006/customXml" ds:itemID="{A108843C-3629-4DF0-9A12-DA36C1DE8776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</TotalTime>
  <Words>549</Words>
  <Application>Microsoft Office PowerPoint</Application>
  <PresentationFormat>On-screen Show (4:3)</PresentationFormat>
  <Paragraphs>105</Paragraphs>
  <Slides>10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7" baseType="lpstr">
      <vt:lpstr>ＭＳ Ｐゴシック</vt:lpstr>
      <vt:lpstr>Arial</vt:lpstr>
      <vt:lpstr>Calibri</vt:lpstr>
      <vt:lpstr>Cambria Math</vt:lpstr>
      <vt:lpstr>Lucida Grande</vt:lpstr>
      <vt:lpstr>Times New Roman</vt:lpstr>
      <vt:lpstr>Default Design</vt:lpstr>
      <vt:lpstr>PowerPoint 3: Fractions and percentages</vt:lpstr>
      <vt:lpstr>Fractions</vt:lpstr>
      <vt:lpstr>Improper fractions </vt:lpstr>
      <vt:lpstr>Finding a fraction of an amount</vt:lpstr>
      <vt:lpstr>Finding a percentage of an amount</vt:lpstr>
      <vt:lpstr>Calculating a percentage change</vt:lpstr>
      <vt:lpstr>Percentage increase and decrease</vt:lpstr>
      <vt:lpstr>Examples</vt:lpstr>
      <vt:lpstr>Finding the original amount before a percentage change </vt:lpstr>
      <vt:lpstr>PowerPoint Presentation</vt:lpstr>
    </vt:vector>
  </TitlesOfParts>
  <Company>City &amp; Guilds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janicec</dc:creator>
  <cp:lastModifiedBy>Suzanne Thurston</cp:lastModifiedBy>
  <cp:revision>25</cp:revision>
  <dcterms:created xsi:type="dcterms:W3CDTF">2013-05-28T00:38:54Z</dcterms:created>
  <dcterms:modified xsi:type="dcterms:W3CDTF">2025-11-11T21:34:41Z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0x0101008AD10B712AFCCB488B5C5765F12223BB</vt:lpwstr>
  </property>
</Properties>
</file>