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34" r:id="rId6"/>
    <p:sldId id="341" r:id="rId7"/>
    <p:sldId id="342" r:id="rId8"/>
    <p:sldId id="335" r:id="rId9"/>
    <p:sldId id="336" r:id="rId10"/>
    <p:sldId id="337" r:id="rId11"/>
    <p:sldId id="338" r:id="rId12"/>
    <p:sldId id="339" r:id="rId13"/>
    <p:sldId id="340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4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Caroline Prodger" initials="CP" lastIdx="2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77E3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180" autoAdjust="0"/>
    <p:restoredTop sz="94660"/>
  </p:normalViewPr>
  <p:slideViewPr>
    <p:cSldViewPr snapToGrid="0">
      <p:cViewPr varScale="1">
        <p:scale>
          <a:sx n="64" d="100"/>
          <a:sy n="64" d="100"/>
        </p:scale>
        <p:origin x="139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BFCCA17-6110-42D4-9EF6-1B4B7E174E43}"/>
    <pc:docChg chg="custSel modSld">
      <pc:chgData name="Caroline Prodger" userId="e4ef2e75-b60b-401b-8ebe-291bdcf405f4" providerId="ADAL" clId="{2BFCCA17-6110-42D4-9EF6-1B4B7E174E43}" dt="2022-08-25T10:30:00.970" v="7" actId="1076"/>
      <pc:docMkLst>
        <pc:docMk/>
      </pc:docMkLst>
      <pc:sldChg chg="addSp delSp modSp mod addCm delCm modNotesTx">
        <pc:chgData name="Caroline Prodger" userId="e4ef2e75-b60b-401b-8ebe-291bdcf405f4" providerId="ADAL" clId="{2BFCCA17-6110-42D4-9EF6-1B4B7E174E43}" dt="2022-08-25T10:30:00.970" v="7" actId="1076"/>
        <pc:sldMkLst>
          <pc:docMk/>
          <pc:sldMk cId="0" sldId="335"/>
        </pc:sldMkLst>
        <pc:picChg chg="del">
          <ac:chgData name="Caroline Prodger" userId="e4ef2e75-b60b-401b-8ebe-291bdcf405f4" providerId="ADAL" clId="{2BFCCA17-6110-42D4-9EF6-1B4B7E174E43}" dt="2022-08-25T10:29:18.428" v="2" actId="478"/>
          <ac:picMkLst>
            <pc:docMk/>
            <pc:sldMk cId="0" sldId="335"/>
            <ac:picMk id="4" creationId="{CDBC3D70-F731-C5B5-BF58-F99D5D43EC70}"/>
          </ac:picMkLst>
        </pc:picChg>
        <pc:picChg chg="add mod">
          <ac:chgData name="Caroline Prodger" userId="e4ef2e75-b60b-401b-8ebe-291bdcf405f4" providerId="ADAL" clId="{2BFCCA17-6110-42D4-9EF6-1B4B7E174E43}" dt="2022-08-25T10:30:00.970" v="7" actId="1076"/>
          <ac:picMkLst>
            <pc:docMk/>
            <pc:sldMk cId="0" sldId="335"/>
            <ac:picMk id="5" creationId="{120AF6A7-AF01-C175-3BCE-8636F45E9356}"/>
          </ac:picMkLst>
        </pc:picChg>
      </pc:sldChg>
    </pc:docChg>
  </pc:docChgLst>
  <pc:docChgLst>
    <pc:chgData name="Caroline Prodger" userId="e4ef2e75-b60b-401b-8ebe-291bdcf405f4" providerId="ADAL" clId="{35951534-F93D-4089-98B3-3A7C4CA7BA5D}"/>
    <pc:docChg chg="custSel modSld">
      <pc:chgData name="Caroline Prodger" userId="e4ef2e75-b60b-401b-8ebe-291bdcf405f4" providerId="ADAL" clId="{35951534-F93D-4089-98B3-3A7C4CA7BA5D}" dt="2022-07-22T19:28:46.446" v="5" actId="1589"/>
      <pc:docMkLst>
        <pc:docMk/>
      </pc:docMkLst>
      <pc:sldChg chg="addSp delSp modSp mod addCm">
        <pc:chgData name="Caroline Prodger" userId="e4ef2e75-b60b-401b-8ebe-291bdcf405f4" providerId="ADAL" clId="{35951534-F93D-4089-98B3-3A7C4CA7BA5D}" dt="2022-07-22T19:28:46.446" v="5" actId="1589"/>
        <pc:sldMkLst>
          <pc:docMk/>
          <pc:sldMk cId="0" sldId="335"/>
        </pc:sldMkLst>
        <pc:picChg chg="add mod">
          <ac:chgData name="Caroline Prodger" userId="e4ef2e75-b60b-401b-8ebe-291bdcf405f4" providerId="ADAL" clId="{35951534-F93D-4089-98B3-3A7C4CA7BA5D}" dt="2022-07-22T19:28:13.992" v="4" actId="1076"/>
          <ac:picMkLst>
            <pc:docMk/>
            <pc:sldMk cId="0" sldId="335"/>
            <ac:picMk id="4" creationId="{CDBC3D70-F731-C5B5-BF58-F99D5D43EC70}"/>
          </ac:picMkLst>
        </pc:picChg>
        <pc:picChg chg="del">
          <ac:chgData name="Caroline Prodger" userId="e4ef2e75-b60b-401b-8ebe-291bdcf405f4" providerId="ADAL" clId="{35951534-F93D-4089-98B3-3A7C4CA7BA5D}" dt="2022-07-22T19:27:29.036" v="0" actId="478"/>
          <ac:picMkLst>
            <pc:docMk/>
            <pc:sldMk cId="0" sldId="335"/>
            <ac:picMk id="5" creationId="{484BA561-03D2-4902-876C-3C691AB93E4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779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Simplify, factorise and manipulate equations to change the subject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5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9581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b="0" dirty="0"/>
              </a:p>
              <a:p>
                <a:r>
                  <a:rPr lang="en-US" dirty="0"/>
                  <a:t>Make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sub>
                    </m:sSub>
                  </m:oMath>
                </a14:m>
                <a:r>
                  <a:rPr lang="en-US" dirty="0"/>
                  <a:t> the subject of the formula.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95810"/>
              </a:xfrm>
              <a:blipFill>
                <a:blip r:embed="rId2"/>
                <a:stretch>
                  <a:fillRect l="-1852" t="-613" b="-30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5CD1E-F1E2-443A-9F78-76A9506E7D99}"/>
                  </a:ext>
                </a:extLst>
              </p:cNvPr>
              <p:cNvSpPr txBox="1"/>
              <p:nvPr/>
            </p:nvSpPr>
            <p:spPr>
              <a:xfrm>
                <a:off x="1385180" y="2824681"/>
                <a:ext cx="4789284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i="1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</m:t>
                          </m:r>
                          <m:sSub>
                            <m:sSubPr>
                              <m:ctrlPr>
                                <a:rPr lang="en-GB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</m:e>
                      </m:rad>
                      <m:r>
                        <a:rPr lang="en-GB" i="1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5CD1E-F1E2-443A-9F78-76A9506E7D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180" y="2824681"/>
                <a:ext cx="4789284" cy="4650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7B66C75-CC1C-427D-8111-5CABA9B99619}"/>
                  </a:ext>
                </a:extLst>
              </p:cNvPr>
              <p:cNvSpPr txBox="1"/>
              <p:nvPr/>
            </p:nvSpPr>
            <p:spPr>
              <a:xfrm>
                <a:off x="1383671" y="3619877"/>
                <a:ext cx="4789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7B66C75-CC1C-427D-8111-5CABA9B99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3671" y="3619877"/>
                <a:ext cx="4789284" cy="400110"/>
              </a:xfrm>
              <a:prstGeom prst="rect">
                <a:avLst/>
              </a:prstGeom>
              <a:blipFill>
                <a:blip r:embed="rId4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D64BC7E-D420-4FF3-9D53-B3BCACCC9BE9}"/>
                  </a:ext>
                </a:extLst>
              </p:cNvPr>
              <p:cNvSpPr txBox="1"/>
              <p:nvPr/>
            </p:nvSpPr>
            <p:spPr>
              <a:xfrm>
                <a:off x="1355002" y="4252111"/>
                <a:ext cx="4789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D64BC7E-D420-4FF3-9D53-B3BCACCC9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002" y="4252111"/>
                <a:ext cx="4789284" cy="400110"/>
              </a:xfrm>
              <a:prstGeom prst="rect">
                <a:avLst/>
              </a:prstGeom>
              <a:blipFill>
                <a:blip r:embed="rId5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2F23A27-D47A-4CBC-9B07-9DFF0C574DD7}"/>
                  </a:ext>
                </a:extLst>
              </p:cNvPr>
              <p:cNvSpPr txBox="1"/>
              <p:nvPr/>
            </p:nvSpPr>
            <p:spPr>
              <a:xfrm>
                <a:off x="1398760" y="4978527"/>
                <a:ext cx="4572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2F23A27-D47A-4CBC-9B07-9DFF0C574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8760" y="4978527"/>
                <a:ext cx="4572000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93F08B66-C1BD-4170-8154-D5936DEA3CC6}"/>
              </a:ext>
            </a:extLst>
          </p:cNvPr>
          <p:cNvSpPr/>
          <p:nvPr/>
        </p:nvSpPr>
        <p:spPr>
          <a:xfrm>
            <a:off x="4816443" y="2960486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Left 9">
            <a:extLst>
              <a:ext uri="{FF2B5EF4-FFF2-40B4-BE49-F238E27FC236}">
                <a16:creationId xmlns:a16="http://schemas.microsoft.com/office/drawing/2014/main" id="{08D7E4A7-88A4-48FA-A148-44DC133A4DF4}"/>
              </a:ext>
            </a:extLst>
          </p:cNvPr>
          <p:cNvSpPr/>
          <p:nvPr/>
        </p:nvSpPr>
        <p:spPr>
          <a:xfrm>
            <a:off x="4860201" y="3800948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ACEC6767-FA3E-43FB-A5A3-F852178F2328}"/>
              </a:ext>
            </a:extLst>
          </p:cNvPr>
          <p:cNvSpPr/>
          <p:nvPr/>
        </p:nvSpPr>
        <p:spPr>
          <a:xfrm>
            <a:off x="4876799" y="4550877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D8176F84-D914-400F-84F7-7F24C46FFFE4}"/>
              </a:ext>
            </a:extLst>
          </p:cNvPr>
          <p:cNvSpPr/>
          <p:nvPr/>
        </p:nvSpPr>
        <p:spPr>
          <a:xfrm flipH="1">
            <a:off x="2334286" y="2939358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9EEA7162-5428-464B-A3FF-A1238260C210}"/>
              </a:ext>
            </a:extLst>
          </p:cNvPr>
          <p:cNvSpPr/>
          <p:nvPr/>
        </p:nvSpPr>
        <p:spPr>
          <a:xfrm flipH="1">
            <a:off x="2305617" y="3761715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Arrow: Curved Left 13">
            <a:extLst>
              <a:ext uri="{FF2B5EF4-FFF2-40B4-BE49-F238E27FC236}">
                <a16:creationId xmlns:a16="http://schemas.microsoft.com/office/drawing/2014/main" id="{695DABE0-D09A-4B3D-A103-0FF32942E4C5}"/>
              </a:ext>
            </a:extLst>
          </p:cNvPr>
          <p:cNvSpPr/>
          <p:nvPr/>
        </p:nvSpPr>
        <p:spPr>
          <a:xfrm flipH="1">
            <a:off x="2322215" y="4593124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3C5CF6B-2A56-4F68-97B9-05E2CC3254EB}"/>
                  </a:ext>
                </a:extLst>
              </p:cNvPr>
              <p:cNvSpPr txBox="1"/>
              <p:nvPr/>
            </p:nvSpPr>
            <p:spPr>
              <a:xfrm>
                <a:off x="4544840" y="310533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cube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3C5CF6B-2A56-4F68-97B9-05E2CC325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4840" y="3105339"/>
                <a:ext cx="1883121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CFA6675-6A17-4AC2-A698-0FC8C0753020}"/>
                  </a:ext>
                </a:extLst>
              </p:cNvPr>
              <p:cNvSpPr txBox="1"/>
              <p:nvPr/>
            </p:nvSpPr>
            <p:spPr>
              <a:xfrm>
                <a:off x="921945" y="308572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cube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CFA6675-6A17-4AC2-A698-0FC8C0753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945" y="3085723"/>
                <a:ext cx="1883121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F152B52-AF40-4659-8B0D-57819D2D04B7}"/>
                  </a:ext>
                </a:extLst>
              </p:cNvPr>
              <p:cNvSpPr txBox="1"/>
              <p:nvPr/>
            </p:nvSpPr>
            <p:spPr>
              <a:xfrm>
                <a:off x="4651973" y="396390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F152B52-AF40-4659-8B0D-57819D2D04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1973" y="3963909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E227A3E-252A-4A05-9563-212156E3A386}"/>
                  </a:ext>
                </a:extLst>
              </p:cNvPr>
              <p:cNvSpPr txBox="1"/>
              <p:nvPr/>
            </p:nvSpPr>
            <p:spPr>
              <a:xfrm>
                <a:off x="965703" y="391713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E227A3E-252A-4A05-9563-212156E3A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703" y="3917133"/>
                <a:ext cx="1883121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A15A987-C930-459C-BC40-86C148EAEDDC}"/>
                  </a:ext>
                </a:extLst>
              </p:cNvPr>
              <p:cNvSpPr txBox="1"/>
              <p:nvPr/>
            </p:nvSpPr>
            <p:spPr>
              <a:xfrm>
                <a:off x="4668571" y="482247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÷−3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A15A987-C930-459C-BC40-86C148EAE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8571" y="4822479"/>
                <a:ext cx="1883121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F175617-C3C8-44A5-8616-62206F504FAC}"/>
                  </a:ext>
                </a:extLst>
              </p:cNvPr>
              <p:cNvSpPr txBox="1"/>
              <p:nvPr/>
            </p:nvSpPr>
            <p:spPr>
              <a:xfrm>
                <a:off x="946088" y="4793810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÷−3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F175617-C3C8-44A5-8616-62206F504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088" y="4793810"/>
                <a:ext cx="1883121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3F1866E-CC8D-4B00-B750-A99DD9F30A1D}"/>
                  </a:ext>
                </a:extLst>
              </p:cNvPr>
              <p:cNvSpPr txBox="1"/>
              <p:nvPr/>
            </p:nvSpPr>
            <p:spPr>
              <a:xfrm>
                <a:off x="5012601" y="4961548"/>
                <a:ext cx="4572000" cy="709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3F1866E-CC8D-4B00-B750-A99DD9F30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2601" y="4961548"/>
                <a:ext cx="4572000" cy="70993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724D6F-3E31-4AA5-9F2C-B65C6B93B21C}"/>
                  </a:ext>
                </a:extLst>
              </p:cNvPr>
              <p:cNvSpPr txBox="1"/>
              <p:nvPr/>
            </p:nvSpPr>
            <p:spPr>
              <a:xfrm>
                <a:off x="5234413" y="4227763"/>
                <a:ext cx="4572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[−</m:t>
                              </m:r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724D6F-3E31-4AA5-9F2C-B65C6B93B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413" y="4227763"/>
                <a:ext cx="4572000" cy="707886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41703" y="600563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formulae do you already know?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BD8F71-F9E6-4935-B3DE-6089A2936419}"/>
              </a:ext>
            </a:extLst>
          </p:cNvPr>
          <p:cNvSpPr/>
          <p:nvPr/>
        </p:nvSpPr>
        <p:spPr>
          <a:xfrm>
            <a:off x="950614" y="1629624"/>
            <a:ext cx="7088863" cy="39835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Folded Corner 4">
            <a:extLst>
              <a:ext uri="{FF2B5EF4-FFF2-40B4-BE49-F238E27FC236}">
                <a16:creationId xmlns:a16="http://schemas.microsoft.com/office/drawing/2014/main" id="{5E0EB891-D6B1-434A-A54C-314F37B7D65C}"/>
              </a:ext>
            </a:extLst>
          </p:cNvPr>
          <p:cNvSpPr/>
          <p:nvPr/>
        </p:nvSpPr>
        <p:spPr>
          <a:xfrm rot="611340">
            <a:off x="228282" y="1862847"/>
            <a:ext cx="1346725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Everyday maths?</a:t>
            </a:r>
          </a:p>
        </p:txBody>
      </p:sp>
      <p:sp>
        <p:nvSpPr>
          <p:cNvPr id="6" name="Rectangle: Folded Corner 5">
            <a:extLst>
              <a:ext uri="{FF2B5EF4-FFF2-40B4-BE49-F238E27FC236}">
                <a16:creationId xmlns:a16="http://schemas.microsoft.com/office/drawing/2014/main" id="{49C86352-A22E-4343-A1D9-68A0D7D5BF03}"/>
              </a:ext>
            </a:extLst>
          </p:cNvPr>
          <p:cNvSpPr/>
          <p:nvPr/>
        </p:nvSpPr>
        <p:spPr>
          <a:xfrm rot="20376948">
            <a:off x="308256" y="3373267"/>
            <a:ext cx="1346725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Physics?</a:t>
            </a:r>
          </a:p>
        </p:txBody>
      </p:sp>
      <p:sp>
        <p:nvSpPr>
          <p:cNvPr id="7" name="Rectangle: Folded Corner 6">
            <a:extLst>
              <a:ext uri="{FF2B5EF4-FFF2-40B4-BE49-F238E27FC236}">
                <a16:creationId xmlns:a16="http://schemas.microsoft.com/office/drawing/2014/main" id="{ACC47493-F84D-4A7C-BFF3-3121D30FC8C8}"/>
              </a:ext>
            </a:extLst>
          </p:cNvPr>
          <p:cNvSpPr/>
          <p:nvPr/>
        </p:nvSpPr>
        <p:spPr>
          <a:xfrm rot="910903">
            <a:off x="252426" y="5001382"/>
            <a:ext cx="1346725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GCSE maths? </a:t>
            </a:r>
          </a:p>
        </p:txBody>
      </p:sp>
      <p:sp>
        <p:nvSpPr>
          <p:cNvPr id="8" name="Rectangle: Folded Corner 7">
            <a:extLst>
              <a:ext uri="{FF2B5EF4-FFF2-40B4-BE49-F238E27FC236}">
                <a16:creationId xmlns:a16="http://schemas.microsoft.com/office/drawing/2014/main" id="{F32E3254-444F-437B-BE45-C219093961E0}"/>
              </a:ext>
            </a:extLst>
          </p:cNvPr>
          <p:cNvSpPr/>
          <p:nvPr/>
        </p:nvSpPr>
        <p:spPr>
          <a:xfrm rot="20737895">
            <a:off x="7228816" y="1565487"/>
            <a:ext cx="1688079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Engineering?</a:t>
            </a:r>
          </a:p>
        </p:txBody>
      </p:sp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19D54DD8-1C5E-422D-8397-57EA90512D54}"/>
              </a:ext>
            </a:extLst>
          </p:cNvPr>
          <p:cNvSpPr/>
          <p:nvPr/>
        </p:nvSpPr>
        <p:spPr>
          <a:xfrm rot="396407">
            <a:off x="7236584" y="3103067"/>
            <a:ext cx="1688079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Physics?</a:t>
            </a:r>
          </a:p>
        </p:txBody>
      </p:sp>
      <p:sp>
        <p:nvSpPr>
          <p:cNvPr id="10" name="Rectangle: Folded Corner 9">
            <a:extLst>
              <a:ext uri="{FF2B5EF4-FFF2-40B4-BE49-F238E27FC236}">
                <a16:creationId xmlns:a16="http://schemas.microsoft.com/office/drawing/2014/main" id="{9801B75C-6A3A-4BD8-B8C3-20F5D37A4110}"/>
              </a:ext>
            </a:extLst>
          </p:cNvPr>
          <p:cNvSpPr/>
          <p:nvPr/>
        </p:nvSpPr>
        <p:spPr>
          <a:xfrm rot="20839264">
            <a:off x="7180751" y="4522952"/>
            <a:ext cx="1688079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Pythagoras?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DE687-6585-E3BA-B5DB-B625BDC0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Factorising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F40AC1-D7C2-BF80-2213-494BA80E9F9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GB" dirty="0"/>
                  <a:t>Factorising means ‘put into brackets’. </a:t>
                </a:r>
              </a:p>
              <a:p>
                <a:r>
                  <a:rPr lang="en-GB" dirty="0"/>
                  <a:t>This is a useful technique for rearranging and solving equations. </a:t>
                </a:r>
              </a:p>
              <a:p>
                <a:r>
                  <a:rPr lang="en-GB" dirty="0"/>
                  <a:t>To factorise, you need to look for a common factor in all the terms.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45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−27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rgbClr val="0077E3"/>
                  </a:solidFill>
                </a:endParaRPr>
              </a:p>
              <a:p>
                <a:r>
                  <a:rPr lang="en-GB" dirty="0"/>
                  <a:t>In this example, we can take out a factor of </a:t>
                </a:r>
                <a:r>
                  <a:rPr lang="en-GB" dirty="0">
                    <a:solidFill>
                      <a:srgbClr val="CC0000"/>
                    </a:solidFill>
                  </a:rPr>
                  <a:t>9</a:t>
                </a:r>
                <a:r>
                  <a:rPr lang="en-GB" dirty="0"/>
                  <a:t> (as 9 goes into both </a:t>
                </a:r>
                <a:br>
                  <a:rPr lang="en-GB" dirty="0"/>
                </a:br>
                <a:r>
                  <a:rPr lang="en-GB" dirty="0"/>
                  <a:t>45 and 27) and </a:t>
                </a:r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rgbClr val="CC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as there is an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in both terms.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CC0000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  <m:r>
                        <a:rPr lang="en-GB" b="0" i="1" smtClean="0">
                          <a:solidFill>
                            <a:srgbClr val="CC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5−3</m:t>
                          </m:r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GB" b="0" dirty="0">
                  <a:solidFill>
                    <a:srgbClr val="0077E3"/>
                  </a:solidFill>
                </a:endParaRPr>
              </a:p>
              <a:p>
                <a:r>
                  <a:rPr lang="en-GB" dirty="0"/>
                  <a:t>In doing this, you have not changed the expression; you have just written it in a different form. </a:t>
                </a:r>
              </a:p>
              <a:p>
                <a:endParaRPr lang="en-GB" dirty="0">
                  <a:solidFill>
                    <a:srgbClr val="0077E3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F40AC1-D7C2-BF80-2213-494BA80E9F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r="-20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9533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2759C-7351-A724-27D0-B3DBB9BB5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Factorising examples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597245-C75B-BC25-75C2-38BA1F834F0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21399" y="1638749"/>
                <a:ext cx="2847315" cy="42480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16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18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h𝑝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20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11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−22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+121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597245-C75B-BC25-75C2-38BA1F834F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21399" y="1638749"/>
                <a:ext cx="2847315" cy="4248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5128DE98-B428-8679-6DF1-621CDC4750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79549" y="1646293"/>
                <a:ext cx="2847315" cy="424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(4−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ar-AE" kern="0" dirty="0">
                  <a:solidFill>
                    <a:srgbClr val="FF0000"/>
                  </a:solidFill>
                </a:endParaRPr>
              </a:p>
              <a:p>
                <a:endParaRPr lang="ar-AE" kern="0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h𝑝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(6</m:t>
                      </m:r>
                      <m:sSup>
                        <m:sSupPr>
                          <m:ctrlPr>
                            <a:rPr lang="en-GB" b="0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kern="0" dirty="0">
                  <a:solidFill>
                    <a:srgbClr val="FF0000"/>
                  </a:solidFill>
                </a:endParaRPr>
              </a:p>
              <a:p>
                <a:endParaRPr lang="ar-AE" kern="0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(10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−7+6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kern="0" dirty="0">
                  <a:solidFill>
                    <a:srgbClr val="FF0000"/>
                  </a:solidFill>
                </a:endParaRPr>
              </a:p>
              <a:p>
                <a:endParaRPr lang="ar-AE" kern="0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  <m:sSub>
                        <m:sSubPr>
                          <m:ctrlP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ar-AE" kern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5128DE98-B428-8679-6DF1-621CDC475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9549" y="1646293"/>
                <a:ext cx="2847315" cy="4248000"/>
              </a:xfrm>
              <a:prstGeom prst="rect">
                <a:avLst/>
              </a:prstGeom>
              <a:blipFill>
                <a:blip r:embed="rId3"/>
                <a:stretch>
                  <a:fillRect l="-5567" t="-215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75FFA763-2306-9AEB-0D75-1003BD3F3356}"/>
              </a:ext>
            </a:extLst>
          </p:cNvPr>
          <p:cNvSpPr/>
          <p:nvPr/>
        </p:nvSpPr>
        <p:spPr>
          <a:xfrm rot="392226">
            <a:off x="6313417" y="1319148"/>
            <a:ext cx="2297098" cy="17654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Note: the terms you take outside the bracket must be EXACTLY the same to be able to factorise an expression. Be careful with example 4! </a:t>
            </a:r>
          </a:p>
        </p:txBody>
      </p:sp>
    </p:spTree>
    <p:extLst>
      <p:ext uri="{BB962C8B-B14F-4D97-AF65-F5344CB8AC3E}">
        <p14:creationId xmlns:p14="http://schemas.microsoft.com/office/powerpoint/2010/main" val="126236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 formulae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A4C144-FFA3-4F2E-95CA-B8CB96763D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5719" y="4463358"/>
            <a:ext cx="8229600" cy="898289"/>
          </a:xfrm>
        </p:spPr>
        <p:txBody>
          <a:bodyPr/>
          <a:lstStyle/>
          <a:p>
            <a:r>
              <a:rPr lang="en-US" dirty="0"/>
              <a:t>Here are some formulae you may need to use for calculations. </a:t>
            </a:r>
          </a:p>
          <a:p>
            <a:r>
              <a:rPr lang="en-US" dirty="0"/>
              <a:t>Sometimes the value you want to find is ‘inside’ the equation, so you need to be able to rearrange the formula to be able to work it out.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0AF6A7-AF01-C175-3BCE-8636F45E9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96353"/>
            <a:ext cx="7817476" cy="27118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1">
                <a:extLst>
                  <a:ext uri="{FF2B5EF4-FFF2-40B4-BE49-F238E27FC236}">
                    <a16:creationId xmlns:a16="http://schemas.microsoft.com/office/drawing/2014/main" id="{3C57B835-31D7-488F-83C1-29302DD871B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93414" y="1447926"/>
                <a:ext cx="8229600" cy="4248150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Rearrange the formula to make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oMath>
                </a14:m>
                <a:r>
                  <a:rPr lang="en-GB" dirty="0"/>
                  <a:t> the subject. 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100(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4" name="Content Placeholder 1">
                <a:extLst>
                  <a:ext uri="{FF2B5EF4-FFF2-40B4-BE49-F238E27FC236}">
                    <a16:creationId xmlns:a16="http://schemas.microsoft.com/office/drawing/2014/main" id="{3C57B835-31D7-488F-83C1-29302DD871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93414" y="1447926"/>
                <a:ext cx="8229600" cy="4248150"/>
              </a:xfrm>
              <a:blipFill>
                <a:blip r:embed="rId2"/>
                <a:stretch>
                  <a:fillRect l="-1926" t="-50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31591316-C945-4A5B-B033-2C4A2388A991}"/>
              </a:ext>
            </a:extLst>
          </p:cNvPr>
          <p:cNvSpPr/>
          <p:nvPr/>
        </p:nvSpPr>
        <p:spPr>
          <a:xfrm>
            <a:off x="5721790" y="3078178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DC62CDC7-98AE-4E2E-A234-C8774C2E920B}"/>
              </a:ext>
            </a:extLst>
          </p:cNvPr>
          <p:cNvSpPr/>
          <p:nvPr/>
        </p:nvSpPr>
        <p:spPr>
          <a:xfrm flipH="1">
            <a:off x="2879002" y="3094776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8395748-3BEE-43B1-9888-FBC4C0DFDCBB}"/>
                  </a:ext>
                </a:extLst>
              </p:cNvPr>
              <p:cNvSpPr txBox="1"/>
              <p:nvPr/>
            </p:nvSpPr>
            <p:spPr>
              <a:xfrm>
                <a:off x="5522614" y="3268301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8395748-3BEE-43B1-9888-FBC4C0DFD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614" y="3268301"/>
                <a:ext cx="1883121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B1C0F25-AE58-4AF9-905F-27AC8AB2AF3D}"/>
                  </a:ext>
                </a:extLst>
              </p:cNvPr>
              <p:cNvSpPr txBox="1"/>
              <p:nvPr/>
            </p:nvSpPr>
            <p:spPr>
              <a:xfrm>
                <a:off x="1438747" y="3262895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B1C0F25-AE58-4AF9-905F-27AC8AB2A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747" y="3262895"/>
                <a:ext cx="1883121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48147" y="1539160"/>
                <a:ext cx="8229600" cy="1086345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Rearrange the formula to make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sub>
                    </m:sSub>
                  </m:oMath>
                </a14:m>
                <a:r>
                  <a:rPr lang="en-US" dirty="0"/>
                  <a:t> the subject.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48147" y="1539160"/>
                <a:ext cx="8229600" cy="1086345"/>
              </a:xfrm>
              <a:blipFill>
                <a:blip r:embed="rId2"/>
                <a:stretch>
                  <a:fillRect l="-1926" t="-189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15E16BB-0D12-482D-84CB-76EA8F2B091D}"/>
                  </a:ext>
                </a:extLst>
              </p:cNvPr>
              <p:cNvSpPr txBox="1"/>
              <p:nvPr/>
            </p:nvSpPr>
            <p:spPr>
              <a:xfrm>
                <a:off x="3168713" y="2706986"/>
                <a:ext cx="3186820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15E16BB-0D12-482D-84CB-76EA8F2B09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713" y="2706986"/>
                <a:ext cx="3186820" cy="6705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294211-18DC-48AF-AF9A-ABDCF0C95785}"/>
                  </a:ext>
                </a:extLst>
              </p:cNvPr>
              <p:cNvSpPr txBox="1"/>
              <p:nvPr/>
            </p:nvSpPr>
            <p:spPr>
              <a:xfrm>
                <a:off x="3221525" y="3782839"/>
                <a:ext cx="3186820" cy="678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−32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180(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294211-18DC-48AF-AF9A-ABDCF0C957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1525" y="3782839"/>
                <a:ext cx="3186820" cy="6785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7D54BA7-5A5B-4CE7-8722-D0D77E885486}"/>
                  </a:ext>
                </a:extLst>
              </p:cNvPr>
              <p:cNvSpPr txBox="1"/>
              <p:nvPr/>
            </p:nvSpPr>
            <p:spPr>
              <a:xfrm>
                <a:off x="3167204" y="4986951"/>
                <a:ext cx="3186820" cy="678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180(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7D54BA7-5A5B-4CE7-8722-D0D77E8854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7204" y="4986951"/>
                <a:ext cx="3186820" cy="67858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D1982F6-ACDE-4E4D-8D79-06A351C670CC}"/>
                  </a:ext>
                </a:extLst>
              </p:cNvPr>
              <p:cNvSpPr txBox="1"/>
              <p:nvPr/>
            </p:nvSpPr>
            <p:spPr>
              <a:xfrm>
                <a:off x="5533176" y="3246322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180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D1982F6-ACDE-4E4D-8D79-06A351C67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176" y="3246322"/>
                <a:ext cx="1883121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Arrow: Curved Left 7">
            <a:extLst>
              <a:ext uri="{FF2B5EF4-FFF2-40B4-BE49-F238E27FC236}">
                <a16:creationId xmlns:a16="http://schemas.microsoft.com/office/drawing/2014/main" id="{97AADC51-C39C-4E4E-84CC-001D9F0CEF3C}"/>
              </a:ext>
            </a:extLst>
          </p:cNvPr>
          <p:cNvSpPr/>
          <p:nvPr/>
        </p:nvSpPr>
        <p:spPr>
          <a:xfrm>
            <a:off x="5721790" y="3078178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C0939A76-3B35-4D98-B96D-E2150B523A3A}"/>
              </a:ext>
            </a:extLst>
          </p:cNvPr>
          <p:cNvSpPr/>
          <p:nvPr/>
        </p:nvSpPr>
        <p:spPr>
          <a:xfrm>
            <a:off x="5765549" y="4298887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Left 9">
            <a:extLst>
              <a:ext uri="{FF2B5EF4-FFF2-40B4-BE49-F238E27FC236}">
                <a16:creationId xmlns:a16="http://schemas.microsoft.com/office/drawing/2014/main" id="{A326B256-5A27-4C33-BBEE-1156D0100C11}"/>
              </a:ext>
            </a:extLst>
          </p:cNvPr>
          <p:cNvSpPr/>
          <p:nvPr/>
        </p:nvSpPr>
        <p:spPr>
          <a:xfrm flipH="1">
            <a:off x="3340729" y="3058562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00F4994C-EC12-4211-8365-10AD60F8C164}"/>
              </a:ext>
            </a:extLst>
          </p:cNvPr>
          <p:cNvSpPr/>
          <p:nvPr/>
        </p:nvSpPr>
        <p:spPr>
          <a:xfrm flipH="1">
            <a:off x="3375434" y="4279271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87DEA9B-96CF-4CE3-A6C3-88148B65807E}"/>
                  </a:ext>
                </a:extLst>
              </p:cNvPr>
              <p:cNvSpPr txBox="1"/>
              <p:nvPr/>
            </p:nvSpPr>
            <p:spPr>
              <a:xfrm>
                <a:off x="1981200" y="4483604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32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87DEA9B-96CF-4CE3-A6C3-88148B6580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4483604"/>
                <a:ext cx="1883121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6CA4F2C-8E42-412E-BAFF-12FCEF17CEB7}"/>
                  </a:ext>
                </a:extLst>
              </p:cNvPr>
              <p:cNvSpPr txBox="1"/>
              <p:nvPr/>
            </p:nvSpPr>
            <p:spPr>
              <a:xfrm>
                <a:off x="5522613" y="446142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32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6CA4F2C-8E42-412E-BAFF-12FCEF17C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613" y="4461423"/>
                <a:ext cx="1883121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C341A3C-7260-4343-824A-7ABBE655D8DA}"/>
                  </a:ext>
                </a:extLst>
              </p:cNvPr>
              <p:cNvSpPr txBox="1"/>
              <p:nvPr/>
            </p:nvSpPr>
            <p:spPr>
              <a:xfrm>
                <a:off x="1868786" y="3264857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180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C341A3C-7260-4343-824A-7ABBE655D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786" y="3264857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77703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r>
                  <a:rPr lang="en-US" dirty="0"/>
                  <a:t>Rearrange the formula to make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the subject.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77703"/>
              </a:xfrm>
              <a:blipFill>
                <a:blip r:embed="rId2"/>
                <a:stretch>
                  <a:fillRect l="-1852" t="-21250" b="-5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A912BC8-684F-4E09-BA43-33F70DBED2CF}"/>
                  </a:ext>
                </a:extLst>
              </p:cNvPr>
              <p:cNvSpPr txBox="1"/>
              <p:nvPr/>
            </p:nvSpPr>
            <p:spPr>
              <a:xfrm>
                <a:off x="2286000" y="2526499"/>
                <a:ext cx="4572000" cy="668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A912BC8-684F-4E09-BA43-33F70DBED2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2526499"/>
                <a:ext cx="4572000" cy="6685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6644A8-203B-4286-B512-04FF15226F79}"/>
                  </a:ext>
                </a:extLst>
              </p:cNvPr>
              <p:cNvSpPr txBox="1"/>
              <p:nvPr/>
            </p:nvSpPr>
            <p:spPr>
              <a:xfrm>
                <a:off x="2286000" y="3243019"/>
                <a:ext cx="4572000" cy="668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6644A8-203B-4286-B512-04FF15226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3243019"/>
                <a:ext cx="4572000" cy="6685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08C99EF-406C-4478-B59A-A9B0EFA4E888}"/>
                  </a:ext>
                </a:extLst>
              </p:cNvPr>
              <p:cNvSpPr txBox="1"/>
              <p:nvPr/>
            </p:nvSpPr>
            <p:spPr>
              <a:xfrm>
                <a:off x="2339758" y="4192973"/>
                <a:ext cx="457200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08C99EF-406C-4478-B59A-A9B0EFA4E8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8" y="4192973"/>
                <a:ext cx="4572000" cy="400110"/>
              </a:xfrm>
              <a:prstGeom prst="rect">
                <a:avLst/>
              </a:prstGeom>
              <a:blipFill>
                <a:blip r:embed="rId5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AADF97-E295-43C3-A657-2732EF538BB5}"/>
                  </a:ext>
                </a:extLst>
              </p:cNvPr>
              <p:cNvSpPr txBox="1"/>
              <p:nvPr/>
            </p:nvSpPr>
            <p:spPr>
              <a:xfrm>
                <a:off x="2272420" y="4767033"/>
                <a:ext cx="4572000" cy="697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2(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𝑢𝑡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AADF97-E295-43C3-A657-2732EF538B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2420" y="4767033"/>
                <a:ext cx="4572000" cy="6971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583ECCC7-6C71-4EF5-B7B2-13291FFA424C}"/>
              </a:ext>
            </a:extLst>
          </p:cNvPr>
          <p:cNvSpPr/>
          <p:nvPr/>
        </p:nvSpPr>
        <p:spPr>
          <a:xfrm>
            <a:off x="5544494" y="2836046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FFC495F3-294A-4DFA-AC5F-8894005EF843}"/>
              </a:ext>
            </a:extLst>
          </p:cNvPr>
          <p:cNvSpPr/>
          <p:nvPr/>
        </p:nvSpPr>
        <p:spPr>
          <a:xfrm>
            <a:off x="5599196" y="3673965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Arrow: Curved Left 13">
            <a:extLst>
              <a:ext uri="{FF2B5EF4-FFF2-40B4-BE49-F238E27FC236}">
                <a16:creationId xmlns:a16="http://schemas.microsoft.com/office/drawing/2014/main" id="{547D0545-FFE4-4ED6-8984-7C5FA2F95D42}"/>
              </a:ext>
            </a:extLst>
          </p:cNvPr>
          <p:cNvSpPr/>
          <p:nvPr/>
        </p:nvSpPr>
        <p:spPr>
          <a:xfrm>
            <a:off x="5605984" y="4486020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Arrow: Curved Left 14">
            <a:extLst>
              <a:ext uri="{FF2B5EF4-FFF2-40B4-BE49-F238E27FC236}">
                <a16:creationId xmlns:a16="http://schemas.microsoft.com/office/drawing/2014/main" id="{3C606070-9494-423A-B346-E5A4E6D72474}"/>
              </a:ext>
            </a:extLst>
          </p:cNvPr>
          <p:cNvSpPr/>
          <p:nvPr/>
        </p:nvSpPr>
        <p:spPr>
          <a:xfrm flipH="1">
            <a:off x="3232090" y="3665466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urved Left 15">
            <a:extLst>
              <a:ext uri="{FF2B5EF4-FFF2-40B4-BE49-F238E27FC236}">
                <a16:creationId xmlns:a16="http://schemas.microsoft.com/office/drawing/2014/main" id="{E071418F-780E-47C2-BE2E-34D363785C6A}"/>
              </a:ext>
            </a:extLst>
          </p:cNvPr>
          <p:cNvSpPr/>
          <p:nvPr/>
        </p:nvSpPr>
        <p:spPr>
          <a:xfrm flipH="1">
            <a:off x="3245669" y="2853480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urved Left 16">
            <a:extLst>
              <a:ext uri="{FF2B5EF4-FFF2-40B4-BE49-F238E27FC236}">
                <a16:creationId xmlns:a16="http://schemas.microsoft.com/office/drawing/2014/main" id="{6D0AC4E4-837D-4798-B1FB-C33CB2AE8649}"/>
              </a:ext>
            </a:extLst>
          </p:cNvPr>
          <p:cNvSpPr/>
          <p:nvPr/>
        </p:nvSpPr>
        <p:spPr>
          <a:xfrm flipH="1">
            <a:off x="3232090" y="4457290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6F57DDB-7658-4FDA-9830-209CF8C48B21}"/>
                  </a:ext>
                </a:extLst>
              </p:cNvPr>
              <p:cNvSpPr txBox="1"/>
              <p:nvPr/>
            </p:nvSpPr>
            <p:spPr>
              <a:xfrm>
                <a:off x="5262327" y="2980808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6F57DDB-7658-4FDA-9830-209CF8C48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2327" y="2980808"/>
                <a:ext cx="1883121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531DF78-8E82-4595-87E5-A69DD897D069}"/>
                  </a:ext>
                </a:extLst>
              </p:cNvPr>
              <p:cNvSpPr txBox="1"/>
              <p:nvPr/>
            </p:nvSpPr>
            <p:spPr>
              <a:xfrm>
                <a:off x="5317782" y="3804472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531DF78-8E82-4595-87E5-A69DD897D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782" y="3804472"/>
                <a:ext cx="1883121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887A15D-DB7D-4523-A68A-A90ED3E23031}"/>
                  </a:ext>
                </a:extLst>
              </p:cNvPr>
              <p:cNvSpPr txBox="1"/>
              <p:nvPr/>
            </p:nvSpPr>
            <p:spPr>
              <a:xfrm>
                <a:off x="5375868" y="4674466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sSup>
                        <m:sSupPr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887A15D-DB7D-4523-A68A-A90ED3E23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868" y="4674466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E084EA9-506A-47F3-BA4A-6E7661678FF8}"/>
                  </a:ext>
                </a:extLst>
              </p:cNvPr>
              <p:cNvSpPr txBox="1"/>
              <p:nvPr/>
            </p:nvSpPr>
            <p:spPr>
              <a:xfrm>
                <a:off x="1910279" y="299247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E084EA9-506A-47F3-BA4A-6E7661678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279" y="2992479"/>
                <a:ext cx="1883121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AABD66D-4A5F-4D73-88A2-FF3821B1395F}"/>
                  </a:ext>
                </a:extLst>
              </p:cNvPr>
              <p:cNvSpPr txBox="1"/>
              <p:nvPr/>
            </p:nvSpPr>
            <p:spPr>
              <a:xfrm>
                <a:off x="1832954" y="3845986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AABD66D-4A5F-4D73-88A2-FF3821B13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954" y="3845986"/>
                <a:ext cx="1883121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1DBC41-3CC3-4F1C-BC06-3B293C08A7F7}"/>
                  </a:ext>
                </a:extLst>
              </p:cNvPr>
              <p:cNvSpPr txBox="1"/>
              <p:nvPr/>
            </p:nvSpPr>
            <p:spPr>
              <a:xfrm>
                <a:off x="1832954" y="466868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sSup>
                        <m:sSupPr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1DBC41-3CC3-4F1C-BC06-3B293C08A7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954" y="4668689"/>
                <a:ext cx="1883121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318095" y="1602464"/>
                <a:ext cx="2430856" cy="597528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−6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318095" y="1602464"/>
                <a:ext cx="2430856" cy="597528"/>
              </a:xfrm>
              <a:blipFill>
                <a:blip r:embed="rId2"/>
                <a:stretch>
                  <a:fillRect t="-428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2D9D94C1-7224-4C5F-BA27-2670A768329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70780" y="2243751"/>
                <a:ext cx="7215612" cy="597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r>
                  <a:rPr lang="en-GB" kern="0" dirty="0"/>
                  <a:t>Make </a:t>
                </a:r>
                <a14:m>
                  <m:oMath xmlns:m="http://schemas.openxmlformats.org/officeDocument/2006/math">
                    <m:r>
                      <a:rPr lang="en-GB" i="1" kern="0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kern="0" dirty="0"/>
                  <a:t> the subject.</a:t>
                </a:r>
                <a:endParaRPr lang="ar-AE" kern="0" dirty="0"/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2D9D94C1-7224-4C5F-BA27-2670A7683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0780" y="2243751"/>
                <a:ext cx="7215612" cy="597528"/>
              </a:xfrm>
              <a:prstGeom prst="rect">
                <a:avLst/>
              </a:prstGeom>
              <a:blipFill>
                <a:blip r:embed="rId3"/>
                <a:stretch>
                  <a:fillRect l="-2111" t="-1530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BC6E07A-3DA4-4D30-B102-AD54873770B4}"/>
                  </a:ext>
                </a:extLst>
              </p:cNvPr>
              <p:cNvSpPr txBox="1"/>
              <p:nvPr/>
            </p:nvSpPr>
            <p:spPr>
              <a:xfrm>
                <a:off x="2557604" y="2462043"/>
                <a:ext cx="4318503" cy="72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−6</m:t>
                          </m:r>
                          <m: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BC6E07A-3DA4-4D30-B102-AD54873770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7604" y="2462043"/>
                <a:ext cx="4318503" cy="7294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099F79-6A8D-4C8F-8EB8-1FF4309F3B78}"/>
                  </a:ext>
                </a:extLst>
              </p:cNvPr>
              <p:cNvSpPr txBox="1"/>
              <p:nvPr/>
            </p:nvSpPr>
            <p:spPr>
              <a:xfrm>
                <a:off x="2397659" y="3275846"/>
                <a:ext cx="4318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099F79-6A8D-4C8F-8EB8-1FF4309F3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7659" y="3275846"/>
                <a:ext cx="4318503" cy="400110"/>
              </a:xfrm>
              <a:prstGeom prst="rect">
                <a:avLst/>
              </a:prstGeom>
              <a:blipFill>
                <a:blip r:embed="rId5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E4711FD-5EEF-4890-B3FF-EBF149DE98CC}"/>
                  </a:ext>
                </a:extLst>
              </p:cNvPr>
              <p:cNvSpPr txBox="1"/>
              <p:nvPr/>
            </p:nvSpPr>
            <p:spPr>
              <a:xfrm>
                <a:off x="2423310" y="3935239"/>
                <a:ext cx="4318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+6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E4711FD-5EEF-4890-B3FF-EBF149DE9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310" y="3935239"/>
                <a:ext cx="4318503" cy="400110"/>
              </a:xfrm>
              <a:prstGeom prst="rect">
                <a:avLst/>
              </a:prstGeom>
              <a:blipFill>
                <a:blip r:embed="rId6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D010E68-9062-4C04-B33F-63534DB4384C}"/>
                  </a:ext>
                </a:extLst>
              </p:cNvPr>
              <p:cNvSpPr txBox="1"/>
              <p:nvPr/>
            </p:nvSpPr>
            <p:spPr>
              <a:xfrm>
                <a:off x="2439909" y="4576526"/>
                <a:ext cx="4318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+6)=5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D010E68-9062-4C04-B33F-63534DB43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909" y="4576526"/>
                <a:ext cx="4318503" cy="400110"/>
              </a:xfrm>
              <a:prstGeom prst="rect">
                <a:avLst/>
              </a:prstGeom>
              <a:blipFill>
                <a:blip r:embed="rId7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6DC224D-5D57-4C5F-8FBE-F3BD153AB22B}"/>
                  </a:ext>
                </a:extLst>
              </p:cNvPr>
              <p:cNvSpPr txBox="1"/>
              <p:nvPr/>
            </p:nvSpPr>
            <p:spPr>
              <a:xfrm>
                <a:off x="2473860" y="5155567"/>
                <a:ext cx="4318503" cy="72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h𝑦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+6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6DC224D-5D57-4C5F-8FBE-F3BD153AB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3860" y="5155567"/>
                <a:ext cx="4318503" cy="7294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EAC57521-85B8-4F42-B070-0643577BA537}"/>
              </a:ext>
            </a:extLst>
          </p:cNvPr>
          <p:cNvSpPr/>
          <p:nvPr/>
        </p:nvSpPr>
        <p:spPr>
          <a:xfrm>
            <a:off x="5595041" y="2598346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66F83950-18A2-4333-82BF-97AB08703A8E}"/>
              </a:ext>
            </a:extLst>
          </p:cNvPr>
          <p:cNvSpPr/>
          <p:nvPr/>
        </p:nvSpPr>
        <p:spPr>
          <a:xfrm>
            <a:off x="5727825" y="4731945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Arrow: Curved Left 14">
            <a:extLst>
              <a:ext uri="{FF2B5EF4-FFF2-40B4-BE49-F238E27FC236}">
                <a16:creationId xmlns:a16="http://schemas.microsoft.com/office/drawing/2014/main" id="{F6542F6A-8F04-4B53-A19D-7C753BEC93DF}"/>
              </a:ext>
            </a:extLst>
          </p:cNvPr>
          <p:cNvSpPr/>
          <p:nvPr/>
        </p:nvSpPr>
        <p:spPr>
          <a:xfrm flipH="1">
            <a:off x="3230579" y="2613433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urved Left 15">
            <a:extLst>
              <a:ext uri="{FF2B5EF4-FFF2-40B4-BE49-F238E27FC236}">
                <a16:creationId xmlns:a16="http://schemas.microsoft.com/office/drawing/2014/main" id="{9BC0252A-F46D-443E-82A5-1CDBB0158EC7}"/>
              </a:ext>
            </a:extLst>
          </p:cNvPr>
          <p:cNvSpPr/>
          <p:nvPr/>
        </p:nvSpPr>
        <p:spPr>
          <a:xfrm flipH="1">
            <a:off x="3220016" y="3354308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urved Left 16">
            <a:extLst>
              <a:ext uri="{FF2B5EF4-FFF2-40B4-BE49-F238E27FC236}">
                <a16:creationId xmlns:a16="http://schemas.microsoft.com/office/drawing/2014/main" id="{A6674CD5-D427-4F51-A235-96AD327FA0FA}"/>
              </a:ext>
            </a:extLst>
          </p:cNvPr>
          <p:cNvSpPr/>
          <p:nvPr/>
        </p:nvSpPr>
        <p:spPr>
          <a:xfrm flipH="1">
            <a:off x="3281882" y="4077077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Arrow: Curved Left 17">
            <a:extLst>
              <a:ext uri="{FF2B5EF4-FFF2-40B4-BE49-F238E27FC236}">
                <a16:creationId xmlns:a16="http://schemas.microsoft.com/office/drawing/2014/main" id="{B4C6F05B-A96F-4D39-A8C8-46F6661CBF62}"/>
              </a:ext>
            </a:extLst>
          </p:cNvPr>
          <p:cNvSpPr/>
          <p:nvPr/>
        </p:nvSpPr>
        <p:spPr>
          <a:xfrm flipH="1">
            <a:off x="3316586" y="4808899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Arrow: Curved Left 18">
            <a:extLst>
              <a:ext uri="{FF2B5EF4-FFF2-40B4-BE49-F238E27FC236}">
                <a16:creationId xmlns:a16="http://schemas.microsoft.com/office/drawing/2014/main" id="{83BF09E0-E255-49C8-8A0D-AA1057ED84EC}"/>
              </a:ext>
            </a:extLst>
          </p:cNvPr>
          <p:cNvSpPr/>
          <p:nvPr/>
        </p:nvSpPr>
        <p:spPr>
          <a:xfrm>
            <a:off x="5647853" y="3321114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Arrow: Curved Left 19">
            <a:extLst>
              <a:ext uri="{FF2B5EF4-FFF2-40B4-BE49-F238E27FC236}">
                <a16:creationId xmlns:a16="http://schemas.microsoft.com/office/drawing/2014/main" id="{E8923267-8D60-4D47-A2C8-191F67504EA5}"/>
              </a:ext>
            </a:extLst>
          </p:cNvPr>
          <p:cNvSpPr/>
          <p:nvPr/>
        </p:nvSpPr>
        <p:spPr>
          <a:xfrm>
            <a:off x="5709718" y="4016723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723212-B362-4B25-AC77-1A218FC06F6A}"/>
                  </a:ext>
                </a:extLst>
              </p:cNvPr>
              <p:cNvSpPr txBox="1"/>
              <p:nvPr/>
            </p:nvSpPr>
            <p:spPr>
              <a:xfrm>
                <a:off x="5459240" y="272509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723212-B362-4B25-AC77-1A218FC06F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240" y="2725093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2435D41-E507-46AA-9BE4-A53707A78FF3}"/>
                  </a:ext>
                </a:extLst>
              </p:cNvPr>
              <p:cNvSpPr txBox="1"/>
              <p:nvPr/>
            </p:nvSpPr>
            <p:spPr>
              <a:xfrm>
                <a:off x="5457731" y="3456915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+ 6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2435D41-E507-46AA-9BE4-A53707A78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731" y="3456915"/>
                <a:ext cx="1883121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62235B6-2C5B-4BC0-B766-AD4EA43061B8}"/>
                  </a:ext>
                </a:extLst>
              </p:cNvPr>
              <p:cNvSpPr txBox="1"/>
              <p:nvPr/>
            </p:nvSpPr>
            <p:spPr>
              <a:xfrm>
                <a:off x="5800254" y="4170630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factorise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62235B6-2C5B-4BC0-B766-AD4EA4306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254" y="4170630"/>
                <a:ext cx="1883121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B3778A8-285A-4F5C-8F80-9162D5343753}"/>
                  </a:ext>
                </a:extLst>
              </p:cNvPr>
              <p:cNvSpPr txBox="1"/>
              <p:nvPr/>
            </p:nvSpPr>
            <p:spPr>
              <a:xfrm>
                <a:off x="5744424" y="4947718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÷(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+6)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B3778A8-285A-4F5C-8F80-9162D5343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424" y="4947718"/>
                <a:ext cx="1883121" cy="400110"/>
              </a:xfrm>
              <a:prstGeom prst="rect">
                <a:avLst/>
              </a:prstGeom>
              <a:blipFill>
                <a:blip r:embed="rId12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2B0E6BF-51BC-4626-8670-3512F13C6F7C}"/>
                  </a:ext>
                </a:extLst>
              </p:cNvPr>
              <p:cNvSpPr txBox="1"/>
              <p:nvPr/>
            </p:nvSpPr>
            <p:spPr>
              <a:xfrm>
                <a:off x="1661311" y="5017758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÷(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+6)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2B0E6BF-51BC-4626-8670-3512F13C6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311" y="5017758"/>
                <a:ext cx="1883121" cy="400110"/>
              </a:xfrm>
              <a:prstGeom prst="rect">
                <a:avLst/>
              </a:prstGeom>
              <a:blipFill>
                <a:blip r:embed="rId1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94E1C9B-B62C-49C2-8A9B-C0A84064E24C}"/>
                  </a:ext>
                </a:extLst>
              </p:cNvPr>
              <p:cNvSpPr txBox="1"/>
              <p:nvPr/>
            </p:nvSpPr>
            <p:spPr>
              <a:xfrm>
                <a:off x="1616044" y="4250602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factorise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94E1C9B-B62C-49C2-8A9B-C0A84064E2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044" y="4250602"/>
                <a:ext cx="1883121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516B178-6017-4A09-BDCD-C355094D44AF}"/>
                  </a:ext>
                </a:extLst>
              </p:cNvPr>
              <p:cNvSpPr txBox="1"/>
              <p:nvPr/>
            </p:nvSpPr>
            <p:spPr>
              <a:xfrm>
                <a:off x="1726194" y="3527834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+ 6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516B178-6017-4A09-BDCD-C355094D4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194" y="3527834"/>
                <a:ext cx="1883121" cy="40011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7D4C648-2655-47A5-ACC1-9367CD93B964}"/>
                  </a:ext>
                </a:extLst>
              </p:cNvPr>
              <p:cNvSpPr txBox="1"/>
              <p:nvPr/>
            </p:nvSpPr>
            <p:spPr>
              <a:xfrm>
                <a:off x="1754864" y="2741691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7D4C648-2655-47A5-ACC1-9367CD93B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4864" y="2741691"/>
                <a:ext cx="1883121" cy="400110"/>
              </a:xfrm>
              <a:prstGeom prst="rect">
                <a:avLst/>
              </a:prstGeom>
              <a:blipFill>
                <a:blip r:embed="rId16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552</Words>
  <Application>Microsoft Office PowerPoint</Application>
  <PresentationFormat>On-screen Show (4:3)</PresentationFormat>
  <Paragraphs>106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ＭＳ Ｐゴシック</vt:lpstr>
      <vt:lpstr>Arial</vt:lpstr>
      <vt:lpstr>Calibri</vt:lpstr>
      <vt:lpstr>Cambria Math</vt:lpstr>
      <vt:lpstr>Lucida Grande</vt:lpstr>
      <vt:lpstr>Times New Roman</vt:lpstr>
      <vt:lpstr>Default Design</vt:lpstr>
      <vt:lpstr>PowerPoint 5: Simplify, factorise and manipulate equations to change the subject </vt:lpstr>
      <vt:lpstr>What formulae do you already know? </vt:lpstr>
      <vt:lpstr>Factorising  </vt:lpstr>
      <vt:lpstr>Factorising examples </vt:lpstr>
      <vt:lpstr>Engineering formulae</vt:lpstr>
      <vt:lpstr>Example 1</vt:lpstr>
      <vt:lpstr>Example 2</vt:lpstr>
      <vt:lpstr>Example 3</vt:lpstr>
      <vt:lpstr>Example 4</vt:lpstr>
      <vt:lpstr>Example 5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31</cp:revision>
  <dcterms:created xsi:type="dcterms:W3CDTF">2013-05-28T00:38:54Z</dcterms:created>
  <dcterms:modified xsi:type="dcterms:W3CDTF">2025-11-11T21:33:28Z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