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7"/>
  </p:notesMasterIdLst>
  <p:handoutMasterIdLst>
    <p:handoutMasterId r:id="rId18"/>
  </p:handoutMasterIdLst>
  <p:sldIdLst>
    <p:sldId id="256" r:id="rId5"/>
    <p:sldId id="337" r:id="rId6"/>
    <p:sldId id="334" r:id="rId7"/>
    <p:sldId id="335" r:id="rId8"/>
    <p:sldId id="336" r:id="rId9"/>
    <p:sldId id="338" r:id="rId10"/>
    <p:sldId id="339" r:id="rId11"/>
    <p:sldId id="340" r:id="rId12"/>
    <p:sldId id="341" r:id="rId13"/>
    <p:sldId id="342" r:id="rId14"/>
    <p:sldId id="343" r:id="rId15"/>
    <p:sldId id="267" r:id="rId16"/>
  </p:sldIdLst>
  <p:sldSz cx="9144000" cy="6858000" type="screen4x3"/>
  <p:notesSz cx="6858000" cy="9144000"/>
  <p:custDataLst>
    <p:tags r:id="rId1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AA107FC-F892-424F-A947-27244A7F612E}" v="4" dt="2022-08-24T13:47:45.82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44"/>
    <p:restoredTop sz="86395"/>
  </p:normalViewPr>
  <p:slideViewPr>
    <p:cSldViewPr showGuides="1">
      <p:cViewPr varScale="1">
        <p:scale>
          <a:sx n="46" d="100"/>
          <a:sy n="46" d="100"/>
        </p:scale>
        <p:origin x="1156" y="264"/>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EAA107FC-F892-424F-A947-27244A7F612E}"/>
    <pc:docChg chg="undo custSel modSld">
      <pc:chgData name="Caroline Prodger" userId="e4ef2e75-b60b-401b-8ebe-291bdcf405f4" providerId="ADAL" clId="{EAA107FC-F892-424F-A947-27244A7F612E}" dt="2022-08-24T13:47:45.826" v="26" actId="20577"/>
      <pc:docMkLst>
        <pc:docMk/>
      </pc:docMkLst>
      <pc:sldChg chg="modSp mod">
        <pc:chgData name="Caroline Prodger" userId="e4ef2e75-b60b-401b-8ebe-291bdcf405f4" providerId="ADAL" clId="{EAA107FC-F892-424F-A947-27244A7F612E}" dt="2022-08-24T13:45:54.541" v="1" actId="1076"/>
        <pc:sldMkLst>
          <pc:docMk/>
          <pc:sldMk cId="0" sldId="334"/>
        </pc:sldMkLst>
        <pc:spChg chg="mod">
          <ac:chgData name="Caroline Prodger" userId="e4ef2e75-b60b-401b-8ebe-291bdcf405f4" providerId="ADAL" clId="{EAA107FC-F892-424F-A947-27244A7F612E}" dt="2022-08-24T13:45:54.541" v="1" actId="1076"/>
          <ac:spMkLst>
            <pc:docMk/>
            <pc:sldMk cId="0" sldId="334"/>
            <ac:spMk id="2" creationId="{00000000-0000-0000-0000-000000000000}"/>
          </ac:spMkLst>
        </pc:spChg>
      </pc:sldChg>
      <pc:sldChg chg="addSp delSp modSp mod">
        <pc:chgData name="Caroline Prodger" userId="e4ef2e75-b60b-401b-8ebe-291bdcf405f4" providerId="ADAL" clId="{EAA107FC-F892-424F-A947-27244A7F612E}" dt="2022-08-24T13:47:45.826" v="26" actId="20577"/>
        <pc:sldMkLst>
          <pc:docMk/>
          <pc:sldMk cId="0" sldId="335"/>
        </pc:sldMkLst>
        <pc:spChg chg="add del mod">
          <ac:chgData name="Caroline Prodger" userId="e4ef2e75-b60b-401b-8ebe-291bdcf405f4" providerId="ADAL" clId="{EAA107FC-F892-424F-A947-27244A7F612E}" dt="2022-08-24T13:47:35.353" v="24" actId="478"/>
          <ac:spMkLst>
            <pc:docMk/>
            <pc:sldMk cId="0" sldId="335"/>
            <ac:spMk id="2" creationId="{4425AA78-443A-A531-1E11-778487E3E0FA}"/>
          </ac:spMkLst>
        </pc:spChg>
        <pc:spChg chg="mod">
          <ac:chgData name="Caroline Prodger" userId="e4ef2e75-b60b-401b-8ebe-291bdcf405f4" providerId="ADAL" clId="{EAA107FC-F892-424F-A947-27244A7F612E}" dt="2022-08-24T13:47:45.826" v="26" actId="20577"/>
          <ac:spMkLst>
            <pc:docMk/>
            <pc:sldMk cId="0" sldId="335"/>
            <ac:spMk id="3" creationId="{00000000-0000-0000-0000-000000000000}"/>
          </ac:spMkLst>
        </pc:spChg>
        <pc:spChg chg="add del mod">
          <ac:chgData name="Caroline Prodger" userId="e4ef2e75-b60b-401b-8ebe-291bdcf405f4" providerId="ADAL" clId="{EAA107FC-F892-424F-A947-27244A7F612E}" dt="2022-08-24T13:47:38.108" v="25" actId="478"/>
          <ac:spMkLst>
            <pc:docMk/>
            <pc:sldMk cId="0" sldId="335"/>
            <ac:spMk id="5" creationId="{8A3D593B-240E-E938-FAFE-4CD5B508B6A6}"/>
          </ac:spMkLst>
        </pc:spChg>
      </pc:sldChg>
      <pc:sldChg chg="addSp delSp modSp mod">
        <pc:chgData name="Caroline Prodger" userId="e4ef2e75-b60b-401b-8ebe-291bdcf405f4" providerId="ADAL" clId="{EAA107FC-F892-424F-A947-27244A7F612E}" dt="2022-08-24T13:47:09.145" v="23" actId="478"/>
        <pc:sldMkLst>
          <pc:docMk/>
          <pc:sldMk cId="0" sldId="338"/>
        </pc:sldMkLst>
        <pc:spChg chg="add del mod">
          <ac:chgData name="Caroline Prodger" userId="e4ef2e75-b60b-401b-8ebe-291bdcf405f4" providerId="ADAL" clId="{EAA107FC-F892-424F-A947-27244A7F612E}" dt="2022-08-24T13:47:00.692" v="22" actId="478"/>
          <ac:spMkLst>
            <pc:docMk/>
            <pc:sldMk cId="0" sldId="338"/>
            <ac:spMk id="2" creationId="{F392CA51-B18A-ED90-6A45-612401429176}"/>
          </ac:spMkLst>
        </pc:spChg>
        <pc:spChg chg="add del">
          <ac:chgData name="Caroline Prodger" userId="e4ef2e75-b60b-401b-8ebe-291bdcf405f4" providerId="ADAL" clId="{EAA107FC-F892-424F-A947-27244A7F612E}" dt="2022-08-24T13:46:52.792" v="21" actId="478"/>
          <ac:spMkLst>
            <pc:docMk/>
            <pc:sldMk cId="0" sldId="338"/>
            <ac:spMk id="3" creationId="{00000000-0000-0000-0000-000000000000}"/>
          </ac:spMkLst>
        </pc:spChg>
        <pc:spChg chg="add del mod">
          <ac:chgData name="Caroline Prodger" userId="e4ef2e75-b60b-401b-8ebe-291bdcf405f4" providerId="ADAL" clId="{EAA107FC-F892-424F-A947-27244A7F612E}" dt="2022-08-24T13:46:52.792" v="21" actId="478"/>
          <ac:spMkLst>
            <pc:docMk/>
            <pc:sldMk cId="0" sldId="338"/>
            <ac:spMk id="9" creationId="{3A7DD6E8-91BD-1411-1A00-97F0324D7AFC}"/>
          </ac:spMkLst>
        </pc:spChg>
        <pc:spChg chg="add del mod">
          <ac:chgData name="Caroline Prodger" userId="e4ef2e75-b60b-401b-8ebe-291bdcf405f4" providerId="ADAL" clId="{EAA107FC-F892-424F-A947-27244A7F612E}" dt="2022-08-24T13:47:09.145" v="23" actId="478"/>
          <ac:spMkLst>
            <pc:docMk/>
            <pc:sldMk cId="0" sldId="338"/>
            <ac:spMk id="17" creationId="{57FC3D4E-3981-3307-9DC1-17D46BBD9BF1}"/>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11/11/2025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answer is x=9 and y=-2. The discussion should highlight how much the learners remember from GCSE maths. Some may use trial and error and some may use the elimination method (the one that will be taught here). Emphasise that trial and error while valid may not be the quickest way of solving them, what would happen when the numbers became more tricky i.e. decimals etc. </a:t>
            </a:r>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a:p>
        </p:txBody>
      </p:sp>
    </p:spTree>
    <p:extLst>
      <p:ext uri="{BB962C8B-B14F-4D97-AF65-F5344CB8AC3E}">
        <p14:creationId xmlns:p14="http://schemas.microsoft.com/office/powerpoint/2010/main" val="39223897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411760" y="6209743"/>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City &amp; Guilds Limited. All rights reserved.</a:t>
            </a: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xml"/><Relationship Id="rId4" Type="http://schemas.openxmlformats.org/officeDocument/2006/relationships/image" Target="../media/image36.png"/></Relationships>
</file>

<file path=ppt/slides/_rels/slide11.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image" Target="../media/image37.png"/><Relationship Id="rId1" Type="http://schemas.openxmlformats.org/officeDocument/2006/relationships/slideLayout" Target="../slideLayouts/slideLayout1.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30.png"/></Relationships>
</file>

<file path=ppt/slides/_rels/slide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4. Essential mathematics for engineering and manufacturing </a:t>
            </a:r>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6: Solving simultaneous equations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FA41E5-4858-485E-8166-5259EC3B5559}"/>
              </a:ext>
            </a:extLst>
          </p:cNvPr>
          <p:cNvSpPr>
            <a:spLocks noGrp="1"/>
          </p:cNvSpPr>
          <p:nvPr>
            <p:ph type="title"/>
          </p:nvPr>
        </p:nvSpPr>
        <p:spPr/>
        <p:txBody>
          <a:bodyPr/>
          <a:lstStyle/>
          <a:p>
            <a:r>
              <a:rPr lang="en-GB" sz="2000" dirty="0"/>
              <a:t>Example 4</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BE5CEFE7-199B-43B2-A135-F3FDECCF78D2}"/>
                  </a:ext>
                </a:extLst>
              </p:cNvPr>
              <p:cNvSpPr>
                <a:spLocks noGrp="1"/>
              </p:cNvSpPr>
              <p:nvPr>
                <p:ph sz="quarter" idx="10"/>
              </p:nvPr>
            </p:nvSpPr>
            <p:spPr>
              <a:xfrm>
                <a:off x="457200" y="1512000"/>
                <a:ext cx="8363272" cy="1340936"/>
              </a:xfrm>
            </p:spPr>
            <p:txBody>
              <a:bodyPr/>
              <a:lstStyle/>
              <a:p>
                <a:r>
                  <a:rPr lang="en-GB" dirty="0"/>
                  <a:t>Find the coordinates of the point of intersection of the lines with these equations. </a:t>
                </a:r>
              </a:p>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8</m:t>
                      </m:r>
                      <m:r>
                        <a:rPr lang="en-GB" b="0" i="1" smtClean="0">
                          <a:latin typeface="Cambria Math" panose="02040503050406030204" pitchFamily="18" charset="0"/>
                        </a:rPr>
                        <m:t>𝑥</m:t>
                      </m:r>
                      <m:r>
                        <a:rPr lang="en-GB" b="0" i="1" smtClean="0">
                          <a:latin typeface="Cambria Math" panose="02040503050406030204" pitchFamily="18" charset="0"/>
                        </a:rPr>
                        <m:t>+4</m:t>
                      </m:r>
                      <m:r>
                        <a:rPr lang="en-GB" b="0" i="1" smtClean="0">
                          <a:latin typeface="Cambria Math" panose="02040503050406030204" pitchFamily="18" charset="0"/>
                        </a:rPr>
                        <m:t>𝑦</m:t>
                      </m:r>
                      <m:r>
                        <a:rPr lang="en-GB" b="0" i="1" smtClean="0">
                          <a:latin typeface="Cambria Math" panose="02040503050406030204" pitchFamily="18" charset="0"/>
                        </a:rPr>
                        <m:t>=16</m:t>
                      </m:r>
                    </m:oMath>
                  </m:oMathPara>
                </a14:m>
                <a:endParaRPr lang="en-GB" b="0" dirty="0"/>
              </a:p>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−6</m:t>
                      </m:r>
                      <m:r>
                        <a:rPr lang="en-GB" b="0" i="1" smtClean="0">
                          <a:latin typeface="Cambria Math" panose="02040503050406030204" pitchFamily="18" charset="0"/>
                        </a:rPr>
                        <m:t>𝑥</m:t>
                      </m:r>
                      <m:r>
                        <a:rPr lang="en-GB" b="0" i="1" smtClean="0">
                          <a:latin typeface="Cambria Math" panose="02040503050406030204" pitchFamily="18" charset="0"/>
                        </a:rPr>
                        <m:t>−7</m:t>
                      </m:r>
                      <m:r>
                        <a:rPr lang="en-GB" b="0" i="1" smtClean="0">
                          <a:latin typeface="Cambria Math" panose="02040503050406030204" pitchFamily="18" charset="0"/>
                        </a:rPr>
                        <m:t>𝑦</m:t>
                      </m:r>
                      <m:r>
                        <a:rPr lang="en-GB" b="0" i="1" smtClean="0">
                          <a:latin typeface="Cambria Math" panose="02040503050406030204" pitchFamily="18" charset="0"/>
                        </a:rPr>
                        <m:t>=12</m:t>
                      </m:r>
                    </m:oMath>
                  </m:oMathPara>
                </a14:m>
                <a:endParaRPr lang="en-GB" b="0" dirty="0"/>
              </a:p>
              <a:p>
                <a:endParaRPr lang="en-GB" dirty="0"/>
              </a:p>
            </p:txBody>
          </p:sp>
        </mc:Choice>
        <mc:Fallback xmlns="">
          <p:sp>
            <p:nvSpPr>
              <p:cNvPr id="3" name="Content Placeholder 2">
                <a:extLst>
                  <a:ext uri="{FF2B5EF4-FFF2-40B4-BE49-F238E27FC236}">
                    <a16:creationId xmlns:a16="http://schemas.microsoft.com/office/drawing/2014/main" id="{BE5CEFE7-199B-43B2-A135-F3FDECCF78D2}"/>
                  </a:ext>
                </a:extLst>
              </p:cNvPr>
              <p:cNvSpPr>
                <a:spLocks noGrp="1" noRot="1" noChangeAspect="1" noMove="1" noResize="1" noEditPoints="1" noAdjustHandles="1" noChangeArrowheads="1" noChangeShapeType="1" noTextEdit="1"/>
              </p:cNvSpPr>
              <p:nvPr>
                <p:ph sz="quarter" idx="10"/>
              </p:nvPr>
            </p:nvSpPr>
            <p:spPr>
              <a:xfrm>
                <a:off x="457200" y="1512000"/>
                <a:ext cx="8363272" cy="1340936"/>
              </a:xfrm>
              <a:blipFill>
                <a:blip r:embed="rId2"/>
                <a:stretch>
                  <a:fillRect l="-1822" t="-5455" b="-9545"/>
                </a:stretch>
              </a:blipFill>
            </p:spPr>
            <p:txBody>
              <a:bodyPr/>
              <a:lstStyle/>
              <a:p>
                <a:r>
                  <a:rPr lang="en-GB">
                    <a:noFill/>
                  </a:rPr>
                  <a:t> </a:t>
                </a:r>
              </a:p>
            </p:txBody>
          </p:sp>
        </mc:Fallback>
      </mc:AlternateContent>
      <p:sp>
        <p:nvSpPr>
          <p:cNvPr id="4" name="TextBox 3">
            <a:extLst>
              <a:ext uri="{FF2B5EF4-FFF2-40B4-BE49-F238E27FC236}">
                <a16:creationId xmlns:a16="http://schemas.microsoft.com/office/drawing/2014/main" id="{61C7B7F1-79C5-47D4-A72B-42C038CF3A70}"/>
              </a:ext>
            </a:extLst>
          </p:cNvPr>
          <p:cNvSpPr txBox="1"/>
          <p:nvPr/>
        </p:nvSpPr>
        <p:spPr>
          <a:xfrm>
            <a:off x="5490529" y="2074296"/>
            <a:ext cx="792088" cy="958660"/>
          </a:xfrm>
          <a:prstGeom prst="rect">
            <a:avLst/>
          </a:prstGeom>
          <a:noFill/>
        </p:spPr>
        <p:txBody>
          <a:bodyPr wrap="square" rtlCol="0">
            <a:spAutoFit/>
          </a:bodyPr>
          <a:lstStyle/>
          <a:p>
            <a:pPr>
              <a:lnSpc>
                <a:spcPct val="150000"/>
              </a:lnSpc>
            </a:pPr>
            <a:r>
              <a:rPr lang="en-GB" dirty="0">
                <a:solidFill>
                  <a:srgbClr val="FF0000"/>
                </a:solidFill>
              </a:rPr>
              <a:t>(1)</a:t>
            </a:r>
          </a:p>
          <a:p>
            <a:pPr>
              <a:lnSpc>
                <a:spcPct val="150000"/>
              </a:lnSpc>
            </a:pPr>
            <a:r>
              <a:rPr lang="en-GB" dirty="0">
                <a:solidFill>
                  <a:srgbClr val="FF0000"/>
                </a:solidFill>
              </a:rPr>
              <a:t>(2)</a:t>
            </a: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2539D5DF-5734-49C9-9B32-99FDCC314FE5}"/>
                  </a:ext>
                </a:extLst>
              </p:cNvPr>
              <p:cNvSpPr txBox="1"/>
              <p:nvPr/>
            </p:nvSpPr>
            <p:spPr>
              <a:xfrm>
                <a:off x="2267744" y="3212976"/>
                <a:ext cx="5040560" cy="1015663"/>
              </a:xfrm>
              <a:prstGeom prst="rect">
                <a:avLst/>
              </a:prstGeom>
              <a:noFill/>
            </p:spPr>
            <p:txBody>
              <a:bodyPr wrap="square">
                <a:spAutoFit/>
              </a:bodyPr>
              <a:lstStyle/>
              <a:p>
                <a:pPr>
                  <a:lnSpc>
                    <a:spcPct val="150000"/>
                  </a:lnSpc>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8</m:t>
                      </m:r>
                      <m:r>
                        <a:rPr lang="en-GB" b="0" i="1" smtClean="0">
                          <a:latin typeface="Cambria Math" panose="02040503050406030204" pitchFamily="18" charset="0"/>
                        </a:rPr>
                        <m:t>𝑥</m:t>
                      </m:r>
                      <m:r>
                        <a:rPr lang="en-GB" b="0" i="1" smtClean="0">
                          <a:latin typeface="Cambria Math" panose="02040503050406030204" pitchFamily="18" charset="0"/>
                        </a:rPr>
                        <m:t>+4</m:t>
                      </m:r>
                      <m:r>
                        <a:rPr lang="en-GB" b="0" i="1" smtClean="0">
                          <a:latin typeface="Cambria Math" panose="02040503050406030204" pitchFamily="18" charset="0"/>
                        </a:rPr>
                        <m:t>𝑦</m:t>
                      </m:r>
                      <m:r>
                        <a:rPr lang="en-GB" b="0" i="1" smtClean="0">
                          <a:latin typeface="Cambria Math" panose="02040503050406030204" pitchFamily="18" charset="0"/>
                        </a:rPr>
                        <m:t>=16←×3→24</m:t>
                      </m:r>
                      <m:r>
                        <a:rPr lang="en-GB" b="0" i="1" smtClean="0">
                          <a:latin typeface="Cambria Math" panose="02040503050406030204" pitchFamily="18" charset="0"/>
                          <a:ea typeface="Cambria Math" panose="02040503050406030204" pitchFamily="18" charset="0"/>
                        </a:rPr>
                        <m:t>𝑥</m:t>
                      </m:r>
                      <m:r>
                        <a:rPr lang="en-GB" b="0" i="1" smtClean="0">
                          <a:latin typeface="Cambria Math" panose="02040503050406030204" pitchFamily="18" charset="0"/>
                          <a:ea typeface="Cambria Math" panose="02040503050406030204" pitchFamily="18" charset="0"/>
                        </a:rPr>
                        <m:t>+12</m:t>
                      </m:r>
                      <m:r>
                        <a:rPr lang="en-GB" b="0" i="1" smtClean="0">
                          <a:latin typeface="Cambria Math" panose="02040503050406030204" pitchFamily="18" charset="0"/>
                          <a:ea typeface="Cambria Math" panose="02040503050406030204" pitchFamily="18" charset="0"/>
                        </a:rPr>
                        <m:t>𝑦</m:t>
                      </m:r>
                      <m:r>
                        <a:rPr lang="en-GB" b="0" i="1" smtClean="0">
                          <a:latin typeface="Cambria Math" panose="02040503050406030204" pitchFamily="18" charset="0"/>
                          <a:ea typeface="Cambria Math" panose="02040503050406030204" pitchFamily="18" charset="0"/>
                        </a:rPr>
                        <m:t>=48</m:t>
                      </m:r>
                    </m:oMath>
                  </m:oMathPara>
                </a14:m>
                <a:endParaRPr lang="en-GB" b="0" dirty="0"/>
              </a:p>
              <a:p>
                <a:pPr>
                  <a:lnSpc>
                    <a:spcPct val="150000"/>
                  </a:lnSpc>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−6</m:t>
                      </m:r>
                      <m:r>
                        <a:rPr lang="en-GB" b="0" i="1" smtClean="0">
                          <a:latin typeface="Cambria Math" panose="02040503050406030204" pitchFamily="18" charset="0"/>
                        </a:rPr>
                        <m:t>𝑥</m:t>
                      </m:r>
                      <m:r>
                        <a:rPr lang="en-GB" b="0" i="1" smtClean="0">
                          <a:latin typeface="Cambria Math" panose="02040503050406030204" pitchFamily="18" charset="0"/>
                        </a:rPr>
                        <m:t>−7</m:t>
                      </m:r>
                      <m:r>
                        <a:rPr lang="en-GB" b="0" i="1" smtClean="0">
                          <a:latin typeface="Cambria Math" panose="02040503050406030204" pitchFamily="18" charset="0"/>
                        </a:rPr>
                        <m:t>𝑦</m:t>
                      </m:r>
                      <m:r>
                        <a:rPr lang="en-GB" b="0" i="1" smtClean="0">
                          <a:latin typeface="Cambria Math" panose="02040503050406030204" pitchFamily="18" charset="0"/>
                        </a:rPr>
                        <m:t>=12←×4→−24</m:t>
                      </m:r>
                      <m:r>
                        <a:rPr lang="en-GB" b="0" i="1" smtClean="0">
                          <a:latin typeface="Cambria Math" panose="02040503050406030204" pitchFamily="18" charset="0"/>
                          <a:ea typeface="Cambria Math" panose="02040503050406030204" pitchFamily="18" charset="0"/>
                        </a:rPr>
                        <m:t>𝑥</m:t>
                      </m:r>
                      <m:r>
                        <a:rPr lang="en-GB" b="0" i="1" smtClean="0">
                          <a:latin typeface="Cambria Math" panose="02040503050406030204" pitchFamily="18" charset="0"/>
                          <a:ea typeface="Cambria Math" panose="02040503050406030204" pitchFamily="18" charset="0"/>
                        </a:rPr>
                        <m:t>−28</m:t>
                      </m:r>
                      <m:r>
                        <a:rPr lang="en-GB" b="0" i="1" smtClean="0">
                          <a:latin typeface="Cambria Math" panose="02040503050406030204" pitchFamily="18" charset="0"/>
                          <a:ea typeface="Cambria Math" panose="02040503050406030204" pitchFamily="18" charset="0"/>
                        </a:rPr>
                        <m:t>𝑦</m:t>
                      </m:r>
                      <m:r>
                        <a:rPr lang="en-GB" b="0" i="1" smtClean="0">
                          <a:latin typeface="Cambria Math" panose="02040503050406030204" pitchFamily="18" charset="0"/>
                          <a:ea typeface="Cambria Math" panose="02040503050406030204" pitchFamily="18" charset="0"/>
                        </a:rPr>
                        <m:t>=48</m:t>
                      </m:r>
                    </m:oMath>
                  </m:oMathPara>
                </a14:m>
                <a:endParaRPr lang="en-GB" b="0" dirty="0"/>
              </a:p>
            </p:txBody>
          </p:sp>
        </mc:Choice>
        <mc:Fallback xmlns="">
          <p:sp>
            <p:nvSpPr>
              <p:cNvPr id="6" name="TextBox 5">
                <a:extLst>
                  <a:ext uri="{FF2B5EF4-FFF2-40B4-BE49-F238E27FC236}">
                    <a16:creationId xmlns:a16="http://schemas.microsoft.com/office/drawing/2014/main" id="{2539D5DF-5734-49C9-9B32-99FDCC314FE5}"/>
                  </a:ext>
                </a:extLst>
              </p:cNvPr>
              <p:cNvSpPr txBox="1">
                <a:spLocks noRot="1" noChangeAspect="1" noMove="1" noResize="1" noEditPoints="1" noAdjustHandles="1" noChangeArrowheads="1" noChangeShapeType="1" noTextEdit="1"/>
              </p:cNvSpPr>
              <p:nvPr/>
            </p:nvSpPr>
            <p:spPr>
              <a:xfrm>
                <a:off x="2267744" y="3212976"/>
                <a:ext cx="5040560" cy="1015663"/>
              </a:xfrm>
              <a:prstGeom prst="rect">
                <a:avLst/>
              </a:prstGeom>
              <a:blipFill>
                <a:blip r:embed="rId3"/>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D9DA83A4-43DA-4024-9F03-3AABC9C89AF9}"/>
                  </a:ext>
                </a:extLst>
              </p:cNvPr>
              <p:cNvSpPr txBox="1"/>
              <p:nvPr/>
            </p:nvSpPr>
            <p:spPr>
              <a:xfrm>
                <a:off x="2339752" y="4725144"/>
                <a:ext cx="4572000" cy="1015663"/>
              </a:xfrm>
              <a:prstGeom prst="rect">
                <a:avLst/>
              </a:prstGeom>
              <a:noFill/>
            </p:spPr>
            <p:txBody>
              <a:bodyPr wrap="square">
                <a:spAutoFit/>
              </a:bodyPr>
              <a:lstStyle/>
              <a:p>
                <a:pPr>
                  <a:lnSpc>
                    <a:spcPct val="150000"/>
                  </a:lnSpc>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   24</m:t>
                      </m:r>
                      <m:r>
                        <a:rPr lang="en-GB" b="0" i="1" smtClean="0">
                          <a:latin typeface="Cambria Math" panose="02040503050406030204" pitchFamily="18" charset="0"/>
                          <a:ea typeface="Cambria Math" panose="02040503050406030204" pitchFamily="18" charset="0"/>
                        </a:rPr>
                        <m:t>𝑥</m:t>
                      </m:r>
                      <m:r>
                        <a:rPr lang="en-GB" b="0" i="1" smtClean="0">
                          <a:latin typeface="Cambria Math" panose="02040503050406030204" pitchFamily="18" charset="0"/>
                          <a:ea typeface="Cambria Math" panose="02040503050406030204" pitchFamily="18" charset="0"/>
                        </a:rPr>
                        <m:t>+12</m:t>
                      </m:r>
                      <m:r>
                        <a:rPr lang="en-GB" b="0" i="1" smtClean="0">
                          <a:latin typeface="Cambria Math" panose="02040503050406030204" pitchFamily="18" charset="0"/>
                          <a:ea typeface="Cambria Math" panose="02040503050406030204" pitchFamily="18" charset="0"/>
                        </a:rPr>
                        <m:t>𝑦</m:t>
                      </m:r>
                      <m:r>
                        <a:rPr lang="en-GB" b="0" i="1" smtClean="0">
                          <a:latin typeface="Cambria Math" panose="02040503050406030204" pitchFamily="18" charset="0"/>
                          <a:ea typeface="Cambria Math" panose="02040503050406030204" pitchFamily="18" charset="0"/>
                        </a:rPr>
                        <m:t>=48</m:t>
                      </m:r>
                    </m:oMath>
                  </m:oMathPara>
                </a14:m>
                <a:endParaRPr lang="en-GB" b="0" dirty="0"/>
              </a:p>
              <a:p>
                <a:pPr>
                  <a:lnSpc>
                    <a:spcPct val="150000"/>
                  </a:lnSpc>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−24</m:t>
                      </m:r>
                      <m:r>
                        <a:rPr lang="en-GB" b="0" i="1" smtClean="0">
                          <a:latin typeface="Cambria Math" panose="02040503050406030204" pitchFamily="18" charset="0"/>
                          <a:ea typeface="Cambria Math" panose="02040503050406030204" pitchFamily="18" charset="0"/>
                        </a:rPr>
                        <m:t>𝑥</m:t>
                      </m:r>
                      <m:r>
                        <a:rPr lang="en-GB" b="0" i="1" smtClean="0">
                          <a:latin typeface="Cambria Math" panose="02040503050406030204" pitchFamily="18" charset="0"/>
                          <a:ea typeface="Cambria Math" panose="02040503050406030204" pitchFamily="18" charset="0"/>
                        </a:rPr>
                        <m:t>−28</m:t>
                      </m:r>
                      <m:r>
                        <a:rPr lang="en-GB" b="0" i="1" smtClean="0">
                          <a:latin typeface="Cambria Math" panose="02040503050406030204" pitchFamily="18" charset="0"/>
                          <a:ea typeface="Cambria Math" panose="02040503050406030204" pitchFamily="18" charset="0"/>
                        </a:rPr>
                        <m:t>𝑦</m:t>
                      </m:r>
                      <m:r>
                        <a:rPr lang="en-GB" b="0" i="1" smtClean="0">
                          <a:latin typeface="Cambria Math" panose="02040503050406030204" pitchFamily="18" charset="0"/>
                          <a:ea typeface="Cambria Math" panose="02040503050406030204" pitchFamily="18" charset="0"/>
                        </a:rPr>
                        <m:t>=48</m:t>
                      </m:r>
                    </m:oMath>
                  </m:oMathPara>
                </a14:m>
                <a:endParaRPr lang="en-GB" b="0" dirty="0"/>
              </a:p>
            </p:txBody>
          </p:sp>
        </mc:Choice>
        <mc:Fallback xmlns="">
          <p:sp>
            <p:nvSpPr>
              <p:cNvPr id="8" name="TextBox 7">
                <a:extLst>
                  <a:ext uri="{FF2B5EF4-FFF2-40B4-BE49-F238E27FC236}">
                    <a16:creationId xmlns:a16="http://schemas.microsoft.com/office/drawing/2014/main" id="{D9DA83A4-43DA-4024-9F03-3AABC9C89AF9}"/>
                  </a:ext>
                </a:extLst>
              </p:cNvPr>
              <p:cNvSpPr txBox="1">
                <a:spLocks noRot="1" noChangeAspect="1" noMove="1" noResize="1" noEditPoints="1" noAdjustHandles="1" noChangeArrowheads="1" noChangeShapeType="1" noTextEdit="1"/>
              </p:cNvSpPr>
              <p:nvPr/>
            </p:nvSpPr>
            <p:spPr>
              <a:xfrm>
                <a:off x="2339752" y="4725144"/>
                <a:ext cx="4572000" cy="1015663"/>
              </a:xfrm>
              <a:prstGeom prst="rect">
                <a:avLst/>
              </a:prstGeom>
              <a:blipFill>
                <a:blip r:embed="rId4"/>
                <a:stretch>
                  <a:fillRect/>
                </a:stretch>
              </a:blipFill>
            </p:spPr>
            <p:txBody>
              <a:bodyPr/>
              <a:lstStyle/>
              <a:p>
                <a:r>
                  <a:rPr lang="en-GB">
                    <a:noFill/>
                  </a:rPr>
                  <a:t> </a:t>
                </a:r>
              </a:p>
            </p:txBody>
          </p:sp>
        </mc:Fallback>
      </mc:AlternateContent>
      <p:sp>
        <p:nvSpPr>
          <p:cNvPr id="9" name="TextBox 8">
            <a:extLst>
              <a:ext uri="{FF2B5EF4-FFF2-40B4-BE49-F238E27FC236}">
                <a16:creationId xmlns:a16="http://schemas.microsoft.com/office/drawing/2014/main" id="{C1550D77-0A8D-4237-9939-5C12D08E7DA4}"/>
              </a:ext>
            </a:extLst>
          </p:cNvPr>
          <p:cNvSpPr txBox="1"/>
          <p:nvPr/>
        </p:nvSpPr>
        <p:spPr>
          <a:xfrm>
            <a:off x="5652120" y="4725144"/>
            <a:ext cx="792088" cy="958660"/>
          </a:xfrm>
          <a:prstGeom prst="rect">
            <a:avLst/>
          </a:prstGeom>
          <a:noFill/>
        </p:spPr>
        <p:txBody>
          <a:bodyPr wrap="square" rtlCol="0">
            <a:spAutoFit/>
          </a:bodyPr>
          <a:lstStyle/>
          <a:p>
            <a:pPr>
              <a:lnSpc>
                <a:spcPct val="150000"/>
              </a:lnSpc>
            </a:pPr>
            <a:r>
              <a:rPr lang="en-GB" dirty="0">
                <a:solidFill>
                  <a:srgbClr val="FF0000"/>
                </a:solidFill>
              </a:rPr>
              <a:t>(3)</a:t>
            </a:r>
          </a:p>
          <a:p>
            <a:pPr>
              <a:lnSpc>
                <a:spcPct val="150000"/>
              </a:lnSpc>
            </a:pPr>
            <a:r>
              <a:rPr lang="en-GB" dirty="0">
                <a:solidFill>
                  <a:srgbClr val="FF0000"/>
                </a:solidFill>
              </a:rPr>
              <a:t>(4)</a:t>
            </a:r>
          </a:p>
        </p:txBody>
      </p:sp>
      <p:sp>
        <p:nvSpPr>
          <p:cNvPr id="10" name="Oval 9">
            <a:extLst>
              <a:ext uri="{FF2B5EF4-FFF2-40B4-BE49-F238E27FC236}">
                <a16:creationId xmlns:a16="http://schemas.microsoft.com/office/drawing/2014/main" id="{340064ED-2750-41B5-8E7A-A53762AECC3B}"/>
              </a:ext>
            </a:extLst>
          </p:cNvPr>
          <p:cNvSpPr/>
          <p:nvPr/>
        </p:nvSpPr>
        <p:spPr>
          <a:xfrm rot="20361108">
            <a:off x="5191268" y="3266658"/>
            <a:ext cx="547852" cy="936104"/>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02584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796BCEBA-171B-45E6-AD0E-3919E2D67E18}"/>
              </a:ext>
            </a:extLst>
          </p:cNvPr>
          <p:cNvSpPr/>
          <p:nvPr/>
        </p:nvSpPr>
        <p:spPr>
          <a:xfrm>
            <a:off x="4790627" y="5653697"/>
            <a:ext cx="1008112" cy="43204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C2B30BA9-0374-4671-A86D-4ADA0D3DFB5F}"/>
              </a:ext>
            </a:extLst>
          </p:cNvPr>
          <p:cNvSpPr/>
          <p:nvPr/>
        </p:nvSpPr>
        <p:spPr>
          <a:xfrm>
            <a:off x="4697760" y="3868599"/>
            <a:ext cx="1008112" cy="43204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 name="Content Placeholder 2">
            <a:extLst>
              <a:ext uri="{FF2B5EF4-FFF2-40B4-BE49-F238E27FC236}">
                <a16:creationId xmlns:a16="http://schemas.microsoft.com/office/drawing/2014/main" id="{89667573-1DDA-4547-A299-CCA7718E8CE6}"/>
              </a:ext>
            </a:extLst>
          </p:cNvPr>
          <p:cNvSpPr>
            <a:spLocks noGrp="1"/>
          </p:cNvSpPr>
          <p:nvPr>
            <p:ph sz="quarter" idx="10"/>
          </p:nvPr>
        </p:nvSpPr>
        <p:spPr>
          <a:xfrm>
            <a:off x="457200" y="1988840"/>
            <a:ext cx="8229600" cy="360040"/>
          </a:xfrm>
        </p:spPr>
        <p:txBody>
          <a:bodyPr/>
          <a:lstStyle/>
          <a:p>
            <a:r>
              <a:rPr lang="en-GB" dirty="0">
                <a:solidFill>
                  <a:srgbClr val="FF0000"/>
                </a:solidFill>
              </a:rPr>
              <a:t>(3) + (4)</a:t>
            </a: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71A322A1-E663-448D-846F-F6B4DB6937F8}"/>
                  </a:ext>
                </a:extLst>
              </p:cNvPr>
              <p:cNvSpPr txBox="1"/>
              <p:nvPr/>
            </p:nvSpPr>
            <p:spPr>
              <a:xfrm>
                <a:off x="2267744" y="908720"/>
                <a:ext cx="4572000" cy="1015663"/>
              </a:xfrm>
              <a:prstGeom prst="rect">
                <a:avLst/>
              </a:prstGeom>
              <a:noFill/>
            </p:spPr>
            <p:txBody>
              <a:bodyPr wrap="square">
                <a:spAutoFit/>
              </a:bodyPr>
              <a:lstStyle/>
              <a:p>
                <a:pPr>
                  <a:lnSpc>
                    <a:spcPct val="150000"/>
                  </a:lnSpc>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   24</m:t>
                      </m:r>
                      <m:r>
                        <a:rPr lang="en-GB" b="0" i="1" smtClean="0">
                          <a:latin typeface="Cambria Math" panose="02040503050406030204" pitchFamily="18" charset="0"/>
                          <a:ea typeface="Cambria Math" panose="02040503050406030204" pitchFamily="18" charset="0"/>
                        </a:rPr>
                        <m:t>𝑥</m:t>
                      </m:r>
                      <m:r>
                        <a:rPr lang="en-GB" b="0" i="1" smtClean="0">
                          <a:latin typeface="Cambria Math" panose="02040503050406030204" pitchFamily="18" charset="0"/>
                          <a:ea typeface="Cambria Math" panose="02040503050406030204" pitchFamily="18" charset="0"/>
                        </a:rPr>
                        <m:t>+12</m:t>
                      </m:r>
                      <m:r>
                        <a:rPr lang="en-GB" b="0" i="1" smtClean="0">
                          <a:latin typeface="Cambria Math" panose="02040503050406030204" pitchFamily="18" charset="0"/>
                          <a:ea typeface="Cambria Math" panose="02040503050406030204" pitchFamily="18" charset="0"/>
                        </a:rPr>
                        <m:t>𝑦</m:t>
                      </m:r>
                      <m:r>
                        <a:rPr lang="en-GB" b="0" i="1" smtClean="0">
                          <a:latin typeface="Cambria Math" panose="02040503050406030204" pitchFamily="18" charset="0"/>
                          <a:ea typeface="Cambria Math" panose="02040503050406030204" pitchFamily="18" charset="0"/>
                        </a:rPr>
                        <m:t>=48</m:t>
                      </m:r>
                    </m:oMath>
                  </m:oMathPara>
                </a14:m>
                <a:endParaRPr lang="en-GB" b="0" dirty="0"/>
              </a:p>
              <a:p>
                <a:pPr>
                  <a:lnSpc>
                    <a:spcPct val="150000"/>
                  </a:lnSpc>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−24</m:t>
                      </m:r>
                      <m:r>
                        <a:rPr lang="en-GB" b="0" i="1" smtClean="0">
                          <a:latin typeface="Cambria Math" panose="02040503050406030204" pitchFamily="18" charset="0"/>
                          <a:ea typeface="Cambria Math" panose="02040503050406030204" pitchFamily="18" charset="0"/>
                        </a:rPr>
                        <m:t>𝑥</m:t>
                      </m:r>
                      <m:r>
                        <a:rPr lang="en-GB" b="0" i="1" smtClean="0">
                          <a:latin typeface="Cambria Math" panose="02040503050406030204" pitchFamily="18" charset="0"/>
                          <a:ea typeface="Cambria Math" panose="02040503050406030204" pitchFamily="18" charset="0"/>
                        </a:rPr>
                        <m:t>−28</m:t>
                      </m:r>
                      <m:r>
                        <a:rPr lang="en-GB" b="0" i="1" smtClean="0">
                          <a:latin typeface="Cambria Math" panose="02040503050406030204" pitchFamily="18" charset="0"/>
                          <a:ea typeface="Cambria Math" panose="02040503050406030204" pitchFamily="18" charset="0"/>
                        </a:rPr>
                        <m:t>𝑦</m:t>
                      </m:r>
                      <m:r>
                        <a:rPr lang="en-GB" b="0" i="1" smtClean="0">
                          <a:latin typeface="Cambria Math" panose="02040503050406030204" pitchFamily="18" charset="0"/>
                          <a:ea typeface="Cambria Math" panose="02040503050406030204" pitchFamily="18" charset="0"/>
                        </a:rPr>
                        <m:t>=48</m:t>
                      </m:r>
                    </m:oMath>
                  </m:oMathPara>
                </a14:m>
                <a:endParaRPr lang="en-GB" b="0" dirty="0"/>
              </a:p>
            </p:txBody>
          </p:sp>
        </mc:Choice>
        <mc:Fallback xmlns="">
          <p:sp>
            <p:nvSpPr>
              <p:cNvPr id="4" name="TextBox 3">
                <a:extLst>
                  <a:ext uri="{FF2B5EF4-FFF2-40B4-BE49-F238E27FC236}">
                    <a16:creationId xmlns:a16="http://schemas.microsoft.com/office/drawing/2014/main" id="{71A322A1-E663-448D-846F-F6B4DB6937F8}"/>
                  </a:ext>
                </a:extLst>
              </p:cNvPr>
              <p:cNvSpPr txBox="1">
                <a:spLocks noRot="1" noChangeAspect="1" noMove="1" noResize="1" noEditPoints="1" noAdjustHandles="1" noChangeArrowheads="1" noChangeShapeType="1" noTextEdit="1"/>
              </p:cNvSpPr>
              <p:nvPr/>
            </p:nvSpPr>
            <p:spPr>
              <a:xfrm>
                <a:off x="2267744" y="908720"/>
                <a:ext cx="4572000" cy="1015663"/>
              </a:xfrm>
              <a:prstGeom prst="rect">
                <a:avLst/>
              </a:prstGeom>
              <a:blipFill>
                <a:blip r:embed="rId2"/>
                <a:stretch>
                  <a:fillRect/>
                </a:stretch>
              </a:blipFill>
            </p:spPr>
            <p:txBody>
              <a:bodyPr/>
              <a:lstStyle/>
              <a:p>
                <a:r>
                  <a:rPr lang="en-GB">
                    <a:noFill/>
                  </a:rPr>
                  <a:t> </a:t>
                </a:r>
              </a:p>
            </p:txBody>
          </p:sp>
        </mc:Fallback>
      </mc:AlternateContent>
      <p:sp>
        <p:nvSpPr>
          <p:cNvPr id="5" name="TextBox 4">
            <a:extLst>
              <a:ext uri="{FF2B5EF4-FFF2-40B4-BE49-F238E27FC236}">
                <a16:creationId xmlns:a16="http://schemas.microsoft.com/office/drawing/2014/main" id="{0F0BEA7E-4358-48C8-BD4E-2E1598E0BE3C}"/>
              </a:ext>
            </a:extLst>
          </p:cNvPr>
          <p:cNvSpPr txBox="1"/>
          <p:nvPr/>
        </p:nvSpPr>
        <p:spPr>
          <a:xfrm>
            <a:off x="5652120" y="908720"/>
            <a:ext cx="792088" cy="958660"/>
          </a:xfrm>
          <a:prstGeom prst="rect">
            <a:avLst/>
          </a:prstGeom>
          <a:noFill/>
        </p:spPr>
        <p:txBody>
          <a:bodyPr wrap="square" rtlCol="0">
            <a:spAutoFit/>
          </a:bodyPr>
          <a:lstStyle/>
          <a:p>
            <a:pPr>
              <a:lnSpc>
                <a:spcPct val="150000"/>
              </a:lnSpc>
            </a:pPr>
            <a:r>
              <a:rPr lang="en-GB" dirty="0">
                <a:solidFill>
                  <a:srgbClr val="FF0000"/>
                </a:solidFill>
              </a:rPr>
              <a:t>(3)</a:t>
            </a:r>
          </a:p>
          <a:p>
            <a:pPr>
              <a:lnSpc>
                <a:spcPct val="150000"/>
              </a:lnSpc>
            </a:pPr>
            <a:r>
              <a:rPr lang="en-GB" dirty="0">
                <a:solidFill>
                  <a:srgbClr val="FF0000"/>
                </a:solidFill>
              </a:rPr>
              <a:t>(4)</a:t>
            </a: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E9707154-8CB6-4717-A045-6025332076C3}"/>
                  </a:ext>
                </a:extLst>
              </p:cNvPr>
              <p:cNvSpPr txBox="1"/>
              <p:nvPr/>
            </p:nvSpPr>
            <p:spPr>
              <a:xfrm>
                <a:off x="2411760" y="2276872"/>
                <a:ext cx="4572000" cy="1015663"/>
              </a:xfrm>
              <a:prstGeom prst="rect">
                <a:avLst/>
              </a:prstGeom>
              <a:noFill/>
            </p:spPr>
            <p:txBody>
              <a:bodyPr wrap="square">
                <a:spAutoFit/>
              </a:bodyPr>
              <a:lstStyle/>
              <a:p>
                <a:pPr>
                  <a:lnSpc>
                    <a:spcPct val="150000"/>
                  </a:lnSpc>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   24</m:t>
                      </m:r>
                      <m:r>
                        <a:rPr lang="en-GB" b="0" i="1" smtClean="0">
                          <a:latin typeface="Cambria Math" panose="02040503050406030204" pitchFamily="18" charset="0"/>
                          <a:ea typeface="Cambria Math" panose="02040503050406030204" pitchFamily="18" charset="0"/>
                        </a:rPr>
                        <m:t>𝑥</m:t>
                      </m:r>
                      <m:r>
                        <a:rPr lang="en-GB" b="0" i="1" smtClean="0">
                          <a:latin typeface="Cambria Math" panose="02040503050406030204" pitchFamily="18" charset="0"/>
                          <a:ea typeface="Cambria Math" panose="02040503050406030204" pitchFamily="18" charset="0"/>
                        </a:rPr>
                        <m:t>+12</m:t>
                      </m:r>
                      <m:r>
                        <a:rPr lang="en-GB" b="0" i="1" smtClean="0">
                          <a:latin typeface="Cambria Math" panose="02040503050406030204" pitchFamily="18" charset="0"/>
                          <a:ea typeface="Cambria Math" panose="02040503050406030204" pitchFamily="18" charset="0"/>
                        </a:rPr>
                        <m:t>𝑦</m:t>
                      </m:r>
                      <m:r>
                        <a:rPr lang="en-GB" b="0" i="1" smtClean="0">
                          <a:latin typeface="Cambria Math" panose="02040503050406030204" pitchFamily="18" charset="0"/>
                          <a:ea typeface="Cambria Math" panose="02040503050406030204" pitchFamily="18" charset="0"/>
                        </a:rPr>
                        <m:t>=48</m:t>
                      </m:r>
                    </m:oMath>
                  </m:oMathPara>
                </a14:m>
                <a:endParaRPr lang="en-GB" b="0" dirty="0"/>
              </a:p>
              <a:p>
                <a:pPr>
                  <a:lnSpc>
                    <a:spcPct val="150000"/>
                  </a:lnSpc>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−24</m:t>
                      </m:r>
                      <m:r>
                        <a:rPr lang="en-GB" b="0" i="1" smtClean="0">
                          <a:latin typeface="Cambria Math" panose="02040503050406030204" pitchFamily="18" charset="0"/>
                          <a:ea typeface="Cambria Math" panose="02040503050406030204" pitchFamily="18" charset="0"/>
                        </a:rPr>
                        <m:t>𝑥</m:t>
                      </m:r>
                      <m:r>
                        <a:rPr lang="en-GB" b="0" i="1" smtClean="0">
                          <a:latin typeface="Cambria Math" panose="02040503050406030204" pitchFamily="18" charset="0"/>
                          <a:ea typeface="Cambria Math" panose="02040503050406030204" pitchFamily="18" charset="0"/>
                        </a:rPr>
                        <m:t>−28</m:t>
                      </m:r>
                      <m:r>
                        <a:rPr lang="en-GB" b="0" i="1" smtClean="0">
                          <a:latin typeface="Cambria Math" panose="02040503050406030204" pitchFamily="18" charset="0"/>
                          <a:ea typeface="Cambria Math" panose="02040503050406030204" pitchFamily="18" charset="0"/>
                        </a:rPr>
                        <m:t>𝑦</m:t>
                      </m:r>
                      <m:r>
                        <a:rPr lang="en-GB" b="0" i="1" smtClean="0">
                          <a:latin typeface="Cambria Math" panose="02040503050406030204" pitchFamily="18" charset="0"/>
                          <a:ea typeface="Cambria Math" panose="02040503050406030204" pitchFamily="18" charset="0"/>
                        </a:rPr>
                        <m:t>=48</m:t>
                      </m:r>
                    </m:oMath>
                  </m:oMathPara>
                </a14:m>
                <a:endParaRPr lang="en-GB" b="0" dirty="0"/>
              </a:p>
            </p:txBody>
          </p:sp>
        </mc:Choice>
        <mc:Fallback xmlns="">
          <p:sp>
            <p:nvSpPr>
              <p:cNvPr id="6" name="TextBox 5">
                <a:extLst>
                  <a:ext uri="{FF2B5EF4-FFF2-40B4-BE49-F238E27FC236}">
                    <a16:creationId xmlns:a16="http://schemas.microsoft.com/office/drawing/2014/main" id="{E9707154-8CB6-4717-A045-6025332076C3}"/>
                  </a:ext>
                </a:extLst>
              </p:cNvPr>
              <p:cNvSpPr txBox="1">
                <a:spLocks noRot="1" noChangeAspect="1" noMove="1" noResize="1" noEditPoints="1" noAdjustHandles="1" noChangeArrowheads="1" noChangeShapeType="1" noTextEdit="1"/>
              </p:cNvSpPr>
              <p:nvPr/>
            </p:nvSpPr>
            <p:spPr>
              <a:xfrm>
                <a:off x="2411760" y="2276872"/>
                <a:ext cx="4572000" cy="1015663"/>
              </a:xfrm>
              <a:prstGeom prst="rect">
                <a:avLst/>
              </a:prstGeom>
              <a:blipFill>
                <a:blip r:embed="rId3"/>
                <a:stretch>
                  <a:fillRect/>
                </a:stretch>
              </a:blipFill>
            </p:spPr>
            <p:txBody>
              <a:bodyPr/>
              <a:lstStyle/>
              <a:p>
                <a:r>
                  <a:rPr lang="en-GB">
                    <a:noFill/>
                  </a:rPr>
                  <a:t> </a:t>
                </a:r>
              </a:p>
            </p:txBody>
          </p:sp>
        </mc:Fallback>
      </mc:AlternateContent>
      <p:cxnSp>
        <p:nvCxnSpPr>
          <p:cNvPr id="8" name="Straight Connector 7">
            <a:extLst>
              <a:ext uri="{FF2B5EF4-FFF2-40B4-BE49-F238E27FC236}">
                <a16:creationId xmlns:a16="http://schemas.microsoft.com/office/drawing/2014/main" id="{438ED721-9F49-4C90-8156-3C83331FEB32}"/>
              </a:ext>
            </a:extLst>
          </p:cNvPr>
          <p:cNvCxnSpPr/>
          <p:nvPr/>
        </p:nvCxnSpPr>
        <p:spPr>
          <a:xfrm>
            <a:off x="3419872" y="3284984"/>
            <a:ext cx="2808312" cy="0"/>
          </a:xfrm>
          <a:prstGeom prst="line">
            <a:avLst/>
          </a:prstGeom>
        </p:spPr>
        <p:style>
          <a:lnRef idx="2">
            <a:schemeClr val="accent1"/>
          </a:lnRef>
          <a:fillRef idx="0">
            <a:schemeClr val="accent1"/>
          </a:fillRef>
          <a:effectRef idx="1">
            <a:schemeClr val="accent1"/>
          </a:effectRef>
          <a:fontRef idx="minor">
            <a:schemeClr val="tx1"/>
          </a:fontRef>
        </p:style>
      </p:cxnSp>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7FCF9DCB-F12A-4E6B-B7E2-F5C1B7123F6C}"/>
                  </a:ext>
                </a:extLst>
              </p:cNvPr>
              <p:cNvSpPr txBox="1"/>
              <p:nvPr/>
            </p:nvSpPr>
            <p:spPr>
              <a:xfrm>
                <a:off x="3779912" y="3402826"/>
                <a:ext cx="2088232" cy="866327"/>
              </a:xfrm>
              <a:prstGeom prst="rect">
                <a:avLst/>
              </a:prstGeom>
              <a:noFill/>
            </p:spPr>
            <p:txBody>
              <a:bodyPr wrap="square" lIns="0" tIns="0" rIns="0" bIns="0" rtlCol="0">
                <a:spAutoFit/>
              </a:bodyPr>
              <a:lstStyle/>
              <a:p>
                <a:pPr>
                  <a:lnSpc>
                    <a:spcPct val="150000"/>
                  </a:lnSpc>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      −16</m:t>
                      </m:r>
                      <m:r>
                        <a:rPr lang="en-GB" b="0" i="1" smtClean="0">
                          <a:latin typeface="Cambria Math" panose="02040503050406030204" pitchFamily="18" charset="0"/>
                        </a:rPr>
                        <m:t>𝑦</m:t>
                      </m:r>
                      <m:r>
                        <a:rPr lang="en-GB" b="0" i="1" smtClean="0">
                          <a:latin typeface="Cambria Math" panose="02040503050406030204" pitchFamily="18" charset="0"/>
                        </a:rPr>
                        <m:t>=96</m:t>
                      </m:r>
                    </m:oMath>
                  </m:oMathPara>
                </a14:m>
                <a:endParaRPr lang="en-GB" b="0" dirty="0"/>
              </a:p>
              <a:p>
                <a:pPr>
                  <a:lnSpc>
                    <a:spcPct val="150000"/>
                  </a:lnSpc>
                </a:pPr>
                <a:r>
                  <a:rPr lang="en-GB" b="0" dirty="0"/>
                  <a:t>            </a:t>
                </a:r>
                <a14:m>
                  <m:oMath xmlns:m="http://schemas.openxmlformats.org/officeDocument/2006/math">
                    <m:r>
                      <a:rPr lang="en-GB" b="0" i="0" smtClean="0">
                        <a:latin typeface="Cambria Math" panose="02040503050406030204" pitchFamily="18" charset="0"/>
                      </a:rPr>
                      <m:t>    </m:t>
                    </m:r>
                    <m:r>
                      <a:rPr lang="en-GB" b="0" i="1" smtClean="0">
                        <a:latin typeface="Cambria Math" panose="02040503050406030204" pitchFamily="18" charset="0"/>
                      </a:rPr>
                      <m:t>𝑦</m:t>
                    </m:r>
                    <m:r>
                      <a:rPr lang="en-GB" b="0" i="1" smtClean="0">
                        <a:latin typeface="Cambria Math" panose="02040503050406030204" pitchFamily="18" charset="0"/>
                      </a:rPr>
                      <m:t>=−6</m:t>
                    </m:r>
                  </m:oMath>
                </a14:m>
                <a:endParaRPr lang="en-GB" dirty="0"/>
              </a:p>
            </p:txBody>
          </p:sp>
        </mc:Choice>
        <mc:Fallback xmlns="">
          <p:sp>
            <p:nvSpPr>
              <p:cNvPr id="9" name="TextBox 8">
                <a:extLst>
                  <a:ext uri="{FF2B5EF4-FFF2-40B4-BE49-F238E27FC236}">
                    <a16:creationId xmlns:a16="http://schemas.microsoft.com/office/drawing/2014/main" id="{7FCF9DCB-F12A-4E6B-B7E2-F5C1B7123F6C}"/>
                  </a:ext>
                </a:extLst>
              </p:cNvPr>
              <p:cNvSpPr txBox="1">
                <a:spLocks noRot="1" noChangeAspect="1" noMove="1" noResize="1" noEditPoints="1" noAdjustHandles="1" noChangeArrowheads="1" noChangeShapeType="1" noTextEdit="1"/>
              </p:cNvSpPr>
              <p:nvPr/>
            </p:nvSpPr>
            <p:spPr>
              <a:xfrm>
                <a:off x="3779912" y="3402826"/>
                <a:ext cx="2088232" cy="866327"/>
              </a:xfrm>
              <a:prstGeom prst="rect">
                <a:avLst/>
              </a:prstGeom>
              <a:blipFill>
                <a:blip r:embed="rId4"/>
                <a:stretch>
                  <a:fillRect b="-9155"/>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1" name="Content Placeholder 2">
                <a:extLst>
                  <a:ext uri="{FF2B5EF4-FFF2-40B4-BE49-F238E27FC236}">
                    <a16:creationId xmlns:a16="http://schemas.microsoft.com/office/drawing/2014/main" id="{0B2C89B4-176A-4648-914E-28E8A185CE41}"/>
                  </a:ext>
                </a:extLst>
              </p:cNvPr>
              <p:cNvSpPr txBox="1">
                <a:spLocks/>
              </p:cNvSpPr>
              <p:nvPr/>
            </p:nvSpPr>
            <p:spPr bwMode="auto">
              <a:xfrm>
                <a:off x="467544" y="4509120"/>
                <a:ext cx="8229600" cy="36004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kern="0" dirty="0"/>
                  <a:t>Substitute </a:t>
                </a:r>
                <a14:m>
                  <m:oMath xmlns:m="http://schemas.openxmlformats.org/officeDocument/2006/math">
                    <m:r>
                      <a:rPr lang="en-GB" i="1" kern="0" dirty="0" smtClean="0">
                        <a:latin typeface="Cambria Math" panose="02040503050406030204" pitchFamily="18" charset="0"/>
                      </a:rPr>
                      <m:t>𝑦</m:t>
                    </m:r>
                    <m:r>
                      <a:rPr lang="en-GB" i="1" kern="0" dirty="0" smtClean="0">
                        <a:latin typeface="Cambria Math" panose="02040503050406030204" pitchFamily="18" charset="0"/>
                      </a:rPr>
                      <m:t>=−6 </m:t>
                    </m:r>
                  </m:oMath>
                </a14:m>
                <a:r>
                  <a:rPr lang="en-GB" kern="0" dirty="0"/>
                  <a:t>into </a:t>
                </a:r>
                <a:r>
                  <a:rPr lang="en-GB" kern="0" dirty="0">
                    <a:solidFill>
                      <a:srgbClr val="FF0000"/>
                    </a:solidFill>
                  </a:rPr>
                  <a:t>(1)</a:t>
                </a:r>
              </a:p>
            </p:txBody>
          </p:sp>
        </mc:Choice>
        <mc:Fallback xmlns="">
          <p:sp>
            <p:nvSpPr>
              <p:cNvPr id="11" name="Content Placeholder 2">
                <a:extLst>
                  <a:ext uri="{FF2B5EF4-FFF2-40B4-BE49-F238E27FC236}">
                    <a16:creationId xmlns:a16="http://schemas.microsoft.com/office/drawing/2014/main" id="{0B2C89B4-176A-4648-914E-28E8A185CE41}"/>
                  </a:ext>
                </a:extLst>
              </p:cNvPr>
              <p:cNvSpPr txBox="1">
                <a:spLocks noRot="1" noChangeAspect="1" noMove="1" noResize="1" noEditPoints="1" noAdjustHandles="1" noChangeArrowheads="1" noChangeShapeType="1" noTextEdit="1"/>
              </p:cNvSpPr>
              <p:nvPr/>
            </p:nvSpPr>
            <p:spPr bwMode="auto">
              <a:xfrm>
                <a:off x="467544" y="4509120"/>
                <a:ext cx="8229600" cy="360040"/>
              </a:xfrm>
              <a:prstGeom prst="rect">
                <a:avLst/>
              </a:prstGeom>
              <a:blipFill>
                <a:blip r:embed="rId5"/>
                <a:stretch>
                  <a:fillRect l="-1926" t="-20339" b="-28814"/>
                </a:stretch>
              </a:blipFill>
              <a:ln w="9525">
                <a:noFill/>
                <a:miter lim="800000"/>
                <a:headEnd/>
                <a:tailEnd/>
              </a:ln>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5E12FD8B-F5CD-44B7-9D8E-9ABB86ECC430}"/>
                  </a:ext>
                </a:extLst>
              </p:cNvPr>
              <p:cNvSpPr txBox="1"/>
              <p:nvPr/>
            </p:nvSpPr>
            <p:spPr>
              <a:xfrm>
                <a:off x="4067944" y="4725144"/>
                <a:ext cx="1661865" cy="1327992"/>
              </a:xfrm>
              <a:prstGeom prst="rect">
                <a:avLst/>
              </a:prstGeom>
              <a:noFill/>
            </p:spPr>
            <p:txBody>
              <a:bodyPr wrap="none" lIns="0" tIns="0" rIns="0" bIns="0" rtlCol="0">
                <a:spAutoFit/>
              </a:bodyPr>
              <a:lstStyle/>
              <a:p>
                <a:pPr>
                  <a:lnSpc>
                    <a:spcPct val="150000"/>
                  </a:lnSpc>
                </a:pPr>
                <a14:m>
                  <m:oMathPara xmlns:m="http://schemas.openxmlformats.org/officeDocument/2006/math">
                    <m:oMathParaPr>
                      <m:jc m:val="centerGroup"/>
                    </m:oMathParaPr>
                    <m:oMath xmlns:m="http://schemas.openxmlformats.org/officeDocument/2006/math">
                      <m:r>
                        <a:rPr lang="en-GB" smtClean="0">
                          <a:latin typeface="Cambria Math" panose="02040503050406030204" pitchFamily="18" charset="0"/>
                        </a:rPr>
                        <m:t>8</m:t>
                      </m:r>
                      <m:r>
                        <a:rPr lang="en-GB" b="0" i="1" smtClean="0">
                          <a:latin typeface="Cambria Math" panose="02040503050406030204" pitchFamily="18" charset="0"/>
                        </a:rPr>
                        <m:t>𝑥</m:t>
                      </m:r>
                      <m:r>
                        <a:rPr lang="en-GB">
                          <a:latin typeface="Cambria Math" panose="02040503050406030204" pitchFamily="18" charset="0"/>
                        </a:rPr>
                        <m:t>−</m:t>
                      </m:r>
                      <m:r>
                        <a:rPr lang="en-GB" b="0" i="0" smtClean="0">
                          <a:latin typeface="Cambria Math" panose="02040503050406030204" pitchFamily="18" charset="0"/>
                        </a:rPr>
                        <m:t>24=16</m:t>
                      </m:r>
                    </m:oMath>
                  </m:oMathPara>
                </a14:m>
                <a:endParaRPr lang="en-GB" b="0" dirty="0"/>
              </a:p>
              <a:p>
                <a:pPr>
                  <a:lnSpc>
                    <a:spcPct val="150000"/>
                  </a:lnSpc>
                </a:pPr>
                <a:r>
                  <a:rPr lang="en-GB" b="0" dirty="0"/>
                  <a:t>          </a:t>
                </a:r>
                <a14:m>
                  <m:oMath xmlns:m="http://schemas.openxmlformats.org/officeDocument/2006/math">
                    <m:r>
                      <a:rPr lang="en-GB" b="0" i="1" smtClean="0">
                        <a:latin typeface="Cambria Math" panose="02040503050406030204" pitchFamily="18" charset="0"/>
                      </a:rPr>
                      <m:t>8</m:t>
                    </m:r>
                    <m:r>
                      <a:rPr lang="en-GB" b="0" i="1" smtClean="0">
                        <a:latin typeface="Cambria Math" panose="02040503050406030204" pitchFamily="18" charset="0"/>
                      </a:rPr>
                      <m:t>𝑥</m:t>
                    </m:r>
                    <m:r>
                      <a:rPr lang="en-GB" b="0" i="1" smtClean="0">
                        <a:latin typeface="Cambria Math" panose="02040503050406030204" pitchFamily="18" charset="0"/>
                      </a:rPr>
                      <m:t>=40</m:t>
                    </m:r>
                  </m:oMath>
                </a14:m>
                <a:endParaRPr lang="en-GB" b="0" dirty="0"/>
              </a:p>
              <a:p>
                <a:pPr>
                  <a:lnSpc>
                    <a:spcPct val="150000"/>
                  </a:lnSpc>
                </a:pPr>
                <a:r>
                  <a:rPr lang="en-GB" b="0" dirty="0"/>
                  <a:t>            </a:t>
                </a:r>
                <a14:m>
                  <m:oMath xmlns:m="http://schemas.openxmlformats.org/officeDocument/2006/math">
                    <m:r>
                      <a:rPr lang="en-GB" b="0" i="1" smtClean="0">
                        <a:latin typeface="Cambria Math" panose="02040503050406030204" pitchFamily="18" charset="0"/>
                      </a:rPr>
                      <m:t>𝑥</m:t>
                    </m:r>
                    <m:r>
                      <a:rPr lang="en-GB" b="0" i="1" smtClean="0">
                        <a:latin typeface="Cambria Math" panose="02040503050406030204" pitchFamily="18" charset="0"/>
                      </a:rPr>
                      <m:t>=5</m:t>
                    </m:r>
                  </m:oMath>
                </a14:m>
                <a:endParaRPr lang="en-GB" dirty="0"/>
              </a:p>
            </p:txBody>
          </p:sp>
        </mc:Choice>
        <mc:Fallback xmlns="">
          <p:sp>
            <p:nvSpPr>
              <p:cNvPr id="12" name="TextBox 11">
                <a:extLst>
                  <a:ext uri="{FF2B5EF4-FFF2-40B4-BE49-F238E27FC236}">
                    <a16:creationId xmlns:a16="http://schemas.microsoft.com/office/drawing/2014/main" id="{5E12FD8B-F5CD-44B7-9D8E-9ABB86ECC430}"/>
                  </a:ext>
                </a:extLst>
              </p:cNvPr>
              <p:cNvSpPr txBox="1">
                <a:spLocks noRot="1" noChangeAspect="1" noMove="1" noResize="1" noEditPoints="1" noAdjustHandles="1" noChangeArrowheads="1" noChangeShapeType="1" noTextEdit="1"/>
              </p:cNvSpPr>
              <p:nvPr/>
            </p:nvSpPr>
            <p:spPr>
              <a:xfrm>
                <a:off x="4067944" y="4725144"/>
                <a:ext cx="1661865" cy="1327992"/>
              </a:xfrm>
              <a:prstGeom prst="rect">
                <a:avLst/>
              </a:prstGeom>
              <a:blipFill>
                <a:blip r:embed="rId6"/>
                <a:stretch>
                  <a:fillRect r="-1465" b="-1376"/>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 name="Rectangle 1">
                <a:extLst>
                  <a:ext uri="{FF2B5EF4-FFF2-40B4-BE49-F238E27FC236}">
                    <a16:creationId xmlns:a16="http://schemas.microsoft.com/office/drawing/2014/main" id="{2A6834E5-9C43-FEA9-E55C-F0E8603798AA}"/>
                  </a:ext>
                </a:extLst>
              </p:cNvPr>
              <p:cNvSpPr/>
              <p:nvPr/>
            </p:nvSpPr>
            <p:spPr>
              <a:xfrm>
                <a:off x="6983760" y="2636912"/>
                <a:ext cx="1764704" cy="216024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Therefore the coordinates of the point of intersection are </a:t>
                </a:r>
                <a14:m>
                  <m:oMath xmlns:m="http://schemas.openxmlformats.org/officeDocument/2006/math">
                    <m:d>
                      <m:dPr>
                        <m:ctrlPr>
                          <a:rPr lang="en-GB" b="0" i="1" smtClean="0">
                            <a:solidFill>
                              <a:schemeClr val="tx1"/>
                            </a:solidFill>
                            <a:latin typeface="Cambria Math" panose="02040503050406030204" pitchFamily="18" charset="0"/>
                          </a:rPr>
                        </m:ctrlPr>
                      </m:dPr>
                      <m:e>
                        <m:r>
                          <a:rPr lang="en-GB" b="0" i="1" smtClean="0">
                            <a:solidFill>
                              <a:schemeClr val="tx1"/>
                            </a:solidFill>
                            <a:latin typeface="Cambria Math" panose="02040503050406030204" pitchFamily="18" charset="0"/>
                          </a:rPr>
                          <m:t>5,−6</m:t>
                        </m:r>
                      </m:e>
                    </m:d>
                  </m:oMath>
                </a14:m>
                <a:r>
                  <a:rPr lang="en-GB" dirty="0">
                    <a:solidFill>
                      <a:schemeClr val="tx1"/>
                    </a:solidFill>
                  </a:rPr>
                  <a:t>.</a:t>
                </a:r>
              </a:p>
            </p:txBody>
          </p:sp>
        </mc:Choice>
        <mc:Fallback xmlns="">
          <p:sp>
            <p:nvSpPr>
              <p:cNvPr id="2" name="Rectangle 1">
                <a:extLst>
                  <a:ext uri="{FF2B5EF4-FFF2-40B4-BE49-F238E27FC236}">
                    <a16:creationId xmlns:a16="http://schemas.microsoft.com/office/drawing/2014/main" id="{2A6834E5-9C43-FEA9-E55C-F0E8603798AA}"/>
                  </a:ext>
                </a:extLst>
              </p:cNvPr>
              <p:cNvSpPr>
                <a:spLocks noRot="1" noChangeAspect="1" noMove="1" noResize="1" noEditPoints="1" noAdjustHandles="1" noChangeArrowheads="1" noChangeShapeType="1" noTextEdit="1"/>
              </p:cNvSpPr>
              <p:nvPr/>
            </p:nvSpPr>
            <p:spPr>
              <a:xfrm>
                <a:off x="6983760" y="2636912"/>
                <a:ext cx="1764704" cy="2160240"/>
              </a:xfrm>
              <a:prstGeom prst="rect">
                <a:avLst/>
              </a:prstGeom>
              <a:blipFill>
                <a:blip r:embed="rId7"/>
                <a:stretch>
                  <a:fillRect/>
                </a:stretch>
              </a:blipFill>
            </p:spPr>
            <p:txBody>
              <a:bodyPr/>
              <a:lstStyle/>
              <a:p>
                <a:r>
                  <a:rPr lang="en-GB">
                    <a:noFill/>
                  </a:rPr>
                  <a:t> </a:t>
                </a:r>
              </a:p>
            </p:txBody>
          </p:sp>
        </mc:Fallback>
      </mc:AlternateContent>
    </p:spTree>
    <p:extLst>
      <p:ext uri="{BB962C8B-B14F-4D97-AF65-F5344CB8AC3E}">
        <p14:creationId xmlns:p14="http://schemas.microsoft.com/office/powerpoint/2010/main" val="2724479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1000"/>
                                        <p:tgtEl>
                                          <p:spTgt spid="3">
                                            <p:txEl>
                                              <p:pRg st="0" end="0"/>
                                            </p:txEl>
                                          </p:spTgt>
                                        </p:tgtEl>
                                      </p:cBhvr>
                                    </p:animEffect>
                                    <p:anim calcmode="lin" valueType="num">
                                      <p:cBhvr>
                                        <p:cTn id="20"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1000"/>
                                        <p:tgtEl>
                                          <p:spTgt spid="9"/>
                                        </p:tgtEl>
                                      </p:cBhvr>
                                    </p:animEffect>
                                    <p:anim calcmode="lin" valueType="num">
                                      <p:cBhvr>
                                        <p:cTn id="39" dur="1000" fill="hold"/>
                                        <p:tgtEl>
                                          <p:spTgt spid="9"/>
                                        </p:tgtEl>
                                        <p:attrNameLst>
                                          <p:attrName>ppt_x</p:attrName>
                                        </p:attrNameLst>
                                      </p:cBhvr>
                                      <p:tavLst>
                                        <p:tav tm="0">
                                          <p:val>
                                            <p:strVal val="#ppt_x"/>
                                          </p:val>
                                        </p:tav>
                                        <p:tav tm="100000">
                                          <p:val>
                                            <p:strVal val="#ppt_x"/>
                                          </p:val>
                                        </p:tav>
                                      </p:tavLst>
                                    </p:anim>
                                    <p:anim calcmode="lin" valueType="num">
                                      <p:cBhvr>
                                        <p:cTn id="40" dur="1000" fill="hold"/>
                                        <p:tgtEl>
                                          <p:spTgt spid="9"/>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1000"/>
                                        <p:tgtEl>
                                          <p:spTgt spid="10"/>
                                        </p:tgtEl>
                                      </p:cBhvr>
                                    </p:animEffect>
                                    <p:anim calcmode="lin" valueType="num">
                                      <p:cBhvr>
                                        <p:cTn id="44" dur="1000" fill="hold"/>
                                        <p:tgtEl>
                                          <p:spTgt spid="10"/>
                                        </p:tgtEl>
                                        <p:attrNameLst>
                                          <p:attrName>ppt_x</p:attrName>
                                        </p:attrNameLst>
                                      </p:cBhvr>
                                      <p:tavLst>
                                        <p:tav tm="0">
                                          <p:val>
                                            <p:strVal val="#ppt_x"/>
                                          </p:val>
                                        </p:tav>
                                        <p:tav tm="100000">
                                          <p:val>
                                            <p:strVal val="#ppt_x"/>
                                          </p:val>
                                        </p:tav>
                                      </p:tavLst>
                                    </p:anim>
                                    <p:anim calcmode="lin" valueType="num">
                                      <p:cBhvr>
                                        <p:cTn id="4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11">
                                            <p:txEl>
                                              <p:pRg st="0" end="0"/>
                                            </p:txEl>
                                          </p:spTgt>
                                        </p:tgtEl>
                                        <p:attrNameLst>
                                          <p:attrName>style.visibility</p:attrName>
                                        </p:attrNameLst>
                                      </p:cBhvr>
                                      <p:to>
                                        <p:strVal val="visible"/>
                                      </p:to>
                                    </p:set>
                                    <p:animEffect transition="in" filter="fade">
                                      <p:cBhvr>
                                        <p:cTn id="50" dur="1000"/>
                                        <p:tgtEl>
                                          <p:spTgt spid="11">
                                            <p:txEl>
                                              <p:pRg st="0" end="0"/>
                                            </p:txEl>
                                          </p:spTgt>
                                        </p:tgtEl>
                                      </p:cBhvr>
                                    </p:animEffect>
                                    <p:anim calcmode="lin" valueType="num">
                                      <p:cBhvr>
                                        <p:cTn id="51"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52" dur="10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additive="base">
                                        <p:cTn id="57" dur="500" fill="hold"/>
                                        <p:tgtEl>
                                          <p:spTgt spid="12"/>
                                        </p:tgtEl>
                                        <p:attrNameLst>
                                          <p:attrName>ppt_x</p:attrName>
                                        </p:attrNameLst>
                                      </p:cBhvr>
                                      <p:tavLst>
                                        <p:tav tm="0">
                                          <p:val>
                                            <p:strVal val="#ppt_x"/>
                                          </p:val>
                                        </p:tav>
                                        <p:tav tm="100000">
                                          <p:val>
                                            <p:strVal val="#ppt_x"/>
                                          </p:val>
                                        </p:tav>
                                      </p:tavLst>
                                    </p:anim>
                                    <p:anim calcmode="lin" valueType="num">
                                      <p:cBhvr additive="base">
                                        <p:cTn id="58" dur="500" fill="hold"/>
                                        <p:tgtEl>
                                          <p:spTgt spid="12"/>
                                        </p:tgtEl>
                                        <p:attrNameLst>
                                          <p:attrName>ppt_y</p:attrName>
                                        </p:attrNameLst>
                                      </p:cBhvr>
                                      <p:tavLst>
                                        <p:tav tm="0">
                                          <p:val>
                                            <p:strVal val="1+#ppt_h/2"/>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1000"/>
                                        <p:tgtEl>
                                          <p:spTgt spid="13"/>
                                        </p:tgtEl>
                                      </p:cBhvr>
                                    </p:animEffect>
                                    <p:anim calcmode="lin" valueType="num">
                                      <p:cBhvr>
                                        <p:cTn id="62" dur="1000" fill="hold"/>
                                        <p:tgtEl>
                                          <p:spTgt spid="13"/>
                                        </p:tgtEl>
                                        <p:attrNameLst>
                                          <p:attrName>ppt_x</p:attrName>
                                        </p:attrNameLst>
                                      </p:cBhvr>
                                      <p:tavLst>
                                        <p:tav tm="0">
                                          <p:val>
                                            <p:strVal val="#ppt_x"/>
                                          </p:val>
                                        </p:tav>
                                        <p:tav tm="100000">
                                          <p:val>
                                            <p:strVal val="#ppt_x"/>
                                          </p:val>
                                        </p:tav>
                                      </p:tavLst>
                                    </p:anim>
                                    <p:anim calcmode="lin" valueType="num">
                                      <p:cBhvr>
                                        <p:cTn id="6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0" grpId="0" animBg="1"/>
      <p:bldP spid="3" grpId="0" build="p"/>
      <p:bldP spid="4" grpId="0"/>
      <p:bldP spid="5" grpId="0"/>
      <p:bldP spid="6" grpId="0"/>
      <p:bldP spid="9" grpId="0"/>
      <p:bldP spid="11" grpId="0" build="p"/>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5468F838-09E5-222B-093A-5F5900D71AA4}"/>
              </a:ext>
            </a:extLst>
          </p:cNvPr>
          <p:cNvSpPr txBox="1"/>
          <p:nvPr/>
        </p:nvSpPr>
        <p:spPr>
          <a:xfrm>
            <a:off x="2051720" y="6274767"/>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Simultaneous equations </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p:txBody>
              <a:bodyPr/>
              <a:lstStyle/>
              <a:p>
                <a:r>
                  <a:rPr lang="en-US" dirty="0"/>
                  <a:t>Simultaneous equations are a pair of equations that are to be solved at the same time. You need to find a pair of numbers that fit both equations. </a:t>
                </a:r>
              </a:p>
              <a:p>
                <a:r>
                  <a:rPr lang="en-US" b="1" dirty="0">
                    <a:solidFill>
                      <a:srgbClr val="0077E3"/>
                    </a:solidFill>
                  </a:rPr>
                  <a:t>Example</a:t>
                </a:r>
                <a:r>
                  <a:rPr lang="en-US" dirty="0"/>
                  <a:t> </a:t>
                </a:r>
                <a:r>
                  <a:rPr lang="en-US" b="1" dirty="0">
                    <a:solidFill>
                      <a:srgbClr val="0077E3"/>
                    </a:solidFill>
                  </a:rPr>
                  <a:t>1</a:t>
                </a:r>
              </a:p>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3</m:t>
                      </m:r>
                      <m:r>
                        <a:rPr lang="en-GB" b="0" i="1" smtClean="0">
                          <a:latin typeface="Cambria Math" panose="02040503050406030204" pitchFamily="18" charset="0"/>
                        </a:rPr>
                        <m:t>𝑥</m:t>
                      </m:r>
                      <m:r>
                        <a:rPr lang="en-GB" b="0" i="1" smtClean="0">
                          <a:latin typeface="Cambria Math" panose="02040503050406030204" pitchFamily="18" charset="0"/>
                        </a:rPr>
                        <m:t>+4</m:t>
                      </m:r>
                      <m:r>
                        <a:rPr lang="en-GB" b="0" i="1" smtClean="0">
                          <a:latin typeface="Cambria Math" panose="02040503050406030204" pitchFamily="18" charset="0"/>
                        </a:rPr>
                        <m:t>𝑦</m:t>
                      </m:r>
                      <m:r>
                        <a:rPr lang="en-GB" b="0" i="1" smtClean="0">
                          <a:latin typeface="Cambria Math" panose="02040503050406030204" pitchFamily="18" charset="0"/>
                        </a:rPr>
                        <m:t>=19</m:t>
                      </m:r>
                    </m:oMath>
                  </m:oMathPara>
                </a14:m>
                <a:endParaRPr lang="en-GB" b="0" dirty="0"/>
              </a:p>
              <a:p>
                <a:pPr/>
                <a14:m>
                  <m:oMathPara xmlns:m="http://schemas.openxmlformats.org/officeDocument/2006/math">
                    <m:oMathParaPr>
                      <m:jc m:val="centerGroup"/>
                    </m:oMathParaPr>
                    <m:oMath xmlns:m="http://schemas.openxmlformats.org/officeDocument/2006/math">
                      <m:r>
                        <a:rPr lang="en-GB" i="1" smtClean="0">
                          <a:latin typeface="Cambria Math" panose="02040503050406030204" pitchFamily="18" charset="0"/>
                        </a:rPr>
                        <m:t>7</m:t>
                      </m:r>
                      <m:r>
                        <a:rPr lang="en-GB" b="0" i="1" smtClean="0">
                          <a:latin typeface="Cambria Math" panose="02040503050406030204" pitchFamily="18" charset="0"/>
                        </a:rPr>
                        <m:t>𝑥</m:t>
                      </m:r>
                      <m:r>
                        <a:rPr lang="en-GB" b="0" i="1" smtClean="0">
                          <a:latin typeface="Cambria Math" panose="02040503050406030204" pitchFamily="18" charset="0"/>
                        </a:rPr>
                        <m:t>+4</m:t>
                      </m:r>
                      <m:r>
                        <a:rPr lang="en-GB" b="0" i="1" smtClean="0">
                          <a:latin typeface="Cambria Math" panose="02040503050406030204" pitchFamily="18" charset="0"/>
                        </a:rPr>
                        <m:t>𝑦</m:t>
                      </m:r>
                      <m:r>
                        <a:rPr lang="en-GB" b="0" i="1" smtClean="0">
                          <a:latin typeface="Cambria Math" panose="02040503050406030204" pitchFamily="18" charset="0"/>
                        </a:rPr>
                        <m:t>=55</m:t>
                      </m:r>
                    </m:oMath>
                  </m:oMathPara>
                </a14:m>
                <a:endParaRPr lang="en-US" dirty="0"/>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blipFill>
                <a:blip r:embed="rId3"/>
                <a:stretch>
                  <a:fillRect l="-1852" t="-1722" r="-2148"/>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 name="Rectangle 3">
                <a:extLst>
                  <a:ext uri="{FF2B5EF4-FFF2-40B4-BE49-F238E27FC236}">
                    <a16:creationId xmlns:a16="http://schemas.microsoft.com/office/drawing/2014/main" id="{79B3298C-EA58-417A-BD6B-4FF0C41F7F05}"/>
                  </a:ext>
                </a:extLst>
              </p:cNvPr>
              <p:cNvSpPr/>
              <p:nvPr/>
            </p:nvSpPr>
            <p:spPr>
              <a:xfrm>
                <a:off x="2411760" y="3861048"/>
                <a:ext cx="4608512" cy="151216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Work with a partner to find a pair of numbers for </a:t>
                </a:r>
                <a14:m>
                  <m:oMath xmlns:m="http://schemas.openxmlformats.org/officeDocument/2006/math">
                    <m:r>
                      <a:rPr lang="en-GB" i="1" dirty="0" smtClean="0">
                        <a:solidFill>
                          <a:schemeClr val="tx1"/>
                        </a:solidFill>
                        <a:latin typeface="Cambria Math" panose="02040503050406030204" pitchFamily="18" charset="0"/>
                      </a:rPr>
                      <m:t>𝑥</m:t>
                    </m:r>
                  </m:oMath>
                </a14:m>
                <a:r>
                  <a:rPr lang="en-GB" dirty="0">
                    <a:solidFill>
                      <a:schemeClr val="tx1"/>
                    </a:solidFill>
                  </a:rPr>
                  <a:t> and </a:t>
                </a:r>
                <a14:m>
                  <m:oMath xmlns:m="http://schemas.openxmlformats.org/officeDocument/2006/math">
                    <m:r>
                      <a:rPr lang="en-GB" i="1" dirty="0" smtClean="0">
                        <a:solidFill>
                          <a:schemeClr val="tx1"/>
                        </a:solidFill>
                        <a:latin typeface="Cambria Math" panose="02040503050406030204" pitchFamily="18" charset="0"/>
                      </a:rPr>
                      <m:t>𝑦</m:t>
                    </m:r>
                  </m:oMath>
                </a14:m>
                <a:r>
                  <a:rPr lang="en-GB" dirty="0">
                    <a:solidFill>
                      <a:schemeClr val="tx1"/>
                    </a:solidFill>
                  </a:rPr>
                  <a:t> that satisfy both equations.  </a:t>
                </a:r>
              </a:p>
            </p:txBody>
          </p:sp>
        </mc:Choice>
        <mc:Fallback xmlns="">
          <p:sp>
            <p:nvSpPr>
              <p:cNvPr id="4" name="Rectangle 3">
                <a:extLst>
                  <a:ext uri="{FF2B5EF4-FFF2-40B4-BE49-F238E27FC236}">
                    <a16:creationId xmlns:a16="http://schemas.microsoft.com/office/drawing/2014/main" id="{79B3298C-EA58-417A-BD6B-4FF0C41F7F05}"/>
                  </a:ext>
                </a:extLst>
              </p:cNvPr>
              <p:cNvSpPr>
                <a:spLocks noRot="1" noChangeAspect="1" noMove="1" noResize="1" noEditPoints="1" noAdjustHandles="1" noChangeArrowheads="1" noChangeShapeType="1" noTextEdit="1"/>
              </p:cNvSpPr>
              <p:nvPr/>
            </p:nvSpPr>
            <p:spPr>
              <a:xfrm>
                <a:off x="2411760" y="3861048"/>
                <a:ext cx="4608512" cy="1512168"/>
              </a:xfrm>
              <a:prstGeom prst="rect">
                <a:avLst/>
              </a:prstGeom>
              <a:blipFill>
                <a:blip r:embed="rId4"/>
                <a:stretch>
                  <a:fillRect/>
                </a:stretch>
              </a:blipFill>
            </p:spPr>
            <p:txBody>
              <a:bodyPr/>
              <a:lstStyle/>
              <a:p>
                <a:r>
                  <a:rPr lang="en-GB">
                    <a:noFill/>
                  </a:rPr>
                  <a:t> </a:t>
                </a:r>
              </a:p>
            </p:txBody>
          </p:sp>
        </mc:Fallback>
      </mc:AlternateContent>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0B355984-40AB-4B95-B33F-0A026ED60A99}"/>
              </a:ext>
            </a:extLst>
          </p:cNvPr>
          <p:cNvSpPr/>
          <p:nvPr/>
        </p:nvSpPr>
        <p:spPr>
          <a:xfrm>
            <a:off x="4211960" y="5733256"/>
            <a:ext cx="1008112" cy="43204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a:xfrm>
            <a:off x="457200" y="988940"/>
            <a:ext cx="8229600" cy="382588"/>
          </a:xfrm>
        </p:spPr>
        <p:txBody>
          <a:bodyPr/>
          <a:lstStyle/>
          <a:p>
            <a:r>
              <a:rPr lang="en-US" dirty="0"/>
              <a:t>The elimination method</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a:xfrm>
                <a:off x="457200" y="1512000"/>
                <a:ext cx="8229600" cy="1484952"/>
              </a:xfrm>
            </p:spPr>
            <p:txBody>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3</m:t>
                      </m:r>
                      <m:r>
                        <a:rPr lang="en-GB" b="0" i="1" smtClean="0">
                          <a:latin typeface="Cambria Math" panose="02040503050406030204" pitchFamily="18" charset="0"/>
                        </a:rPr>
                        <m:t>𝑥</m:t>
                      </m:r>
                      <m:r>
                        <a:rPr lang="en-GB" b="0" i="1" smtClean="0">
                          <a:latin typeface="Cambria Math" panose="02040503050406030204" pitchFamily="18" charset="0"/>
                        </a:rPr>
                        <m:t>+4</m:t>
                      </m:r>
                      <m:r>
                        <a:rPr lang="en-GB" b="0" i="1" smtClean="0">
                          <a:latin typeface="Cambria Math" panose="02040503050406030204" pitchFamily="18" charset="0"/>
                        </a:rPr>
                        <m:t>𝑦</m:t>
                      </m:r>
                      <m:r>
                        <a:rPr lang="en-GB" b="0" i="1" smtClean="0">
                          <a:latin typeface="Cambria Math" panose="02040503050406030204" pitchFamily="18" charset="0"/>
                        </a:rPr>
                        <m:t>=19</m:t>
                      </m:r>
                    </m:oMath>
                  </m:oMathPara>
                </a14:m>
                <a:endParaRPr lang="en-GB" b="0" dirty="0"/>
              </a:p>
              <a:p>
                <a:pPr/>
                <a14:m>
                  <m:oMathPara xmlns:m="http://schemas.openxmlformats.org/officeDocument/2006/math">
                    <m:oMathParaPr>
                      <m:jc m:val="centerGroup"/>
                    </m:oMathParaPr>
                    <m:oMath xmlns:m="http://schemas.openxmlformats.org/officeDocument/2006/math">
                      <m:r>
                        <a:rPr lang="en-GB" i="1" smtClean="0">
                          <a:latin typeface="Cambria Math" panose="02040503050406030204" pitchFamily="18" charset="0"/>
                        </a:rPr>
                        <m:t>7</m:t>
                      </m:r>
                      <m:r>
                        <a:rPr lang="en-GB" b="0" i="1" smtClean="0">
                          <a:latin typeface="Cambria Math" panose="02040503050406030204" pitchFamily="18" charset="0"/>
                        </a:rPr>
                        <m:t>𝑥</m:t>
                      </m:r>
                      <m:r>
                        <a:rPr lang="en-GB" b="0" i="1" smtClean="0">
                          <a:latin typeface="Cambria Math" panose="02040503050406030204" pitchFamily="18" charset="0"/>
                        </a:rPr>
                        <m:t>+4</m:t>
                      </m:r>
                      <m:r>
                        <a:rPr lang="en-GB" b="0" i="1" smtClean="0">
                          <a:latin typeface="Cambria Math" panose="02040503050406030204" pitchFamily="18" charset="0"/>
                        </a:rPr>
                        <m:t>𝑦</m:t>
                      </m:r>
                      <m:r>
                        <a:rPr lang="en-GB" b="0" i="1" smtClean="0">
                          <a:latin typeface="Cambria Math" panose="02040503050406030204" pitchFamily="18" charset="0"/>
                        </a:rPr>
                        <m:t>=55</m:t>
                      </m:r>
                    </m:oMath>
                  </m:oMathPara>
                </a14:m>
                <a:endParaRPr lang="en-US" dirty="0"/>
              </a:p>
              <a:p>
                <a:r>
                  <a:rPr lang="en-US" dirty="0"/>
                  <a:t>First label your equations (1) and (2) </a:t>
                </a:r>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xfrm>
                <a:off x="457200" y="1512000"/>
                <a:ext cx="8229600" cy="1484952"/>
              </a:xfrm>
              <a:blipFill>
                <a:blip r:embed="rId2"/>
                <a:stretch>
                  <a:fillRect l="-1852"/>
                </a:stretch>
              </a:blipFill>
            </p:spPr>
            <p:txBody>
              <a:bodyPr/>
              <a:lstStyle/>
              <a:p>
                <a:r>
                  <a:rPr lang="en-GB">
                    <a:noFill/>
                  </a:rPr>
                  <a:t> </a:t>
                </a:r>
              </a:p>
            </p:txBody>
          </p:sp>
        </mc:Fallback>
      </mc:AlternateContent>
      <p:sp>
        <p:nvSpPr>
          <p:cNvPr id="4" name="TextBox 3">
            <a:extLst>
              <a:ext uri="{FF2B5EF4-FFF2-40B4-BE49-F238E27FC236}">
                <a16:creationId xmlns:a16="http://schemas.microsoft.com/office/drawing/2014/main" id="{1F438D3A-5A96-4B41-BDB7-C1AE2F972A9A}"/>
              </a:ext>
            </a:extLst>
          </p:cNvPr>
          <p:cNvSpPr txBox="1"/>
          <p:nvPr/>
        </p:nvSpPr>
        <p:spPr>
          <a:xfrm>
            <a:off x="5436096" y="1340768"/>
            <a:ext cx="864096" cy="958660"/>
          </a:xfrm>
          <a:prstGeom prst="rect">
            <a:avLst/>
          </a:prstGeom>
          <a:noFill/>
        </p:spPr>
        <p:txBody>
          <a:bodyPr wrap="square" rtlCol="0">
            <a:spAutoFit/>
          </a:bodyPr>
          <a:lstStyle/>
          <a:p>
            <a:pPr algn="ctr">
              <a:lnSpc>
                <a:spcPct val="150000"/>
              </a:lnSpc>
            </a:pPr>
            <a:r>
              <a:rPr lang="en-GB" dirty="0">
                <a:solidFill>
                  <a:srgbClr val="FF0000"/>
                </a:solidFill>
              </a:rPr>
              <a:t>(1)</a:t>
            </a:r>
          </a:p>
          <a:p>
            <a:pPr algn="ctr">
              <a:lnSpc>
                <a:spcPct val="150000"/>
              </a:lnSpc>
            </a:pPr>
            <a:r>
              <a:rPr lang="en-GB" dirty="0">
                <a:solidFill>
                  <a:srgbClr val="FF0000"/>
                </a:solidFill>
              </a:rPr>
              <a:t>(2)</a:t>
            </a: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84B600C4-1788-4B06-B971-1D27DB9B67AC}"/>
                  </a:ext>
                </a:extLst>
              </p:cNvPr>
              <p:cNvSpPr txBox="1"/>
              <p:nvPr/>
            </p:nvSpPr>
            <p:spPr>
              <a:xfrm>
                <a:off x="395536" y="2924944"/>
                <a:ext cx="8280920" cy="707886"/>
              </a:xfrm>
              <a:prstGeom prst="rect">
                <a:avLst/>
              </a:prstGeom>
              <a:noFill/>
            </p:spPr>
            <p:txBody>
              <a:bodyPr wrap="square" rtlCol="0">
                <a:spAutoFit/>
              </a:bodyPr>
              <a:lstStyle/>
              <a:p>
                <a:r>
                  <a:rPr lang="en-GB" dirty="0"/>
                  <a:t>Then see what would happen if you added or subtracted the equations. In this case, if we subtract (1) from (2), then we can </a:t>
                </a:r>
                <a:r>
                  <a:rPr lang="en-GB" dirty="0">
                    <a:solidFill>
                      <a:srgbClr val="FF0000"/>
                    </a:solidFill>
                  </a:rPr>
                  <a:t>eliminate</a:t>
                </a:r>
                <a:r>
                  <a:rPr lang="en-GB" dirty="0"/>
                  <a:t> the </a:t>
                </a:r>
                <a14:m>
                  <m:oMath xmlns:m="http://schemas.openxmlformats.org/officeDocument/2006/math">
                    <m:r>
                      <a:rPr lang="en-GB" i="1" dirty="0" smtClean="0">
                        <a:latin typeface="Cambria Math" panose="02040503050406030204" pitchFamily="18" charset="0"/>
                      </a:rPr>
                      <m:t>4</m:t>
                    </m:r>
                    <m:r>
                      <a:rPr lang="en-GB" i="1" dirty="0" smtClean="0">
                        <a:latin typeface="Cambria Math" panose="02040503050406030204" pitchFamily="18" charset="0"/>
                      </a:rPr>
                      <m:t>𝑦</m:t>
                    </m:r>
                  </m:oMath>
                </a14:m>
                <a:r>
                  <a:rPr lang="en-GB" dirty="0"/>
                  <a:t>. </a:t>
                </a:r>
              </a:p>
            </p:txBody>
          </p:sp>
        </mc:Choice>
        <mc:Fallback xmlns="">
          <p:sp>
            <p:nvSpPr>
              <p:cNvPr id="5" name="TextBox 4">
                <a:extLst>
                  <a:ext uri="{FF2B5EF4-FFF2-40B4-BE49-F238E27FC236}">
                    <a16:creationId xmlns:a16="http://schemas.microsoft.com/office/drawing/2014/main" id="{84B600C4-1788-4B06-B971-1D27DB9B67AC}"/>
                  </a:ext>
                </a:extLst>
              </p:cNvPr>
              <p:cNvSpPr txBox="1">
                <a:spLocks noRot="1" noChangeAspect="1" noMove="1" noResize="1" noEditPoints="1" noAdjustHandles="1" noChangeArrowheads="1" noChangeShapeType="1" noTextEdit="1"/>
              </p:cNvSpPr>
              <p:nvPr/>
            </p:nvSpPr>
            <p:spPr>
              <a:xfrm>
                <a:off x="395536" y="2924944"/>
                <a:ext cx="8280920" cy="707886"/>
              </a:xfrm>
              <a:prstGeom prst="rect">
                <a:avLst/>
              </a:prstGeom>
              <a:blipFill>
                <a:blip r:embed="rId3"/>
                <a:stretch>
                  <a:fillRect l="-810" t="-4310" r="-221" b="-15517"/>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17F4FC95-BABD-49EA-AEA4-5C4FF61B2012}"/>
                  </a:ext>
                </a:extLst>
              </p:cNvPr>
              <p:cNvSpPr txBox="1"/>
              <p:nvPr/>
            </p:nvSpPr>
            <p:spPr>
              <a:xfrm>
                <a:off x="2416000" y="4099139"/>
                <a:ext cx="4572000" cy="707886"/>
              </a:xfrm>
              <a:prstGeom prst="rect">
                <a:avLst/>
              </a:prstGeom>
              <a:noFill/>
            </p:spPr>
            <p:txBody>
              <a:bodyPr wrap="square">
                <a:spAutoFit/>
              </a:bodyPr>
              <a:lstStyle/>
              <a:p>
                <a:pPr algn="ctr"/>
                <a:r>
                  <a:rPr lang="en-GB" dirty="0"/>
                  <a:t>    </a:t>
                </a:r>
                <a14:m>
                  <m:oMath xmlns:m="http://schemas.openxmlformats.org/officeDocument/2006/math">
                    <m:r>
                      <a:rPr lang="en-GB" i="1" smtClean="0">
                        <a:latin typeface="Cambria Math" panose="02040503050406030204" pitchFamily="18" charset="0"/>
                      </a:rPr>
                      <m:t>7</m:t>
                    </m:r>
                    <m:r>
                      <a:rPr lang="en-GB" i="1" smtClean="0">
                        <a:latin typeface="Cambria Math" panose="02040503050406030204" pitchFamily="18" charset="0"/>
                      </a:rPr>
                      <m:t>𝑥</m:t>
                    </m:r>
                    <m:r>
                      <a:rPr lang="en-GB" i="1" smtClean="0">
                        <a:latin typeface="Cambria Math" panose="02040503050406030204" pitchFamily="18" charset="0"/>
                      </a:rPr>
                      <m:t>+4</m:t>
                    </m:r>
                    <m:r>
                      <a:rPr lang="en-GB" i="1" smtClean="0">
                        <a:latin typeface="Cambria Math" panose="02040503050406030204" pitchFamily="18" charset="0"/>
                      </a:rPr>
                      <m:t>𝑦</m:t>
                    </m:r>
                    <m:r>
                      <a:rPr lang="en-GB" i="1" smtClean="0">
                        <a:latin typeface="Cambria Math" panose="02040503050406030204" pitchFamily="18" charset="0"/>
                      </a:rPr>
                      <m:t>=55   </m:t>
                    </m:r>
                    <m:d>
                      <m:dPr>
                        <m:ctrlPr>
                          <a:rPr lang="en-GB" i="1">
                            <a:latin typeface="Cambria Math" panose="02040503050406030204" pitchFamily="18" charset="0"/>
                          </a:rPr>
                        </m:ctrlPr>
                      </m:dPr>
                      <m:e>
                        <m:r>
                          <a:rPr lang="en-GB" i="1">
                            <a:latin typeface="Cambria Math" panose="02040503050406030204" pitchFamily="18" charset="0"/>
                          </a:rPr>
                          <m:t>2</m:t>
                        </m:r>
                      </m:e>
                    </m:d>
                  </m:oMath>
                </a14:m>
                <a:endParaRPr lang="en-GB" i="1" dirty="0">
                  <a:latin typeface="Cambria Math" panose="02040503050406030204" pitchFamily="18" charset="0"/>
                </a:endParaRPr>
              </a:p>
              <a:p>
                <a:pPr algn="ctr"/>
                <a14:m>
                  <m:oMath xmlns:m="http://schemas.openxmlformats.org/officeDocument/2006/math">
                    <m:r>
                      <a:rPr lang="en-GB" b="0" i="1" smtClean="0">
                        <a:latin typeface="Cambria Math" panose="02040503050406030204" pitchFamily="18" charset="0"/>
                      </a:rPr>
                      <m:t>− 3</m:t>
                    </m:r>
                    <m:r>
                      <a:rPr lang="en-GB" b="0" i="1" smtClean="0">
                        <a:latin typeface="Cambria Math" panose="02040503050406030204" pitchFamily="18" charset="0"/>
                      </a:rPr>
                      <m:t>𝑥</m:t>
                    </m:r>
                    <m:r>
                      <a:rPr lang="en-GB" b="0" i="1" smtClean="0">
                        <a:latin typeface="Cambria Math" panose="02040503050406030204" pitchFamily="18" charset="0"/>
                      </a:rPr>
                      <m:t>+4</m:t>
                    </m:r>
                    <m:r>
                      <a:rPr lang="en-GB" b="0" i="1" smtClean="0">
                        <a:latin typeface="Cambria Math" panose="02040503050406030204" pitchFamily="18" charset="0"/>
                      </a:rPr>
                      <m:t>𝑦</m:t>
                    </m:r>
                    <m:r>
                      <a:rPr lang="en-GB" b="0" i="1" smtClean="0">
                        <a:latin typeface="Cambria Math" panose="02040503050406030204" pitchFamily="18" charset="0"/>
                      </a:rPr>
                      <m:t>=19   (1)</m:t>
                    </m:r>
                  </m:oMath>
                </a14:m>
                <a:r>
                  <a:rPr lang="en-GB" b="0" dirty="0"/>
                  <a:t>  </a:t>
                </a:r>
              </a:p>
            </p:txBody>
          </p:sp>
        </mc:Choice>
        <mc:Fallback xmlns="">
          <p:sp>
            <p:nvSpPr>
              <p:cNvPr id="7" name="TextBox 6">
                <a:extLst>
                  <a:ext uri="{FF2B5EF4-FFF2-40B4-BE49-F238E27FC236}">
                    <a16:creationId xmlns:a16="http://schemas.microsoft.com/office/drawing/2014/main" id="{17F4FC95-BABD-49EA-AEA4-5C4FF61B2012}"/>
                  </a:ext>
                </a:extLst>
              </p:cNvPr>
              <p:cNvSpPr txBox="1">
                <a:spLocks noRot="1" noChangeAspect="1" noMove="1" noResize="1" noEditPoints="1" noAdjustHandles="1" noChangeArrowheads="1" noChangeShapeType="1" noTextEdit="1"/>
              </p:cNvSpPr>
              <p:nvPr/>
            </p:nvSpPr>
            <p:spPr>
              <a:xfrm>
                <a:off x="2416000" y="4099139"/>
                <a:ext cx="4572000" cy="707886"/>
              </a:xfrm>
              <a:prstGeom prst="rect">
                <a:avLst/>
              </a:prstGeom>
              <a:blipFill>
                <a:blip r:embed="rId4"/>
                <a:stretch>
                  <a:fillRect b="-9402"/>
                </a:stretch>
              </a:blipFill>
            </p:spPr>
            <p:txBody>
              <a:bodyPr/>
              <a:lstStyle/>
              <a:p>
                <a:r>
                  <a:rPr lang="en-GB">
                    <a:noFill/>
                  </a:rPr>
                  <a:t> </a:t>
                </a:r>
              </a:p>
            </p:txBody>
          </p:sp>
        </mc:Fallback>
      </mc:AlternateContent>
      <p:cxnSp>
        <p:nvCxnSpPr>
          <p:cNvPr id="9" name="Straight Connector 8">
            <a:extLst>
              <a:ext uri="{FF2B5EF4-FFF2-40B4-BE49-F238E27FC236}">
                <a16:creationId xmlns:a16="http://schemas.microsoft.com/office/drawing/2014/main" id="{5D7FE15D-DD20-4E96-BAAA-F18FF714D39F}"/>
              </a:ext>
            </a:extLst>
          </p:cNvPr>
          <p:cNvCxnSpPr/>
          <p:nvPr/>
        </p:nvCxnSpPr>
        <p:spPr>
          <a:xfrm>
            <a:off x="3491880" y="4797152"/>
            <a:ext cx="2664296" cy="0"/>
          </a:xfrm>
          <a:prstGeom prst="line">
            <a:avLst/>
          </a:prstGeom>
        </p:spPr>
        <p:style>
          <a:lnRef idx="2">
            <a:schemeClr val="accent1"/>
          </a:lnRef>
          <a:fillRef idx="0">
            <a:schemeClr val="accent1"/>
          </a:fillRef>
          <a:effectRef idx="1">
            <a:schemeClr val="accent1"/>
          </a:effectRef>
          <a:fontRef idx="minor">
            <a:schemeClr val="tx1"/>
          </a:fontRef>
        </p:style>
      </p:cxn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568435DA-76B4-4A39-8197-DFC0E25A84B9}"/>
                  </a:ext>
                </a:extLst>
              </p:cNvPr>
              <p:cNvSpPr txBox="1"/>
              <p:nvPr/>
            </p:nvSpPr>
            <p:spPr>
              <a:xfrm>
                <a:off x="3779912" y="4869160"/>
                <a:ext cx="1594539" cy="30777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4</m:t>
                      </m:r>
                      <m:r>
                        <a:rPr lang="en-GB" b="0" i="1" smtClean="0">
                          <a:latin typeface="Cambria Math" panose="02040503050406030204" pitchFamily="18" charset="0"/>
                        </a:rPr>
                        <m:t>𝑥</m:t>
                      </m:r>
                      <m:r>
                        <a:rPr lang="en-GB" b="0" i="1" smtClean="0">
                          <a:latin typeface="Cambria Math" panose="02040503050406030204" pitchFamily="18" charset="0"/>
                        </a:rPr>
                        <m:t>           =36</m:t>
                      </m:r>
                    </m:oMath>
                  </m:oMathPara>
                </a14:m>
                <a:endParaRPr lang="en-GB" dirty="0"/>
              </a:p>
            </p:txBody>
          </p:sp>
        </mc:Choice>
        <mc:Fallback xmlns="">
          <p:sp>
            <p:nvSpPr>
              <p:cNvPr id="10" name="TextBox 9">
                <a:extLst>
                  <a:ext uri="{FF2B5EF4-FFF2-40B4-BE49-F238E27FC236}">
                    <a16:creationId xmlns:a16="http://schemas.microsoft.com/office/drawing/2014/main" id="{568435DA-76B4-4A39-8197-DFC0E25A84B9}"/>
                  </a:ext>
                </a:extLst>
              </p:cNvPr>
              <p:cNvSpPr txBox="1">
                <a:spLocks noRot="1" noChangeAspect="1" noMove="1" noResize="1" noEditPoints="1" noAdjustHandles="1" noChangeArrowheads="1" noChangeShapeType="1" noTextEdit="1"/>
              </p:cNvSpPr>
              <p:nvPr/>
            </p:nvSpPr>
            <p:spPr>
              <a:xfrm>
                <a:off x="3779912" y="4869160"/>
                <a:ext cx="1594539" cy="307777"/>
              </a:xfrm>
              <a:prstGeom prst="rect">
                <a:avLst/>
              </a:prstGeom>
              <a:blipFill>
                <a:blip r:embed="rId5"/>
                <a:stretch>
                  <a:fillRect l="-2672" r="-2672" b="-10000"/>
                </a:stretch>
              </a:blipFill>
            </p:spPr>
            <p:txBody>
              <a:bodyPr/>
              <a:lstStyle/>
              <a:p>
                <a:r>
                  <a:rPr lang="en-GB">
                    <a:noFill/>
                  </a:rPr>
                  <a:t> </a:t>
                </a:r>
              </a:p>
            </p:txBody>
          </p:sp>
        </mc:Fallback>
      </mc:AlternateContent>
      <p:sp>
        <p:nvSpPr>
          <p:cNvPr id="11" name="TextBox 10">
            <a:extLst>
              <a:ext uri="{FF2B5EF4-FFF2-40B4-BE49-F238E27FC236}">
                <a16:creationId xmlns:a16="http://schemas.microsoft.com/office/drawing/2014/main" id="{E6910F97-7D5A-402D-AF8F-6D3AAF0A32A6}"/>
              </a:ext>
            </a:extLst>
          </p:cNvPr>
          <p:cNvSpPr txBox="1"/>
          <p:nvPr/>
        </p:nvSpPr>
        <p:spPr>
          <a:xfrm>
            <a:off x="395536" y="5301208"/>
            <a:ext cx="8280920" cy="400110"/>
          </a:xfrm>
          <a:prstGeom prst="rect">
            <a:avLst/>
          </a:prstGeom>
          <a:noFill/>
        </p:spPr>
        <p:txBody>
          <a:bodyPr wrap="square" rtlCol="0">
            <a:spAutoFit/>
          </a:bodyPr>
          <a:lstStyle/>
          <a:p>
            <a:r>
              <a:rPr lang="en-GB" dirty="0"/>
              <a:t>We can solve the resulting equation. </a:t>
            </a:r>
          </a:p>
        </p:txBody>
      </p: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EBBB46BD-0FCC-4618-94F2-BD43EC45A036}"/>
                  </a:ext>
                </a:extLst>
              </p:cNvPr>
              <p:cNvSpPr txBox="1"/>
              <p:nvPr/>
            </p:nvSpPr>
            <p:spPr>
              <a:xfrm>
                <a:off x="4355976" y="5805264"/>
                <a:ext cx="692049" cy="30777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𝑥</m:t>
                      </m:r>
                      <m:r>
                        <a:rPr lang="en-GB" b="0" i="1" smtClean="0">
                          <a:latin typeface="Cambria Math" panose="02040503050406030204" pitchFamily="18" charset="0"/>
                        </a:rPr>
                        <m:t>=9</m:t>
                      </m:r>
                    </m:oMath>
                  </m:oMathPara>
                </a14:m>
                <a:endParaRPr lang="en-GB" dirty="0"/>
              </a:p>
            </p:txBody>
          </p:sp>
        </mc:Choice>
        <mc:Fallback xmlns="">
          <p:sp>
            <p:nvSpPr>
              <p:cNvPr id="12" name="TextBox 11">
                <a:extLst>
                  <a:ext uri="{FF2B5EF4-FFF2-40B4-BE49-F238E27FC236}">
                    <a16:creationId xmlns:a16="http://schemas.microsoft.com/office/drawing/2014/main" id="{EBBB46BD-0FCC-4618-94F2-BD43EC45A036}"/>
                  </a:ext>
                </a:extLst>
              </p:cNvPr>
              <p:cNvSpPr txBox="1">
                <a:spLocks noRot="1" noChangeAspect="1" noMove="1" noResize="1" noEditPoints="1" noAdjustHandles="1" noChangeArrowheads="1" noChangeShapeType="1" noTextEdit="1"/>
              </p:cNvSpPr>
              <p:nvPr/>
            </p:nvSpPr>
            <p:spPr>
              <a:xfrm>
                <a:off x="4355976" y="5805264"/>
                <a:ext cx="692049" cy="307777"/>
              </a:xfrm>
              <a:prstGeom prst="rect">
                <a:avLst/>
              </a:prstGeom>
              <a:blipFill>
                <a:blip r:embed="rId6"/>
                <a:stretch>
                  <a:fillRect l="-4425" r="-7080" b="-9804"/>
                </a:stretch>
              </a:blipFill>
            </p:spPr>
            <p:txBody>
              <a:bodyPr/>
              <a:lstStyle/>
              <a:p>
                <a:r>
                  <a:rPr lang="en-GB">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1000"/>
                                        <p:tgtEl>
                                          <p:spTgt spid="12"/>
                                        </p:tgtEl>
                                      </p:cBhvr>
                                    </p:animEffect>
                                    <p:anim calcmode="lin" valueType="num">
                                      <p:cBhvr>
                                        <p:cTn id="46" dur="1000" fill="hold"/>
                                        <p:tgtEl>
                                          <p:spTgt spid="12"/>
                                        </p:tgtEl>
                                        <p:attrNameLst>
                                          <p:attrName>ppt_x</p:attrName>
                                        </p:attrNameLst>
                                      </p:cBhvr>
                                      <p:tavLst>
                                        <p:tav tm="0">
                                          <p:val>
                                            <p:strVal val="#ppt_x"/>
                                          </p:val>
                                        </p:tav>
                                        <p:tav tm="100000">
                                          <p:val>
                                            <p:strVal val="#ppt_x"/>
                                          </p:val>
                                        </p:tav>
                                      </p:tavLst>
                                    </p:anim>
                                    <p:anim calcmode="lin" valueType="num">
                                      <p:cBhvr>
                                        <p:cTn id="47" dur="1000" fill="hold"/>
                                        <p:tgtEl>
                                          <p:spTgt spid="12"/>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1000"/>
                                        <p:tgtEl>
                                          <p:spTgt spid="13"/>
                                        </p:tgtEl>
                                      </p:cBhvr>
                                    </p:animEffect>
                                    <p:anim calcmode="lin" valueType="num">
                                      <p:cBhvr>
                                        <p:cTn id="51" dur="1000" fill="hold"/>
                                        <p:tgtEl>
                                          <p:spTgt spid="13"/>
                                        </p:tgtEl>
                                        <p:attrNameLst>
                                          <p:attrName>ppt_x</p:attrName>
                                        </p:attrNameLst>
                                      </p:cBhvr>
                                      <p:tavLst>
                                        <p:tav tm="0">
                                          <p:val>
                                            <p:strVal val="#ppt_x"/>
                                          </p:val>
                                        </p:tav>
                                        <p:tav tm="100000">
                                          <p:val>
                                            <p:strVal val="#ppt_x"/>
                                          </p:val>
                                        </p:tav>
                                      </p:tavLst>
                                    </p:anim>
                                    <p:anim calcmode="lin" valueType="num">
                                      <p:cBhvr>
                                        <p:cTn id="5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4" grpId="0"/>
      <p:bldP spid="5" grpId="0"/>
      <p:bldP spid="7" grpId="0"/>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E4876883-7096-4A32-BD4D-B89A1B81BF03}"/>
              </a:ext>
            </a:extLst>
          </p:cNvPr>
          <p:cNvSpPr/>
          <p:nvPr/>
        </p:nvSpPr>
        <p:spPr>
          <a:xfrm>
            <a:off x="3707904" y="5517232"/>
            <a:ext cx="1944216" cy="43204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64F0017B-D395-46F6-8350-ED328E90B417}"/>
              </a:ext>
            </a:extLst>
          </p:cNvPr>
          <p:cNvSpPr/>
          <p:nvPr/>
        </p:nvSpPr>
        <p:spPr>
          <a:xfrm>
            <a:off x="4139952" y="4509120"/>
            <a:ext cx="1008112" cy="43204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a:xfrm>
                <a:off x="457200" y="1052736"/>
                <a:ext cx="8229600" cy="4707264"/>
              </a:xfrm>
            </p:spPr>
            <p:txBody>
              <a:bodyPr/>
              <a:lstStyle/>
              <a:p>
                <a:r>
                  <a:rPr lang="en-US" dirty="0"/>
                  <a:t>Substitute this value of </a:t>
                </a:r>
                <a14:m>
                  <m:oMath xmlns:m="http://schemas.openxmlformats.org/officeDocument/2006/math">
                    <m:r>
                      <a:rPr lang="en-US" i="1" dirty="0" smtClean="0">
                        <a:latin typeface="Cambria Math" panose="02040503050406030204" pitchFamily="18" charset="0"/>
                      </a:rPr>
                      <m:t>𝑥</m:t>
                    </m:r>
                  </m:oMath>
                </a14:m>
                <a:r>
                  <a:rPr lang="en-US" dirty="0"/>
                  <a:t> back into one of the original equations to find </a:t>
                </a:r>
                <a14:m>
                  <m:oMath xmlns:m="http://schemas.openxmlformats.org/officeDocument/2006/math">
                    <m:r>
                      <a:rPr lang="en-US" i="1" dirty="0" smtClean="0">
                        <a:latin typeface="Cambria Math" panose="02040503050406030204" pitchFamily="18" charset="0"/>
                      </a:rPr>
                      <m:t>𝑦</m:t>
                    </m:r>
                  </m:oMath>
                </a14:m>
                <a:r>
                  <a:rPr lang="en-US" dirty="0"/>
                  <a:t>. </a:t>
                </a:r>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xfrm>
                <a:off x="457200" y="1052736"/>
                <a:ext cx="8229600" cy="4707264"/>
              </a:xfrm>
              <a:blipFill>
                <a:blip r:embed="rId2"/>
                <a:stretch>
                  <a:fillRect l="-1852" t="-1554" r="-1778"/>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CD7CBCE4-E77C-4D0A-AD33-4C97C92C964E}"/>
                  </a:ext>
                </a:extLst>
              </p:cNvPr>
              <p:cNvSpPr txBox="1"/>
              <p:nvPr/>
            </p:nvSpPr>
            <p:spPr>
              <a:xfrm>
                <a:off x="2051720" y="1948770"/>
                <a:ext cx="4572000" cy="40011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3</m:t>
                      </m:r>
                      <m:r>
                        <a:rPr lang="en-GB" b="0" i="1" smtClean="0">
                          <a:latin typeface="Cambria Math" panose="02040503050406030204" pitchFamily="18" charset="0"/>
                        </a:rPr>
                        <m:t>𝑥</m:t>
                      </m:r>
                      <m:r>
                        <a:rPr lang="en-GB" b="0" i="1" smtClean="0">
                          <a:latin typeface="Cambria Math" panose="02040503050406030204" pitchFamily="18" charset="0"/>
                        </a:rPr>
                        <m:t>+4</m:t>
                      </m:r>
                      <m:r>
                        <a:rPr lang="en-GB" b="0" i="1" smtClean="0">
                          <a:latin typeface="Cambria Math" panose="02040503050406030204" pitchFamily="18" charset="0"/>
                        </a:rPr>
                        <m:t>𝑦</m:t>
                      </m:r>
                      <m:r>
                        <a:rPr lang="en-GB" b="0" i="1" smtClean="0">
                          <a:latin typeface="Cambria Math" panose="02040503050406030204" pitchFamily="18" charset="0"/>
                        </a:rPr>
                        <m:t>=19</m:t>
                      </m:r>
                    </m:oMath>
                  </m:oMathPara>
                </a14:m>
                <a:endParaRPr lang="en-GB" b="0" dirty="0"/>
              </a:p>
            </p:txBody>
          </p:sp>
        </mc:Choice>
        <mc:Fallback xmlns="">
          <p:sp>
            <p:nvSpPr>
              <p:cNvPr id="7" name="TextBox 6">
                <a:extLst>
                  <a:ext uri="{FF2B5EF4-FFF2-40B4-BE49-F238E27FC236}">
                    <a16:creationId xmlns:a16="http://schemas.microsoft.com/office/drawing/2014/main" id="{CD7CBCE4-E77C-4D0A-AD33-4C97C92C964E}"/>
                  </a:ext>
                </a:extLst>
              </p:cNvPr>
              <p:cNvSpPr txBox="1">
                <a:spLocks noRot="1" noChangeAspect="1" noMove="1" noResize="1" noEditPoints="1" noAdjustHandles="1" noChangeArrowheads="1" noChangeShapeType="1" noTextEdit="1"/>
              </p:cNvSpPr>
              <p:nvPr/>
            </p:nvSpPr>
            <p:spPr>
              <a:xfrm>
                <a:off x="2051720" y="1948770"/>
                <a:ext cx="4572000" cy="400110"/>
              </a:xfrm>
              <a:prstGeom prst="rect">
                <a:avLst/>
              </a:prstGeom>
              <a:blipFill>
                <a:blip r:embed="rId3"/>
                <a:stretch>
                  <a:fillRect b="-16923"/>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2902C0A4-0B9D-463C-9145-97EBC33095BF}"/>
                  </a:ext>
                </a:extLst>
              </p:cNvPr>
              <p:cNvSpPr txBox="1"/>
              <p:nvPr/>
            </p:nvSpPr>
            <p:spPr>
              <a:xfrm>
                <a:off x="1979712" y="2596842"/>
                <a:ext cx="4572000" cy="40011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3(9)+4</m:t>
                      </m:r>
                      <m:r>
                        <a:rPr lang="en-GB" b="0" i="1" smtClean="0">
                          <a:latin typeface="Cambria Math" panose="02040503050406030204" pitchFamily="18" charset="0"/>
                        </a:rPr>
                        <m:t>𝑦</m:t>
                      </m:r>
                      <m:r>
                        <a:rPr lang="en-GB" b="0" i="1" smtClean="0">
                          <a:latin typeface="Cambria Math" panose="02040503050406030204" pitchFamily="18" charset="0"/>
                        </a:rPr>
                        <m:t>=19</m:t>
                      </m:r>
                    </m:oMath>
                  </m:oMathPara>
                </a14:m>
                <a:endParaRPr lang="en-GB" b="0" dirty="0"/>
              </a:p>
            </p:txBody>
          </p:sp>
        </mc:Choice>
        <mc:Fallback xmlns="">
          <p:sp>
            <p:nvSpPr>
              <p:cNvPr id="8" name="TextBox 7">
                <a:extLst>
                  <a:ext uri="{FF2B5EF4-FFF2-40B4-BE49-F238E27FC236}">
                    <a16:creationId xmlns:a16="http://schemas.microsoft.com/office/drawing/2014/main" id="{2902C0A4-0B9D-463C-9145-97EBC33095BF}"/>
                  </a:ext>
                </a:extLst>
              </p:cNvPr>
              <p:cNvSpPr txBox="1">
                <a:spLocks noRot="1" noChangeAspect="1" noMove="1" noResize="1" noEditPoints="1" noAdjustHandles="1" noChangeArrowheads="1" noChangeShapeType="1" noTextEdit="1"/>
              </p:cNvSpPr>
              <p:nvPr/>
            </p:nvSpPr>
            <p:spPr>
              <a:xfrm>
                <a:off x="1979712" y="2596842"/>
                <a:ext cx="4572000" cy="400110"/>
              </a:xfrm>
              <a:prstGeom prst="rect">
                <a:avLst/>
              </a:prstGeom>
              <a:blipFill>
                <a:blip r:embed="rId4"/>
                <a:stretch>
                  <a:fillRect b="-16667"/>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B329FD30-0269-41B2-B7C2-254A25375F5C}"/>
                  </a:ext>
                </a:extLst>
              </p:cNvPr>
              <p:cNvSpPr txBox="1"/>
              <p:nvPr/>
            </p:nvSpPr>
            <p:spPr>
              <a:xfrm>
                <a:off x="2051720" y="3212976"/>
                <a:ext cx="4572000" cy="40011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GB" i="1" smtClean="0">
                          <a:latin typeface="Cambria Math" panose="02040503050406030204" pitchFamily="18" charset="0"/>
                        </a:rPr>
                        <m:t>2</m:t>
                      </m:r>
                      <m:r>
                        <a:rPr lang="en-GB" b="0" i="1" smtClean="0">
                          <a:latin typeface="Cambria Math" panose="02040503050406030204" pitchFamily="18" charset="0"/>
                        </a:rPr>
                        <m:t>7+4</m:t>
                      </m:r>
                      <m:r>
                        <a:rPr lang="en-GB" b="0" i="1" smtClean="0">
                          <a:latin typeface="Cambria Math" panose="02040503050406030204" pitchFamily="18" charset="0"/>
                        </a:rPr>
                        <m:t>𝑦</m:t>
                      </m:r>
                      <m:r>
                        <a:rPr lang="en-GB" b="0" i="1" smtClean="0">
                          <a:latin typeface="Cambria Math" panose="02040503050406030204" pitchFamily="18" charset="0"/>
                        </a:rPr>
                        <m:t>=19</m:t>
                      </m:r>
                    </m:oMath>
                  </m:oMathPara>
                </a14:m>
                <a:endParaRPr lang="en-GB" b="0" dirty="0"/>
              </a:p>
            </p:txBody>
          </p:sp>
        </mc:Choice>
        <mc:Fallback xmlns="">
          <p:sp>
            <p:nvSpPr>
              <p:cNvPr id="9" name="TextBox 8">
                <a:extLst>
                  <a:ext uri="{FF2B5EF4-FFF2-40B4-BE49-F238E27FC236}">
                    <a16:creationId xmlns:a16="http://schemas.microsoft.com/office/drawing/2014/main" id="{B329FD30-0269-41B2-B7C2-254A25375F5C}"/>
                  </a:ext>
                </a:extLst>
              </p:cNvPr>
              <p:cNvSpPr txBox="1">
                <a:spLocks noRot="1" noChangeAspect="1" noMove="1" noResize="1" noEditPoints="1" noAdjustHandles="1" noChangeArrowheads="1" noChangeShapeType="1" noTextEdit="1"/>
              </p:cNvSpPr>
              <p:nvPr/>
            </p:nvSpPr>
            <p:spPr>
              <a:xfrm>
                <a:off x="2051720" y="3212976"/>
                <a:ext cx="4572000" cy="400110"/>
              </a:xfrm>
              <a:prstGeom prst="rect">
                <a:avLst/>
              </a:prstGeom>
              <a:blipFill>
                <a:blip r:embed="rId5"/>
                <a:stretch>
                  <a:fillRect b="-16667"/>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231E7B4C-2FC0-410F-A08C-94723BDD29F1}"/>
                  </a:ext>
                </a:extLst>
              </p:cNvPr>
              <p:cNvSpPr txBox="1"/>
              <p:nvPr/>
            </p:nvSpPr>
            <p:spPr>
              <a:xfrm>
                <a:off x="2339752" y="3861048"/>
                <a:ext cx="4572000" cy="40011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4</m:t>
                      </m:r>
                      <m:r>
                        <a:rPr lang="en-GB" b="0" i="1" smtClean="0">
                          <a:latin typeface="Cambria Math" panose="02040503050406030204" pitchFamily="18" charset="0"/>
                        </a:rPr>
                        <m:t>𝑦</m:t>
                      </m:r>
                      <m:r>
                        <a:rPr lang="en-GB" b="0" i="1" smtClean="0">
                          <a:latin typeface="Cambria Math" panose="02040503050406030204" pitchFamily="18" charset="0"/>
                        </a:rPr>
                        <m:t>=−8</m:t>
                      </m:r>
                    </m:oMath>
                  </m:oMathPara>
                </a14:m>
                <a:endParaRPr lang="en-GB" b="0" dirty="0"/>
              </a:p>
            </p:txBody>
          </p:sp>
        </mc:Choice>
        <mc:Fallback xmlns="">
          <p:sp>
            <p:nvSpPr>
              <p:cNvPr id="10" name="TextBox 9">
                <a:extLst>
                  <a:ext uri="{FF2B5EF4-FFF2-40B4-BE49-F238E27FC236}">
                    <a16:creationId xmlns:a16="http://schemas.microsoft.com/office/drawing/2014/main" id="{231E7B4C-2FC0-410F-A08C-94723BDD29F1}"/>
                  </a:ext>
                </a:extLst>
              </p:cNvPr>
              <p:cNvSpPr txBox="1">
                <a:spLocks noRot="1" noChangeAspect="1" noMove="1" noResize="1" noEditPoints="1" noAdjustHandles="1" noChangeArrowheads="1" noChangeShapeType="1" noTextEdit="1"/>
              </p:cNvSpPr>
              <p:nvPr/>
            </p:nvSpPr>
            <p:spPr>
              <a:xfrm>
                <a:off x="2339752" y="3861048"/>
                <a:ext cx="4572000" cy="400110"/>
              </a:xfrm>
              <a:prstGeom prst="rect">
                <a:avLst/>
              </a:prstGeom>
              <a:blipFill>
                <a:blip r:embed="rId6"/>
                <a:stretch>
                  <a:fillRect b="-16667"/>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14BD9796-E8BE-4C39-8585-D35271936E67}"/>
                  </a:ext>
                </a:extLst>
              </p:cNvPr>
              <p:cNvSpPr txBox="1"/>
              <p:nvPr/>
            </p:nvSpPr>
            <p:spPr>
              <a:xfrm>
                <a:off x="2339752" y="4509120"/>
                <a:ext cx="4572000" cy="40011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𝑦</m:t>
                      </m:r>
                      <m:r>
                        <a:rPr lang="en-GB" b="0" i="1" smtClean="0">
                          <a:latin typeface="Cambria Math" panose="02040503050406030204" pitchFamily="18" charset="0"/>
                        </a:rPr>
                        <m:t>=−2</m:t>
                      </m:r>
                    </m:oMath>
                  </m:oMathPara>
                </a14:m>
                <a:endParaRPr lang="en-GB" b="0" dirty="0"/>
              </a:p>
            </p:txBody>
          </p:sp>
        </mc:Choice>
        <mc:Fallback xmlns="">
          <p:sp>
            <p:nvSpPr>
              <p:cNvPr id="11" name="TextBox 10">
                <a:extLst>
                  <a:ext uri="{FF2B5EF4-FFF2-40B4-BE49-F238E27FC236}">
                    <a16:creationId xmlns:a16="http://schemas.microsoft.com/office/drawing/2014/main" id="{14BD9796-E8BE-4C39-8585-D35271936E67}"/>
                  </a:ext>
                </a:extLst>
              </p:cNvPr>
              <p:cNvSpPr txBox="1">
                <a:spLocks noRot="1" noChangeAspect="1" noMove="1" noResize="1" noEditPoints="1" noAdjustHandles="1" noChangeArrowheads="1" noChangeShapeType="1" noTextEdit="1"/>
              </p:cNvSpPr>
              <p:nvPr/>
            </p:nvSpPr>
            <p:spPr>
              <a:xfrm>
                <a:off x="2339752" y="4509120"/>
                <a:ext cx="4572000" cy="400110"/>
              </a:xfrm>
              <a:prstGeom prst="rect">
                <a:avLst/>
              </a:prstGeom>
              <a:blipFill>
                <a:blip r:embed="rId7"/>
                <a:stretch>
                  <a:fillRect b="-10769"/>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4" name="Content Placeholder 2">
                <a:extLst>
                  <a:ext uri="{FF2B5EF4-FFF2-40B4-BE49-F238E27FC236}">
                    <a16:creationId xmlns:a16="http://schemas.microsoft.com/office/drawing/2014/main" id="{D6E8FC49-6A9D-4096-A111-348EBC493889}"/>
                  </a:ext>
                </a:extLst>
              </p:cNvPr>
              <p:cNvSpPr txBox="1">
                <a:spLocks/>
              </p:cNvSpPr>
              <p:nvPr/>
            </p:nvSpPr>
            <p:spPr bwMode="auto">
              <a:xfrm>
                <a:off x="539552" y="5157192"/>
                <a:ext cx="8229600" cy="72008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kern="0" dirty="0"/>
                  <a:t>Final answer: </a:t>
                </a:r>
              </a:p>
              <a:p>
                <a:pPr/>
                <a14:m>
                  <m:oMathPara xmlns:m="http://schemas.openxmlformats.org/officeDocument/2006/math">
                    <m:oMathParaPr>
                      <m:jc m:val="centerGroup"/>
                    </m:oMathParaPr>
                    <m:oMath xmlns:m="http://schemas.openxmlformats.org/officeDocument/2006/math">
                      <m:r>
                        <a:rPr lang="en-GB" b="0" i="1" kern="0" smtClean="0">
                          <a:latin typeface="Cambria Math" panose="02040503050406030204" pitchFamily="18" charset="0"/>
                        </a:rPr>
                        <m:t>𝑥</m:t>
                      </m:r>
                      <m:r>
                        <a:rPr lang="en-GB" b="0" i="1" kern="0" smtClean="0">
                          <a:latin typeface="Cambria Math" panose="02040503050406030204" pitchFamily="18" charset="0"/>
                        </a:rPr>
                        <m:t>=9, </m:t>
                      </m:r>
                      <m:r>
                        <a:rPr lang="en-GB" b="0" i="1" kern="0" smtClean="0">
                          <a:latin typeface="Cambria Math" panose="02040503050406030204" pitchFamily="18" charset="0"/>
                        </a:rPr>
                        <m:t>𝑦</m:t>
                      </m:r>
                      <m:r>
                        <a:rPr lang="en-GB" b="0" i="1" kern="0" smtClean="0">
                          <a:latin typeface="Cambria Math" panose="02040503050406030204" pitchFamily="18" charset="0"/>
                        </a:rPr>
                        <m:t>=−2</m:t>
                      </m:r>
                    </m:oMath>
                  </m:oMathPara>
                </a14:m>
                <a:endParaRPr lang="en-US" kern="0" dirty="0"/>
              </a:p>
              <a:p>
                <a:endParaRPr lang="en-US" kern="0" dirty="0"/>
              </a:p>
            </p:txBody>
          </p:sp>
        </mc:Choice>
        <mc:Fallback xmlns="">
          <p:sp>
            <p:nvSpPr>
              <p:cNvPr id="14" name="Content Placeholder 2">
                <a:extLst>
                  <a:ext uri="{FF2B5EF4-FFF2-40B4-BE49-F238E27FC236}">
                    <a16:creationId xmlns:a16="http://schemas.microsoft.com/office/drawing/2014/main" id="{D6E8FC49-6A9D-4096-A111-348EBC493889}"/>
                  </a:ext>
                </a:extLst>
              </p:cNvPr>
              <p:cNvSpPr txBox="1">
                <a:spLocks noRot="1" noChangeAspect="1" noMove="1" noResize="1" noEditPoints="1" noAdjustHandles="1" noChangeArrowheads="1" noChangeShapeType="1" noTextEdit="1"/>
              </p:cNvSpPr>
              <p:nvPr/>
            </p:nvSpPr>
            <p:spPr bwMode="auto">
              <a:xfrm>
                <a:off x="539552" y="5157192"/>
                <a:ext cx="8229600" cy="720080"/>
              </a:xfrm>
              <a:prstGeom prst="rect">
                <a:avLst/>
              </a:prstGeom>
              <a:blipFill>
                <a:blip r:embed="rId8"/>
                <a:stretch>
                  <a:fillRect l="-1926" t="-10169" b="-1695"/>
                </a:stretch>
              </a:blipFill>
              <a:ln w="9525">
                <a:noFill/>
                <a:miter lim="800000"/>
                <a:headEnd/>
                <a:tailEnd/>
              </a:ln>
            </p:spPr>
            <p:txBody>
              <a:bodyPr/>
              <a:lstStyle/>
              <a:p>
                <a:r>
                  <a:rPr lang="en-GB">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1000"/>
                                        <p:tgtEl>
                                          <p:spTgt spid="12"/>
                                        </p:tgtEl>
                                      </p:cBhvr>
                                    </p:animEffect>
                                    <p:anim calcmode="lin" valueType="num">
                                      <p:cBhvr>
                                        <p:cTn id="41" dur="1000" fill="hold"/>
                                        <p:tgtEl>
                                          <p:spTgt spid="12"/>
                                        </p:tgtEl>
                                        <p:attrNameLst>
                                          <p:attrName>ppt_x</p:attrName>
                                        </p:attrNameLst>
                                      </p:cBhvr>
                                      <p:tavLst>
                                        <p:tav tm="0">
                                          <p:val>
                                            <p:strVal val="#ppt_x"/>
                                          </p:val>
                                        </p:tav>
                                        <p:tav tm="100000">
                                          <p:val>
                                            <p:strVal val="#ppt_x"/>
                                          </p:val>
                                        </p:tav>
                                      </p:tavLst>
                                    </p:anim>
                                    <p:anim calcmode="lin" valueType="num">
                                      <p:cBhvr>
                                        <p:cTn id="4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ppt_x"/>
                                          </p:val>
                                        </p:tav>
                                        <p:tav tm="100000">
                                          <p:val>
                                            <p:strVal val="#ppt_x"/>
                                          </p:val>
                                        </p:tav>
                                      </p:tavLst>
                                    </p:anim>
                                    <p:anim calcmode="lin" valueType="num">
                                      <p:cBhvr additive="base">
                                        <p:cTn id="48" dur="500" fill="hold"/>
                                        <p:tgtEl>
                                          <p:spTgt spid="14"/>
                                        </p:tgtEl>
                                        <p:attrNameLst>
                                          <p:attrName>ppt_y</p:attrName>
                                        </p:attrNameLst>
                                      </p:cBhvr>
                                      <p:tavLst>
                                        <p:tav tm="0">
                                          <p:val>
                                            <p:strVal val="1+#ppt_h/2"/>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1000"/>
                                        <p:tgtEl>
                                          <p:spTgt spid="15"/>
                                        </p:tgtEl>
                                      </p:cBhvr>
                                    </p:animEffect>
                                    <p:anim calcmode="lin" valueType="num">
                                      <p:cBhvr>
                                        <p:cTn id="52" dur="1000" fill="hold"/>
                                        <p:tgtEl>
                                          <p:spTgt spid="15"/>
                                        </p:tgtEl>
                                        <p:attrNameLst>
                                          <p:attrName>ppt_x</p:attrName>
                                        </p:attrNameLst>
                                      </p:cBhvr>
                                      <p:tavLst>
                                        <p:tav tm="0">
                                          <p:val>
                                            <p:strVal val="#ppt_x"/>
                                          </p:val>
                                        </p:tav>
                                        <p:tav tm="100000">
                                          <p:val>
                                            <p:strVal val="#ppt_x"/>
                                          </p:val>
                                        </p:tav>
                                      </p:tavLst>
                                    </p:anim>
                                    <p:anim calcmode="lin" valueType="num">
                                      <p:cBhvr>
                                        <p:cTn id="5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2" grpId="0" animBg="1"/>
      <p:bldP spid="7" grpId="0"/>
      <p:bldP spid="8" grpId="0"/>
      <p:bldP spid="9" grpId="0"/>
      <p:bldP spid="10" grpId="0"/>
      <p:bldP spid="11"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000" dirty="0"/>
              <a:t>Example 2</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a:xfrm>
                <a:off x="457200" y="1476181"/>
                <a:ext cx="8424936" cy="1340936"/>
              </a:xfrm>
            </p:spPr>
            <p:txBody>
              <a:bodyPr/>
              <a:lstStyle/>
              <a:p>
                <a:r>
                  <a:rPr lang="en-GB" b="0" dirty="0">
                    <a:latin typeface="Arial" panose="020B0604020202020204" pitchFamily="34" charset="0"/>
                    <a:cs typeface="Arial" panose="020B0604020202020204" pitchFamily="34" charset="0"/>
                  </a:rPr>
                  <a:t>Solve</a:t>
                </a:r>
                <a:endParaRPr lang="en-GB" dirty="0">
                  <a:latin typeface="Arial" panose="020B0604020202020204" pitchFamily="34" charset="0"/>
                  <a:cs typeface="Arial" panose="020B0604020202020204" pitchFamily="34" charset="0"/>
                </a:endParaRPr>
              </a:p>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3</m:t>
                      </m:r>
                      <m:r>
                        <a:rPr lang="en-GB" b="0" i="1" smtClean="0">
                          <a:latin typeface="Cambria Math" panose="02040503050406030204" pitchFamily="18" charset="0"/>
                        </a:rPr>
                        <m:t>𝑥</m:t>
                      </m:r>
                      <m:r>
                        <a:rPr lang="en-GB" b="0" i="1" smtClean="0">
                          <a:latin typeface="Cambria Math" panose="02040503050406030204" pitchFamily="18" charset="0"/>
                        </a:rPr>
                        <m:t>+3</m:t>
                      </m:r>
                      <m:r>
                        <a:rPr lang="en-GB" b="0" i="1" smtClean="0">
                          <a:latin typeface="Cambria Math" panose="02040503050406030204" pitchFamily="18" charset="0"/>
                        </a:rPr>
                        <m:t>𝑦</m:t>
                      </m:r>
                      <m:r>
                        <a:rPr lang="en-GB" b="0" i="1" smtClean="0">
                          <a:latin typeface="Cambria Math" panose="02040503050406030204" pitchFamily="18" charset="0"/>
                        </a:rPr>
                        <m:t>=36</m:t>
                      </m:r>
                    </m:oMath>
                  </m:oMathPara>
                </a14:m>
                <a:endParaRPr lang="en-GB" b="0" dirty="0"/>
              </a:p>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   2</m:t>
                      </m:r>
                      <m:r>
                        <a:rPr lang="en-GB" b="0" i="1" smtClean="0">
                          <a:latin typeface="Cambria Math" panose="02040503050406030204" pitchFamily="18" charset="0"/>
                        </a:rPr>
                        <m:t>𝑥</m:t>
                      </m:r>
                      <m:r>
                        <a:rPr lang="en-GB" b="0" i="1" smtClean="0">
                          <a:latin typeface="Cambria Math" panose="02040503050406030204" pitchFamily="18" charset="0"/>
                        </a:rPr>
                        <m:t>−6</m:t>
                      </m:r>
                      <m:r>
                        <a:rPr lang="en-GB" b="0" i="1" smtClean="0">
                          <a:latin typeface="Cambria Math" panose="02040503050406030204" pitchFamily="18" charset="0"/>
                        </a:rPr>
                        <m:t>𝑦</m:t>
                      </m:r>
                      <m:r>
                        <a:rPr lang="en-GB" b="0" i="1" smtClean="0">
                          <a:latin typeface="Cambria Math" panose="02040503050406030204" pitchFamily="18" charset="0"/>
                        </a:rPr>
                        <m:t>=−32</m:t>
                      </m:r>
                    </m:oMath>
                  </m:oMathPara>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xfrm>
                <a:off x="457200" y="1476181"/>
                <a:ext cx="8424936" cy="1340936"/>
              </a:xfrm>
              <a:blipFill>
                <a:blip r:embed="rId2"/>
                <a:stretch>
                  <a:fillRect l="-1809" t="-5455"/>
                </a:stretch>
              </a:blipFill>
            </p:spPr>
            <p:txBody>
              <a:bodyPr/>
              <a:lstStyle/>
              <a:p>
                <a:r>
                  <a:rPr lang="en-GB">
                    <a:noFill/>
                  </a:rPr>
                  <a:t> </a:t>
                </a:r>
              </a:p>
            </p:txBody>
          </p:sp>
        </mc:Fallback>
      </mc:AlternateContent>
      <p:sp>
        <p:nvSpPr>
          <p:cNvPr id="4" name="TextBox 3">
            <a:extLst>
              <a:ext uri="{FF2B5EF4-FFF2-40B4-BE49-F238E27FC236}">
                <a16:creationId xmlns:a16="http://schemas.microsoft.com/office/drawing/2014/main" id="{680A41B4-B884-4AA1-92F1-75352C1CD70D}"/>
              </a:ext>
            </a:extLst>
          </p:cNvPr>
          <p:cNvSpPr txBox="1"/>
          <p:nvPr/>
        </p:nvSpPr>
        <p:spPr>
          <a:xfrm>
            <a:off x="5796136" y="1772816"/>
            <a:ext cx="792088" cy="958660"/>
          </a:xfrm>
          <a:prstGeom prst="rect">
            <a:avLst/>
          </a:prstGeom>
          <a:noFill/>
        </p:spPr>
        <p:txBody>
          <a:bodyPr wrap="square" rtlCol="0">
            <a:spAutoFit/>
          </a:bodyPr>
          <a:lstStyle/>
          <a:p>
            <a:pPr>
              <a:lnSpc>
                <a:spcPct val="150000"/>
              </a:lnSpc>
            </a:pPr>
            <a:r>
              <a:rPr lang="en-GB" dirty="0">
                <a:solidFill>
                  <a:srgbClr val="FF0000"/>
                </a:solidFill>
              </a:rPr>
              <a:t>(1)</a:t>
            </a:r>
          </a:p>
          <a:p>
            <a:pPr>
              <a:lnSpc>
                <a:spcPct val="150000"/>
              </a:lnSpc>
            </a:pPr>
            <a:r>
              <a:rPr lang="en-GB" dirty="0">
                <a:solidFill>
                  <a:srgbClr val="FF0000"/>
                </a:solidFill>
              </a:rPr>
              <a:t>(2)</a:t>
            </a:r>
          </a:p>
        </p:txBody>
      </p:sp>
      <mc:AlternateContent xmlns:mc="http://schemas.openxmlformats.org/markup-compatibility/2006" xmlns:a14="http://schemas.microsoft.com/office/drawing/2010/main">
        <mc:Choice Requires="a14">
          <p:sp>
            <p:nvSpPr>
              <p:cNvPr id="5" name="Content Placeholder 2">
                <a:extLst>
                  <a:ext uri="{FF2B5EF4-FFF2-40B4-BE49-F238E27FC236}">
                    <a16:creationId xmlns:a16="http://schemas.microsoft.com/office/drawing/2014/main" id="{49C7F00D-B095-4AB4-8BF3-06DBFCE3D190}"/>
                  </a:ext>
                </a:extLst>
              </p:cNvPr>
              <p:cNvSpPr txBox="1">
                <a:spLocks/>
              </p:cNvSpPr>
              <p:nvPr/>
            </p:nvSpPr>
            <p:spPr bwMode="auto">
              <a:xfrm>
                <a:off x="467544" y="2996952"/>
                <a:ext cx="8229600" cy="25922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kern="0" dirty="0">
                    <a:latin typeface="Arial" panose="020B0604020202020204" pitchFamily="34" charset="0"/>
                    <a:cs typeface="Arial" panose="020B0604020202020204" pitchFamily="34" charset="0"/>
                  </a:rPr>
                  <a:t>However, here, if you add or subtract the equations as they are, then neither the </a:t>
                </a:r>
                <a14:m>
                  <m:oMath xmlns:m="http://schemas.openxmlformats.org/officeDocument/2006/math">
                    <m:r>
                      <a:rPr lang="en-GB" i="1" kern="0" dirty="0" smtClean="0">
                        <a:latin typeface="Cambria Math" panose="02040503050406030204" pitchFamily="18" charset="0"/>
                        <a:cs typeface="Arial" panose="020B0604020202020204" pitchFamily="34" charset="0"/>
                      </a:rPr>
                      <m:t>𝑥</m:t>
                    </m:r>
                  </m:oMath>
                </a14:m>
                <a:r>
                  <a:rPr lang="en-GB" kern="0" dirty="0">
                    <a:latin typeface="Arial" panose="020B0604020202020204" pitchFamily="34" charset="0"/>
                    <a:cs typeface="Arial" panose="020B0604020202020204" pitchFamily="34" charset="0"/>
                  </a:rPr>
                  <a:t> or the </a:t>
                </a:r>
                <a14:m>
                  <m:oMath xmlns:m="http://schemas.openxmlformats.org/officeDocument/2006/math">
                    <m:r>
                      <a:rPr lang="en-GB" i="1" kern="0" dirty="0" smtClean="0">
                        <a:latin typeface="Cambria Math" panose="02040503050406030204" pitchFamily="18" charset="0"/>
                        <a:cs typeface="Arial" panose="020B0604020202020204" pitchFamily="34" charset="0"/>
                      </a:rPr>
                      <m:t>𝑦</m:t>
                    </m:r>
                  </m:oMath>
                </a14:m>
                <a:r>
                  <a:rPr lang="en-GB" kern="0" dirty="0">
                    <a:latin typeface="Arial" panose="020B0604020202020204" pitchFamily="34" charset="0"/>
                    <a:cs typeface="Arial" panose="020B0604020202020204" pitchFamily="34" charset="0"/>
                  </a:rPr>
                  <a:t> will be eliminated. </a:t>
                </a:r>
              </a:p>
              <a:p>
                <a:r>
                  <a:rPr lang="en-GB" kern="0" dirty="0">
                    <a:latin typeface="Arial" panose="020B0604020202020204" pitchFamily="34" charset="0"/>
                    <a:cs typeface="Arial" panose="020B0604020202020204" pitchFamily="34" charset="0"/>
                  </a:rPr>
                  <a:t>You need to change one (or both of the equations) so that one of the variables (</a:t>
                </a:r>
                <a14:m>
                  <m:oMath xmlns:m="http://schemas.openxmlformats.org/officeDocument/2006/math">
                    <m:r>
                      <a:rPr lang="en-GB" i="1" kern="0" dirty="0" smtClean="0">
                        <a:latin typeface="Cambria Math" panose="02040503050406030204" pitchFamily="18" charset="0"/>
                        <a:cs typeface="Arial" panose="020B0604020202020204" pitchFamily="34" charset="0"/>
                      </a:rPr>
                      <m:t>𝑥</m:t>
                    </m:r>
                  </m:oMath>
                </a14:m>
                <a:r>
                  <a:rPr lang="en-GB" kern="0" dirty="0">
                    <a:latin typeface="Arial" panose="020B0604020202020204" pitchFamily="34" charset="0"/>
                    <a:cs typeface="Arial" panose="020B0604020202020204" pitchFamily="34" charset="0"/>
                  </a:rPr>
                  <a:t> or </a:t>
                </a:r>
                <a14:m>
                  <m:oMath xmlns:m="http://schemas.openxmlformats.org/officeDocument/2006/math">
                    <m:r>
                      <a:rPr lang="en-GB" i="1" kern="0" dirty="0" smtClean="0">
                        <a:latin typeface="Cambria Math" panose="02040503050406030204" pitchFamily="18" charset="0"/>
                        <a:cs typeface="Arial" panose="020B0604020202020204" pitchFamily="34" charset="0"/>
                      </a:rPr>
                      <m:t>𝑦</m:t>
                    </m:r>
                  </m:oMath>
                </a14:m>
                <a:r>
                  <a:rPr lang="en-GB" kern="0" dirty="0">
                    <a:latin typeface="Arial" panose="020B0604020202020204" pitchFamily="34" charset="0"/>
                    <a:cs typeface="Arial" panose="020B0604020202020204" pitchFamily="34" charset="0"/>
                  </a:rPr>
                  <a:t>) match (and therefore can be eliminated). </a:t>
                </a:r>
              </a:p>
              <a:p>
                <a:pPr algn="ctr"/>
                <a14:m>
                  <m:oMath xmlns:m="http://schemas.openxmlformats.org/officeDocument/2006/math">
                    <m:r>
                      <a:rPr lang="en-GB" i="1" kern="0" smtClean="0">
                        <a:latin typeface="Cambria Math" panose="02040503050406030204" pitchFamily="18" charset="0"/>
                      </a:rPr>
                      <m:t>3</m:t>
                    </m:r>
                    <m:r>
                      <a:rPr lang="en-GB" i="1" kern="0" smtClean="0">
                        <a:latin typeface="Cambria Math" panose="02040503050406030204" pitchFamily="18" charset="0"/>
                      </a:rPr>
                      <m:t>𝑥</m:t>
                    </m:r>
                    <m:r>
                      <a:rPr lang="en-GB" i="1" kern="0" smtClean="0">
                        <a:latin typeface="Cambria Math" panose="02040503050406030204" pitchFamily="18" charset="0"/>
                      </a:rPr>
                      <m:t>+3</m:t>
                    </m:r>
                    <m:r>
                      <a:rPr lang="en-GB" i="1" kern="0" smtClean="0">
                        <a:latin typeface="Cambria Math" panose="02040503050406030204" pitchFamily="18" charset="0"/>
                      </a:rPr>
                      <m:t>𝑦</m:t>
                    </m:r>
                    <m:r>
                      <a:rPr lang="en-GB" i="1" kern="0" smtClean="0">
                        <a:latin typeface="Cambria Math" panose="02040503050406030204" pitchFamily="18" charset="0"/>
                      </a:rPr>
                      <m:t>=36 ← ×2→6</m:t>
                    </m:r>
                    <m:r>
                      <a:rPr lang="en-GB" b="0" i="1" kern="0" smtClean="0">
                        <a:latin typeface="Cambria Math" panose="02040503050406030204" pitchFamily="18" charset="0"/>
                        <a:ea typeface="Cambria Math" panose="02040503050406030204" pitchFamily="18" charset="0"/>
                      </a:rPr>
                      <m:t>𝑥</m:t>
                    </m:r>
                    <m:r>
                      <a:rPr lang="en-GB" b="0" i="1" kern="0" smtClean="0">
                        <a:latin typeface="Cambria Math" panose="02040503050406030204" pitchFamily="18" charset="0"/>
                        <a:ea typeface="Cambria Math" panose="02040503050406030204" pitchFamily="18" charset="0"/>
                      </a:rPr>
                      <m:t>+6</m:t>
                    </m:r>
                    <m:r>
                      <a:rPr lang="en-GB" b="0" i="1" kern="0" smtClean="0">
                        <a:latin typeface="Cambria Math" panose="02040503050406030204" pitchFamily="18" charset="0"/>
                        <a:ea typeface="Cambria Math" panose="02040503050406030204" pitchFamily="18" charset="0"/>
                      </a:rPr>
                      <m:t>𝑦</m:t>
                    </m:r>
                    <m:r>
                      <a:rPr lang="en-GB" b="0" i="1" kern="0" smtClean="0">
                        <a:latin typeface="Cambria Math" panose="02040503050406030204" pitchFamily="18" charset="0"/>
                        <a:ea typeface="Cambria Math" panose="02040503050406030204" pitchFamily="18" charset="0"/>
                      </a:rPr>
                      <m:t>=72</m:t>
                    </m:r>
                  </m:oMath>
                </a14:m>
                <a:r>
                  <a:rPr lang="en-GB" kern="0" dirty="0"/>
                  <a:t> </a:t>
                </a:r>
              </a:p>
              <a:p>
                <a:r>
                  <a:rPr lang="en-GB" kern="0" dirty="0"/>
                  <a:t>                                                                   </a:t>
                </a:r>
                <a14:m>
                  <m:oMath xmlns:m="http://schemas.openxmlformats.org/officeDocument/2006/math">
                    <m:r>
                      <a:rPr lang="en-GB" i="1" kern="0" smtClean="0">
                        <a:latin typeface="Cambria Math" panose="02040503050406030204" pitchFamily="18" charset="0"/>
                      </a:rPr>
                      <m:t>2</m:t>
                    </m:r>
                    <m:r>
                      <a:rPr lang="en-GB" i="1" kern="0" smtClean="0">
                        <a:latin typeface="Cambria Math" panose="02040503050406030204" pitchFamily="18" charset="0"/>
                      </a:rPr>
                      <m:t>𝑥</m:t>
                    </m:r>
                    <m:r>
                      <a:rPr lang="en-GB" i="1" kern="0" smtClean="0">
                        <a:latin typeface="Cambria Math" panose="02040503050406030204" pitchFamily="18" charset="0"/>
                      </a:rPr>
                      <m:t>−6</m:t>
                    </m:r>
                    <m:r>
                      <a:rPr lang="en-GB" i="1" kern="0" smtClean="0">
                        <a:latin typeface="Cambria Math" panose="02040503050406030204" pitchFamily="18" charset="0"/>
                      </a:rPr>
                      <m:t>𝑦</m:t>
                    </m:r>
                    <m:r>
                      <a:rPr lang="en-GB" i="1" kern="0" smtClean="0">
                        <a:latin typeface="Cambria Math" panose="02040503050406030204" pitchFamily="18" charset="0"/>
                      </a:rPr>
                      <m:t>=−32</m:t>
                    </m:r>
                  </m:oMath>
                </a14:m>
                <a:endParaRPr lang="en-GB" kern="0" dirty="0"/>
              </a:p>
              <a:p>
                <a:r>
                  <a:rPr lang="en-GB" kern="0" dirty="0"/>
                  <a:t>Now the </a:t>
                </a:r>
                <a14:m>
                  <m:oMath xmlns:m="http://schemas.openxmlformats.org/officeDocument/2006/math">
                    <m:r>
                      <a:rPr lang="en-GB" i="1" kern="0" dirty="0" smtClean="0">
                        <a:latin typeface="Cambria Math" panose="02040503050406030204" pitchFamily="18" charset="0"/>
                      </a:rPr>
                      <m:t>𝑦</m:t>
                    </m:r>
                  </m:oMath>
                </a14:m>
                <a:r>
                  <a:rPr lang="en-GB" kern="0" dirty="0"/>
                  <a:t> values match (and can be eliminated).</a:t>
                </a:r>
              </a:p>
            </p:txBody>
          </p:sp>
        </mc:Choice>
        <mc:Fallback xmlns="">
          <p:sp>
            <p:nvSpPr>
              <p:cNvPr id="5" name="Content Placeholder 2">
                <a:extLst>
                  <a:ext uri="{FF2B5EF4-FFF2-40B4-BE49-F238E27FC236}">
                    <a16:creationId xmlns:a16="http://schemas.microsoft.com/office/drawing/2014/main" id="{49C7F00D-B095-4AB4-8BF3-06DBFCE3D190}"/>
                  </a:ext>
                </a:extLst>
              </p:cNvPr>
              <p:cNvSpPr txBox="1">
                <a:spLocks noRot="1" noChangeAspect="1" noMove="1" noResize="1" noEditPoints="1" noAdjustHandles="1" noChangeArrowheads="1" noChangeShapeType="1" noTextEdit="1"/>
              </p:cNvSpPr>
              <p:nvPr/>
            </p:nvSpPr>
            <p:spPr bwMode="auto">
              <a:xfrm>
                <a:off x="467544" y="2996952"/>
                <a:ext cx="8229600" cy="2592288"/>
              </a:xfrm>
              <a:prstGeom prst="rect">
                <a:avLst/>
              </a:prstGeom>
              <a:blipFill>
                <a:blip r:embed="rId3"/>
                <a:stretch>
                  <a:fillRect l="-1926" t="-2824" b="-27529"/>
                </a:stretch>
              </a:blipFill>
              <a:ln w="9525">
                <a:noFill/>
                <a:miter lim="800000"/>
                <a:headEnd/>
                <a:tailEnd/>
              </a:ln>
            </p:spPr>
            <p:txBody>
              <a:bodyPr/>
              <a:lstStyle/>
              <a:p>
                <a:r>
                  <a:rPr lang="en-GB">
                    <a:noFill/>
                  </a:rPr>
                  <a:t> </a:t>
                </a:r>
              </a:p>
            </p:txBody>
          </p:sp>
        </mc:Fallback>
      </mc:AlternateContent>
      <p:sp>
        <p:nvSpPr>
          <p:cNvPr id="6" name="Oval 5">
            <a:extLst>
              <a:ext uri="{FF2B5EF4-FFF2-40B4-BE49-F238E27FC236}">
                <a16:creationId xmlns:a16="http://schemas.microsoft.com/office/drawing/2014/main" id="{6E3AA4D3-0013-43BB-92B9-DA4E4CD4E076}"/>
              </a:ext>
            </a:extLst>
          </p:cNvPr>
          <p:cNvSpPr/>
          <p:nvPr/>
        </p:nvSpPr>
        <p:spPr>
          <a:xfrm>
            <a:off x="5652120" y="4725144"/>
            <a:ext cx="432048" cy="936104"/>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A197B8F9-F9C5-41DB-B771-4E19DFA7A076}"/>
              </a:ext>
            </a:extLst>
          </p:cNvPr>
          <p:cNvSpPr/>
          <p:nvPr/>
        </p:nvSpPr>
        <p:spPr>
          <a:xfrm>
            <a:off x="4535996" y="5661248"/>
            <a:ext cx="1008112" cy="28803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586B8754-F37B-4953-8CB7-3EEC30B38A82}"/>
              </a:ext>
            </a:extLst>
          </p:cNvPr>
          <p:cNvSpPr/>
          <p:nvPr/>
        </p:nvSpPr>
        <p:spPr>
          <a:xfrm>
            <a:off x="4442021" y="3748969"/>
            <a:ext cx="1008112" cy="43204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a:xfrm>
                <a:off x="457200" y="1052736"/>
                <a:ext cx="8229600" cy="936104"/>
              </a:xfrm>
            </p:spPr>
            <p:txBody>
              <a:bodyPr/>
              <a:lstStyle/>
              <a:p>
                <a:pPr algn="ctr"/>
                <a14:m>
                  <m:oMath xmlns:m="http://schemas.openxmlformats.org/officeDocument/2006/math">
                    <m:r>
                      <a:rPr lang="en-GB" i="1" kern="0" smtClean="0">
                        <a:latin typeface="Cambria Math" panose="02040503050406030204" pitchFamily="18" charset="0"/>
                      </a:rPr>
                      <m:t>6</m:t>
                    </m:r>
                    <m:r>
                      <a:rPr lang="en-GB" b="0" i="1" kern="0" smtClean="0">
                        <a:latin typeface="Cambria Math" panose="02040503050406030204" pitchFamily="18" charset="0"/>
                        <a:ea typeface="Cambria Math" panose="02040503050406030204" pitchFamily="18" charset="0"/>
                      </a:rPr>
                      <m:t>𝑥</m:t>
                    </m:r>
                    <m:r>
                      <a:rPr lang="en-GB" b="0" i="1" kern="0" smtClean="0">
                        <a:latin typeface="Cambria Math" panose="02040503050406030204" pitchFamily="18" charset="0"/>
                        <a:ea typeface="Cambria Math" panose="02040503050406030204" pitchFamily="18" charset="0"/>
                      </a:rPr>
                      <m:t>+6</m:t>
                    </m:r>
                    <m:r>
                      <a:rPr lang="en-GB" b="0" i="1" kern="0" smtClean="0">
                        <a:latin typeface="Cambria Math" panose="02040503050406030204" pitchFamily="18" charset="0"/>
                        <a:ea typeface="Cambria Math" panose="02040503050406030204" pitchFamily="18" charset="0"/>
                      </a:rPr>
                      <m:t>𝑦</m:t>
                    </m:r>
                    <m:r>
                      <a:rPr lang="en-GB" b="0" i="1" kern="0" smtClean="0">
                        <a:latin typeface="Cambria Math" panose="02040503050406030204" pitchFamily="18" charset="0"/>
                        <a:ea typeface="Cambria Math" panose="02040503050406030204" pitchFamily="18" charset="0"/>
                      </a:rPr>
                      <m:t>=72</m:t>
                    </m:r>
                  </m:oMath>
                </a14:m>
                <a:r>
                  <a:rPr lang="en-GB" kern="0" dirty="0"/>
                  <a:t> </a:t>
                </a:r>
              </a:p>
              <a:p>
                <a:pPr/>
                <a14:m>
                  <m:oMathPara xmlns:m="http://schemas.openxmlformats.org/officeDocument/2006/math">
                    <m:oMathParaPr>
                      <m:jc m:val="centerGroup"/>
                    </m:oMathParaPr>
                    <m:oMath xmlns:m="http://schemas.openxmlformats.org/officeDocument/2006/math">
                      <m:r>
                        <a:rPr lang="en-GB" b="0" i="1" kern="0" smtClean="0">
                          <a:latin typeface="Cambria Math" panose="02040503050406030204" pitchFamily="18" charset="0"/>
                        </a:rPr>
                        <m:t>   </m:t>
                      </m:r>
                      <m:r>
                        <a:rPr lang="en-GB" i="1" kern="0" smtClean="0">
                          <a:latin typeface="Cambria Math" panose="02040503050406030204" pitchFamily="18" charset="0"/>
                        </a:rPr>
                        <m:t>2</m:t>
                      </m:r>
                      <m:r>
                        <a:rPr lang="en-GB" i="1" kern="0" smtClean="0">
                          <a:latin typeface="Cambria Math" panose="02040503050406030204" pitchFamily="18" charset="0"/>
                        </a:rPr>
                        <m:t>𝑥</m:t>
                      </m:r>
                      <m:r>
                        <a:rPr lang="en-GB" i="1" kern="0" smtClean="0">
                          <a:latin typeface="Cambria Math" panose="02040503050406030204" pitchFamily="18" charset="0"/>
                        </a:rPr>
                        <m:t>−6</m:t>
                      </m:r>
                      <m:r>
                        <a:rPr lang="en-GB" i="1" kern="0" smtClean="0">
                          <a:latin typeface="Cambria Math" panose="02040503050406030204" pitchFamily="18" charset="0"/>
                        </a:rPr>
                        <m:t>𝑦</m:t>
                      </m:r>
                      <m:r>
                        <a:rPr lang="en-GB" i="1" kern="0" smtClean="0">
                          <a:latin typeface="Cambria Math" panose="02040503050406030204" pitchFamily="18" charset="0"/>
                        </a:rPr>
                        <m:t>=−32</m:t>
                      </m:r>
                    </m:oMath>
                  </m:oMathPara>
                </a14:m>
                <a:endParaRPr lang="en-GB" kern="0" dirty="0"/>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xfrm>
                <a:off x="457200" y="1052736"/>
                <a:ext cx="8229600" cy="936104"/>
              </a:xfrm>
              <a:blipFill>
                <a:blip r:embed="rId2"/>
                <a:stretch>
                  <a:fillRect/>
                </a:stretch>
              </a:blipFill>
            </p:spPr>
            <p:txBody>
              <a:bodyPr/>
              <a:lstStyle/>
              <a:p>
                <a:r>
                  <a:rPr lang="en-GB">
                    <a:noFill/>
                  </a:rPr>
                  <a:t> </a:t>
                </a:r>
              </a:p>
            </p:txBody>
          </p:sp>
        </mc:Fallback>
      </mc:AlternateContent>
      <p:sp>
        <p:nvSpPr>
          <p:cNvPr id="4" name="TextBox 3">
            <a:extLst>
              <a:ext uri="{FF2B5EF4-FFF2-40B4-BE49-F238E27FC236}">
                <a16:creationId xmlns:a16="http://schemas.microsoft.com/office/drawing/2014/main" id="{5233FC21-4ADF-4978-A665-29C6C53ECCBC}"/>
              </a:ext>
            </a:extLst>
          </p:cNvPr>
          <p:cNvSpPr txBox="1"/>
          <p:nvPr/>
        </p:nvSpPr>
        <p:spPr>
          <a:xfrm>
            <a:off x="5724128" y="836712"/>
            <a:ext cx="792088" cy="958660"/>
          </a:xfrm>
          <a:prstGeom prst="rect">
            <a:avLst/>
          </a:prstGeom>
          <a:noFill/>
        </p:spPr>
        <p:txBody>
          <a:bodyPr wrap="square" rtlCol="0">
            <a:spAutoFit/>
          </a:bodyPr>
          <a:lstStyle/>
          <a:p>
            <a:pPr>
              <a:lnSpc>
                <a:spcPct val="150000"/>
              </a:lnSpc>
            </a:pPr>
            <a:r>
              <a:rPr lang="en-GB" dirty="0">
                <a:solidFill>
                  <a:srgbClr val="FF0000"/>
                </a:solidFill>
              </a:rPr>
              <a:t>(1)</a:t>
            </a:r>
          </a:p>
          <a:p>
            <a:pPr>
              <a:lnSpc>
                <a:spcPct val="150000"/>
              </a:lnSpc>
            </a:pPr>
            <a:r>
              <a:rPr lang="en-GB" dirty="0">
                <a:solidFill>
                  <a:srgbClr val="FF0000"/>
                </a:solidFill>
              </a:rPr>
              <a:t>(2)</a:t>
            </a: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74387D15-A484-40B6-AAA6-BA641B8443ED}"/>
                  </a:ext>
                </a:extLst>
              </p:cNvPr>
              <p:cNvSpPr txBox="1"/>
              <p:nvPr/>
            </p:nvSpPr>
            <p:spPr>
              <a:xfrm>
                <a:off x="539552" y="4293096"/>
                <a:ext cx="8208912" cy="400110"/>
              </a:xfrm>
              <a:prstGeom prst="rect">
                <a:avLst/>
              </a:prstGeom>
              <a:noFill/>
            </p:spPr>
            <p:txBody>
              <a:bodyPr wrap="square" rtlCol="0">
                <a:spAutoFit/>
              </a:bodyPr>
              <a:lstStyle/>
              <a:p>
                <a:r>
                  <a:rPr lang="en-GB" dirty="0"/>
                  <a:t>Substitute </a:t>
                </a:r>
                <a14:m>
                  <m:oMath xmlns:m="http://schemas.openxmlformats.org/officeDocument/2006/math">
                    <m:r>
                      <a:rPr lang="en-GB" b="0" i="1" smtClean="0">
                        <a:latin typeface="Cambria Math" panose="02040503050406030204" pitchFamily="18" charset="0"/>
                      </a:rPr>
                      <m:t>𝑥</m:t>
                    </m:r>
                    <m:r>
                      <a:rPr lang="en-GB" b="0" i="1" smtClean="0">
                        <a:latin typeface="Cambria Math" panose="02040503050406030204" pitchFamily="18" charset="0"/>
                      </a:rPr>
                      <m:t>=5 </m:t>
                    </m:r>
                  </m:oMath>
                </a14:m>
                <a:r>
                  <a:rPr lang="en-GB" dirty="0"/>
                  <a:t>into </a:t>
                </a:r>
                <a:r>
                  <a:rPr lang="en-GB" dirty="0">
                    <a:solidFill>
                      <a:srgbClr val="FF0000"/>
                    </a:solidFill>
                  </a:rPr>
                  <a:t>(2)</a:t>
                </a:r>
              </a:p>
            </p:txBody>
          </p:sp>
        </mc:Choice>
        <mc:Fallback xmlns="">
          <p:sp>
            <p:nvSpPr>
              <p:cNvPr id="5" name="TextBox 4">
                <a:extLst>
                  <a:ext uri="{FF2B5EF4-FFF2-40B4-BE49-F238E27FC236}">
                    <a16:creationId xmlns:a16="http://schemas.microsoft.com/office/drawing/2014/main" id="{74387D15-A484-40B6-AAA6-BA641B8443ED}"/>
                  </a:ext>
                </a:extLst>
              </p:cNvPr>
              <p:cNvSpPr txBox="1">
                <a:spLocks noRot="1" noChangeAspect="1" noMove="1" noResize="1" noEditPoints="1" noAdjustHandles="1" noChangeArrowheads="1" noChangeShapeType="1" noTextEdit="1"/>
              </p:cNvSpPr>
              <p:nvPr/>
            </p:nvSpPr>
            <p:spPr>
              <a:xfrm>
                <a:off x="539552" y="4293096"/>
                <a:ext cx="8208912" cy="400110"/>
              </a:xfrm>
              <a:prstGeom prst="rect">
                <a:avLst/>
              </a:prstGeom>
              <a:blipFill>
                <a:blip r:embed="rId3"/>
                <a:stretch>
                  <a:fillRect l="-817" t="-6061" b="-27273"/>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6" name="Content Placeholder 2">
                <a:extLst>
                  <a:ext uri="{FF2B5EF4-FFF2-40B4-BE49-F238E27FC236}">
                    <a16:creationId xmlns:a16="http://schemas.microsoft.com/office/drawing/2014/main" id="{407B961C-86AE-4E92-A17D-DA2DF5EED136}"/>
                  </a:ext>
                </a:extLst>
              </p:cNvPr>
              <p:cNvSpPr txBox="1">
                <a:spLocks/>
              </p:cNvSpPr>
              <p:nvPr/>
            </p:nvSpPr>
            <p:spPr bwMode="auto">
              <a:xfrm>
                <a:off x="467544" y="2420888"/>
                <a:ext cx="8361312" cy="93610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a14:m>
                  <m:oMath xmlns:m="http://schemas.openxmlformats.org/officeDocument/2006/math">
                    <m:r>
                      <a:rPr lang="en-GB" b="0" i="1" kern="0" smtClean="0">
                        <a:latin typeface="Cambria Math" panose="02040503050406030204" pitchFamily="18" charset="0"/>
                      </a:rPr>
                      <m:t> </m:t>
                    </m:r>
                    <m:r>
                      <a:rPr lang="en-GB" i="1" kern="0" smtClean="0">
                        <a:latin typeface="Cambria Math" panose="02040503050406030204" pitchFamily="18" charset="0"/>
                      </a:rPr>
                      <m:t>6</m:t>
                    </m:r>
                    <m:r>
                      <a:rPr lang="en-GB" i="1" kern="0" smtClean="0">
                        <a:latin typeface="Cambria Math" panose="02040503050406030204" pitchFamily="18" charset="0"/>
                        <a:ea typeface="Cambria Math" panose="02040503050406030204" pitchFamily="18" charset="0"/>
                      </a:rPr>
                      <m:t>𝑥</m:t>
                    </m:r>
                    <m:r>
                      <a:rPr lang="en-GB" i="1" kern="0" smtClean="0">
                        <a:latin typeface="Cambria Math" panose="02040503050406030204" pitchFamily="18" charset="0"/>
                        <a:ea typeface="Cambria Math" panose="02040503050406030204" pitchFamily="18" charset="0"/>
                      </a:rPr>
                      <m:t>+6</m:t>
                    </m:r>
                    <m:r>
                      <a:rPr lang="en-GB" i="1" kern="0" smtClean="0">
                        <a:latin typeface="Cambria Math" panose="02040503050406030204" pitchFamily="18" charset="0"/>
                        <a:ea typeface="Cambria Math" panose="02040503050406030204" pitchFamily="18" charset="0"/>
                      </a:rPr>
                      <m:t>𝑦</m:t>
                    </m:r>
                    <m:r>
                      <a:rPr lang="en-GB" i="1" kern="0" smtClean="0">
                        <a:latin typeface="Cambria Math" panose="02040503050406030204" pitchFamily="18" charset="0"/>
                        <a:ea typeface="Cambria Math" panose="02040503050406030204" pitchFamily="18" charset="0"/>
                      </a:rPr>
                      <m:t>=72</m:t>
                    </m:r>
                  </m:oMath>
                </a14:m>
                <a:r>
                  <a:rPr lang="en-GB" kern="0" dirty="0"/>
                  <a:t> </a:t>
                </a:r>
              </a:p>
              <a:p>
                <a:pPr/>
                <a14:m>
                  <m:oMathPara xmlns:m="http://schemas.openxmlformats.org/officeDocument/2006/math">
                    <m:oMathParaPr>
                      <m:jc m:val="centerGroup"/>
                    </m:oMathParaPr>
                    <m:oMath xmlns:m="http://schemas.openxmlformats.org/officeDocument/2006/math">
                      <m:r>
                        <a:rPr lang="en-GB" b="0" i="1" kern="0" smtClean="0">
                          <a:solidFill>
                            <a:schemeClr val="tx1"/>
                          </a:solidFill>
                          <a:latin typeface="Cambria Math" panose="02040503050406030204" pitchFamily="18" charset="0"/>
                        </a:rPr>
                        <m:t>+</m:t>
                      </m:r>
                      <m:r>
                        <a:rPr lang="en-GB" b="0" i="1" kern="0" smtClean="0">
                          <a:latin typeface="Cambria Math" panose="02040503050406030204" pitchFamily="18" charset="0"/>
                        </a:rPr>
                        <m:t> </m:t>
                      </m:r>
                      <m:r>
                        <a:rPr lang="en-GB" i="1" kern="0" smtClean="0">
                          <a:latin typeface="Cambria Math" panose="02040503050406030204" pitchFamily="18" charset="0"/>
                        </a:rPr>
                        <m:t>2</m:t>
                      </m:r>
                      <m:r>
                        <a:rPr lang="en-GB" i="1" kern="0" smtClean="0">
                          <a:latin typeface="Cambria Math" panose="02040503050406030204" pitchFamily="18" charset="0"/>
                        </a:rPr>
                        <m:t>𝑥</m:t>
                      </m:r>
                      <m:r>
                        <a:rPr lang="en-GB" i="1" kern="0" smtClean="0">
                          <a:latin typeface="Cambria Math" panose="02040503050406030204" pitchFamily="18" charset="0"/>
                        </a:rPr>
                        <m:t>−6</m:t>
                      </m:r>
                      <m:r>
                        <a:rPr lang="en-GB" i="1" kern="0" smtClean="0">
                          <a:latin typeface="Cambria Math" panose="02040503050406030204" pitchFamily="18" charset="0"/>
                        </a:rPr>
                        <m:t>𝑦</m:t>
                      </m:r>
                      <m:r>
                        <a:rPr lang="en-GB" i="1" kern="0" smtClean="0">
                          <a:latin typeface="Cambria Math" panose="02040503050406030204" pitchFamily="18" charset="0"/>
                        </a:rPr>
                        <m:t>=−32</m:t>
                      </m:r>
                    </m:oMath>
                  </m:oMathPara>
                </a14:m>
                <a:endParaRPr lang="en-GB" kern="0" dirty="0"/>
              </a:p>
              <a:p>
                <a:endParaRPr lang="en-GB" kern="0" dirty="0"/>
              </a:p>
            </p:txBody>
          </p:sp>
        </mc:Choice>
        <mc:Fallback xmlns="">
          <p:sp>
            <p:nvSpPr>
              <p:cNvPr id="6" name="Content Placeholder 2">
                <a:extLst>
                  <a:ext uri="{FF2B5EF4-FFF2-40B4-BE49-F238E27FC236}">
                    <a16:creationId xmlns:a16="http://schemas.microsoft.com/office/drawing/2014/main" id="{407B961C-86AE-4E92-A17D-DA2DF5EED136}"/>
                  </a:ext>
                </a:extLst>
              </p:cNvPr>
              <p:cNvSpPr txBox="1">
                <a:spLocks noRot="1" noChangeAspect="1" noMove="1" noResize="1" noEditPoints="1" noAdjustHandles="1" noChangeArrowheads="1" noChangeShapeType="1" noTextEdit="1"/>
              </p:cNvSpPr>
              <p:nvPr/>
            </p:nvSpPr>
            <p:spPr bwMode="auto">
              <a:xfrm>
                <a:off x="467544" y="2420888"/>
                <a:ext cx="8361312" cy="936104"/>
              </a:xfrm>
              <a:prstGeom prst="rect">
                <a:avLst/>
              </a:prstGeom>
              <a:blipFill>
                <a:blip r:embed="rId4"/>
                <a:stretch>
                  <a:fillRect/>
                </a:stretch>
              </a:blipFill>
              <a:ln w="9525">
                <a:noFill/>
                <a:miter lim="800000"/>
                <a:headEnd/>
                <a:tailEnd/>
              </a:ln>
            </p:spPr>
            <p:txBody>
              <a:bodyPr/>
              <a:lstStyle/>
              <a:p>
                <a:r>
                  <a:rPr lang="en-GB">
                    <a:noFill/>
                  </a:rPr>
                  <a:t> </a:t>
                </a:r>
              </a:p>
            </p:txBody>
          </p:sp>
        </mc:Fallback>
      </mc:AlternateContent>
      <p:cxnSp>
        <p:nvCxnSpPr>
          <p:cNvPr id="8" name="Straight Connector 7">
            <a:extLst>
              <a:ext uri="{FF2B5EF4-FFF2-40B4-BE49-F238E27FC236}">
                <a16:creationId xmlns:a16="http://schemas.microsoft.com/office/drawing/2014/main" id="{FC6E0F7A-9969-474B-BA76-B9F3DCE56D43}"/>
              </a:ext>
            </a:extLst>
          </p:cNvPr>
          <p:cNvCxnSpPr/>
          <p:nvPr/>
        </p:nvCxnSpPr>
        <p:spPr>
          <a:xfrm>
            <a:off x="3275856" y="3212976"/>
            <a:ext cx="2520280" cy="0"/>
          </a:xfrm>
          <a:prstGeom prst="line">
            <a:avLst/>
          </a:prstGeom>
        </p:spPr>
        <p:style>
          <a:lnRef idx="2">
            <a:schemeClr val="accent1"/>
          </a:lnRef>
          <a:fillRef idx="0">
            <a:schemeClr val="accent1"/>
          </a:fillRef>
          <a:effectRef idx="1">
            <a:schemeClr val="accent1"/>
          </a:effectRef>
          <a:fontRef idx="minor">
            <a:schemeClr val="tx1"/>
          </a:fontRef>
        </p:style>
      </p:cxn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07FB0B6A-38CD-4595-BE10-7B431670AA39}"/>
                  </a:ext>
                </a:extLst>
              </p:cNvPr>
              <p:cNvSpPr txBox="1"/>
              <p:nvPr/>
            </p:nvSpPr>
            <p:spPr>
              <a:xfrm>
                <a:off x="2843808" y="3284985"/>
                <a:ext cx="3600400" cy="40011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 8</m:t>
                      </m:r>
                      <m:r>
                        <a:rPr lang="en-GB" b="0" i="1" smtClean="0">
                          <a:latin typeface="Cambria Math" panose="02040503050406030204" pitchFamily="18" charset="0"/>
                        </a:rPr>
                        <m:t>𝑥</m:t>
                      </m:r>
                      <m:r>
                        <a:rPr lang="en-GB" b="0" i="1" smtClean="0">
                          <a:latin typeface="Cambria Math" panose="02040503050406030204" pitchFamily="18" charset="0"/>
                        </a:rPr>
                        <m:t>          =40</m:t>
                      </m:r>
                    </m:oMath>
                  </m:oMathPara>
                </a14:m>
                <a:endParaRPr lang="en-GB" dirty="0"/>
              </a:p>
            </p:txBody>
          </p:sp>
        </mc:Choice>
        <mc:Fallback xmlns="">
          <p:sp>
            <p:nvSpPr>
              <p:cNvPr id="10" name="TextBox 9">
                <a:extLst>
                  <a:ext uri="{FF2B5EF4-FFF2-40B4-BE49-F238E27FC236}">
                    <a16:creationId xmlns:a16="http://schemas.microsoft.com/office/drawing/2014/main" id="{07FB0B6A-38CD-4595-BE10-7B431670AA39}"/>
                  </a:ext>
                </a:extLst>
              </p:cNvPr>
              <p:cNvSpPr txBox="1">
                <a:spLocks noRot="1" noChangeAspect="1" noMove="1" noResize="1" noEditPoints="1" noAdjustHandles="1" noChangeArrowheads="1" noChangeShapeType="1" noTextEdit="1"/>
              </p:cNvSpPr>
              <p:nvPr/>
            </p:nvSpPr>
            <p:spPr>
              <a:xfrm>
                <a:off x="2843808" y="3284985"/>
                <a:ext cx="3600400" cy="400110"/>
              </a:xfrm>
              <a:prstGeom prst="rect">
                <a:avLst/>
              </a:prstGeom>
              <a:blipFill>
                <a:blip r:embed="rId5"/>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4CF7F040-6056-4586-9860-314DE126F530}"/>
                  </a:ext>
                </a:extLst>
              </p:cNvPr>
              <p:cNvSpPr txBox="1"/>
              <p:nvPr/>
            </p:nvSpPr>
            <p:spPr>
              <a:xfrm>
                <a:off x="4572000" y="3789040"/>
                <a:ext cx="692048" cy="30777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𝑥</m:t>
                      </m:r>
                      <m:r>
                        <a:rPr lang="en-GB" b="0" i="1" smtClean="0">
                          <a:latin typeface="Cambria Math" panose="02040503050406030204" pitchFamily="18" charset="0"/>
                        </a:rPr>
                        <m:t>=5</m:t>
                      </m:r>
                    </m:oMath>
                  </m:oMathPara>
                </a14:m>
                <a:endParaRPr lang="en-GB" dirty="0"/>
              </a:p>
            </p:txBody>
          </p:sp>
        </mc:Choice>
        <mc:Fallback xmlns="">
          <p:sp>
            <p:nvSpPr>
              <p:cNvPr id="11" name="TextBox 10">
                <a:extLst>
                  <a:ext uri="{FF2B5EF4-FFF2-40B4-BE49-F238E27FC236}">
                    <a16:creationId xmlns:a16="http://schemas.microsoft.com/office/drawing/2014/main" id="{4CF7F040-6056-4586-9860-314DE126F530}"/>
                  </a:ext>
                </a:extLst>
              </p:cNvPr>
              <p:cNvSpPr txBox="1">
                <a:spLocks noRot="1" noChangeAspect="1" noMove="1" noResize="1" noEditPoints="1" noAdjustHandles="1" noChangeArrowheads="1" noChangeShapeType="1" noTextEdit="1"/>
              </p:cNvSpPr>
              <p:nvPr/>
            </p:nvSpPr>
            <p:spPr>
              <a:xfrm>
                <a:off x="4572000" y="3789040"/>
                <a:ext cx="692048" cy="307777"/>
              </a:xfrm>
              <a:prstGeom prst="rect">
                <a:avLst/>
              </a:prstGeom>
              <a:blipFill>
                <a:blip r:embed="rId6"/>
                <a:stretch>
                  <a:fillRect l="-3509" r="-7018" b="-12000"/>
                </a:stretch>
              </a:blipFill>
            </p:spPr>
            <p:txBody>
              <a:bodyPr/>
              <a:lstStyle/>
              <a:p>
                <a:r>
                  <a:rPr lang="en-GB">
                    <a:noFill/>
                  </a:rPr>
                  <a:t> </a:t>
                </a:r>
              </a:p>
            </p:txBody>
          </p:sp>
        </mc:Fallback>
      </mc:AlternateContent>
      <p:sp>
        <p:nvSpPr>
          <p:cNvPr id="13" name="TextBox 12">
            <a:extLst>
              <a:ext uri="{FF2B5EF4-FFF2-40B4-BE49-F238E27FC236}">
                <a16:creationId xmlns:a16="http://schemas.microsoft.com/office/drawing/2014/main" id="{91A620A5-D5B1-408F-AA49-A36D1D63D2AA}"/>
              </a:ext>
            </a:extLst>
          </p:cNvPr>
          <p:cNvSpPr txBox="1"/>
          <p:nvPr/>
        </p:nvSpPr>
        <p:spPr>
          <a:xfrm>
            <a:off x="683568" y="2331366"/>
            <a:ext cx="8208912" cy="400110"/>
          </a:xfrm>
          <a:prstGeom prst="rect">
            <a:avLst/>
          </a:prstGeom>
          <a:noFill/>
        </p:spPr>
        <p:txBody>
          <a:bodyPr wrap="square" rtlCol="0">
            <a:spAutoFit/>
          </a:bodyPr>
          <a:lstStyle/>
          <a:p>
            <a:r>
              <a:rPr lang="en-GB" dirty="0">
                <a:solidFill>
                  <a:srgbClr val="FF0000"/>
                </a:solidFill>
              </a:rPr>
              <a:t>(1) + (2) </a:t>
            </a:r>
          </a:p>
        </p:txBody>
      </p:sp>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C52306CE-D833-493A-B05B-B27702471088}"/>
                  </a:ext>
                </a:extLst>
              </p:cNvPr>
              <p:cNvSpPr txBox="1"/>
              <p:nvPr/>
            </p:nvSpPr>
            <p:spPr>
              <a:xfrm>
                <a:off x="3635896" y="4725144"/>
                <a:ext cx="2213106" cy="1231106"/>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2</m:t>
                      </m:r>
                      <m:d>
                        <m:dPr>
                          <m:ctrlPr>
                            <a:rPr lang="en-GB" b="0" i="1" smtClean="0">
                              <a:latin typeface="Cambria Math" panose="02040503050406030204" pitchFamily="18" charset="0"/>
                            </a:rPr>
                          </m:ctrlPr>
                        </m:dPr>
                        <m:e>
                          <m:r>
                            <a:rPr lang="en-GB" b="0" i="1" smtClean="0">
                              <a:latin typeface="Cambria Math" panose="02040503050406030204" pitchFamily="18" charset="0"/>
                            </a:rPr>
                            <m:t>5</m:t>
                          </m:r>
                        </m:e>
                      </m:d>
                      <m:r>
                        <a:rPr lang="en-GB" b="0" i="1" smtClean="0">
                          <a:latin typeface="Cambria Math" panose="02040503050406030204" pitchFamily="18" charset="0"/>
                        </a:rPr>
                        <m:t>−6</m:t>
                      </m:r>
                      <m:r>
                        <a:rPr lang="en-GB" b="0" i="1" smtClean="0">
                          <a:latin typeface="Cambria Math" panose="02040503050406030204" pitchFamily="18" charset="0"/>
                        </a:rPr>
                        <m:t>𝑦</m:t>
                      </m:r>
                      <m:r>
                        <a:rPr lang="en-GB" b="0" i="1" smtClean="0">
                          <a:latin typeface="Cambria Math" panose="02040503050406030204" pitchFamily="18" charset="0"/>
                        </a:rPr>
                        <m:t>=−32</m:t>
                      </m:r>
                    </m:oMath>
                  </m:oMathPara>
                </a14:m>
                <a:endParaRPr lang="en-GB" b="0" dirty="0"/>
              </a:p>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   10−6</m:t>
                      </m:r>
                      <m:r>
                        <a:rPr lang="en-GB" b="0" i="1" smtClean="0">
                          <a:latin typeface="Cambria Math" panose="02040503050406030204" pitchFamily="18" charset="0"/>
                        </a:rPr>
                        <m:t>𝑦</m:t>
                      </m:r>
                      <m:r>
                        <a:rPr lang="en-GB" b="0" i="1" smtClean="0">
                          <a:latin typeface="Cambria Math" panose="02040503050406030204" pitchFamily="18" charset="0"/>
                        </a:rPr>
                        <m:t>=−32</m:t>
                      </m:r>
                    </m:oMath>
                  </m:oMathPara>
                </a14:m>
                <a:endParaRPr lang="en-GB" b="0" dirty="0"/>
              </a:p>
              <a:p>
                <a:r>
                  <a:rPr lang="en-GB" b="0" dirty="0"/>
                  <a:t>           </a:t>
                </a:r>
                <a14:m>
                  <m:oMath xmlns:m="http://schemas.openxmlformats.org/officeDocument/2006/math">
                    <m:r>
                      <a:rPr lang="en-GB" b="0" i="1" smtClean="0">
                        <a:latin typeface="Cambria Math" panose="02040503050406030204" pitchFamily="18" charset="0"/>
                      </a:rPr>
                      <m:t>−6</m:t>
                    </m:r>
                    <m:r>
                      <a:rPr lang="en-GB" b="0" i="1" smtClean="0">
                        <a:latin typeface="Cambria Math" panose="02040503050406030204" pitchFamily="18" charset="0"/>
                      </a:rPr>
                      <m:t>𝑦</m:t>
                    </m:r>
                    <m:r>
                      <a:rPr lang="en-GB" b="0" i="1" smtClean="0">
                        <a:latin typeface="Cambria Math" panose="02040503050406030204" pitchFamily="18" charset="0"/>
                      </a:rPr>
                      <m:t>=−42</m:t>
                    </m:r>
                  </m:oMath>
                </a14:m>
                <a:endParaRPr lang="en-GB" b="0" dirty="0"/>
              </a:p>
              <a:p>
                <a:r>
                  <a:rPr lang="en-GB" b="0" dirty="0"/>
                  <a:t>               </a:t>
                </a:r>
                <a14:m>
                  <m:oMath xmlns:m="http://schemas.openxmlformats.org/officeDocument/2006/math">
                    <m:r>
                      <a:rPr lang="en-GB" b="0" i="1" smtClean="0">
                        <a:latin typeface="Cambria Math" panose="02040503050406030204" pitchFamily="18" charset="0"/>
                      </a:rPr>
                      <m:t>𝑦</m:t>
                    </m:r>
                    <m:r>
                      <a:rPr lang="en-GB" b="0" i="1" smtClean="0">
                        <a:latin typeface="Cambria Math" panose="02040503050406030204" pitchFamily="18" charset="0"/>
                      </a:rPr>
                      <m:t>=7</m:t>
                    </m:r>
                  </m:oMath>
                </a14:m>
                <a:endParaRPr lang="en-GB" dirty="0"/>
              </a:p>
            </p:txBody>
          </p:sp>
        </mc:Choice>
        <mc:Fallback xmlns="">
          <p:sp>
            <p:nvSpPr>
              <p:cNvPr id="14" name="TextBox 13">
                <a:extLst>
                  <a:ext uri="{FF2B5EF4-FFF2-40B4-BE49-F238E27FC236}">
                    <a16:creationId xmlns:a16="http://schemas.microsoft.com/office/drawing/2014/main" id="{C52306CE-D833-493A-B05B-B27702471088}"/>
                  </a:ext>
                </a:extLst>
              </p:cNvPr>
              <p:cNvSpPr txBox="1">
                <a:spLocks noRot="1" noChangeAspect="1" noMove="1" noResize="1" noEditPoints="1" noAdjustHandles="1" noChangeArrowheads="1" noChangeShapeType="1" noTextEdit="1"/>
              </p:cNvSpPr>
              <p:nvPr/>
            </p:nvSpPr>
            <p:spPr>
              <a:xfrm>
                <a:off x="3635896" y="4725144"/>
                <a:ext cx="2213106" cy="1231106"/>
              </a:xfrm>
              <a:prstGeom prst="rect">
                <a:avLst/>
              </a:prstGeom>
              <a:blipFill>
                <a:blip r:embed="rId7"/>
                <a:stretch>
                  <a:fillRect b="-6436"/>
                </a:stretch>
              </a:blipFill>
            </p:spPr>
            <p:txBody>
              <a:bodyPr/>
              <a:lstStyle/>
              <a:p>
                <a:r>
                  <a:rPr lang="en-GB">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ppt_x"/>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4">
                                            <p:txEl>
                                              <p:pRg st="0" end="0"/>
                                            </p:txEl>
                                          </p:spTgt>
                                        </p:tgtEl>
                                        <p:attrNameLst>
                                          <p:attrName>style.visibility</p:attrName>
                                        </p:attrNameLst>
                                      </p:cBhvr>
                                      <p:to>
                                        <p:strVal val="visible"/>
                                      </p:to>
                                    </p:set>
                                    <p:animEffect transition="in" filter="fade">
                                      <p:cBhvr>
                                        <p:cTn id="49" dur="1000"/>
                                        <p:tgtEl>
                                          <p:spTgt spid="14">
                                            <p:txEl>
                                              <p:pRg st="0" end="0"/>
                                            </p:txEl>
                                          </p:spTgt>
                                        </p:tgtEl>
                                      </p:cBhvr>
                                    </p:animEffect>
                                    <p:anim calcmode="lin" valueType="num">
                                      <p:cBhvr>
                                        <p:cTn id="50" dur="10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51" dur="1000" fill="hold"/>
                                        <p:tgtEl>
                                          <p:spTgt spid="1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4">
                                            <p:txEl>
                                              <p:pRg st="1" end="1"/>
                                            </p:txEl>
                                          </p:spTgt>
                                        </p:tgtEl>
                                        <p:attrNameLst>
                                          <p:attrName>style.visibility</p:attrName>
                                        </p:attrNameLst>
                                      </p:cBhvr>
                                      <p:to>
                                        <p:strVal val="visible"/>
                                      </p:to>
                                    </p:set>
                                    <p:animEffect transition="in" filter="fade">
                                      <p:cBhvr>
                                        <p:cTn id="56" dur="1000"/>
                                        <p:tgtEl>
                                          <p:spTgt spid="14">
                                            <p:txEl>
                                              <p:pRg st="1" end="1"/>
                                            </p:txEl>
                                          </p:spTgt>
                                        </p:tgtEl>
                                      </p:cBhvr>
                                    </p:animEffect>
                                    <p:anim calcmode="lin" valueType="num">
                                      <p:cBhvr>
                                        <p:cTn id="57" dur="1000" fill="hold"/>
                                        <p:tgtEl>
                                          <p:spTgt spid="14">
                                            <p:txEl>
                                              <p:pRg st="1" end="1"/>
                                            </p:txEl>
                                          </p:spTgt>
                                        </p:tgtEl>
                                        <p:attrNameLst>
                                          <p:attrName>ppt_x</p:attrName>
                                        </p:attrNameLst>
                                      </p:cBhvr>
                                      <p:tavLst>
                                        <p:tav tm="0">
                                          <p:val>
                                            <p:strVal val="#ppt_x"/>
                                          </p:val>
                                        </p:tav>
                                        <p:tav tm="100000">
                                          <p:val>
                                            <p:strVal val="#ppt_x"/>
                                          </p:val>
                                        </p:tav>
                                      </p:tavLst>
                                    </p:anim>
                                    <p:anim calcmode="lin" valueType="num">
                                      <p:cBhvr>
                                        <p:cTn id="58" dur="1000" fill="hold"/>
                                        <p:tgtEl>
                                          <p:spTgt spid="1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4">
                                            <p:txEl>
                                              <p:pRg st="2" end="2"/>
                                            </p:txEl>
                                          </p:spTgt>
                                        </p:tgtEl>
                                        <p:attrNameLst>
                                          <p:attrName>style.visibility</p:attrName>
                                        </p:attrNameLst>
                                      </p:cBhvr>
                                      <p:to>
                                        <p:strVal val="visible"/>
                                      </p:to>
                                    </p:set>
                                    <p:animEffect transition="in" filter="fade">
                                      <p:cBhvr>
                                        <p:cTn id="63" dur="1000"/>
                                        <p:tgtEl>
                                          <p:spTgt spid="14">
                                            <p:txEl>
                                              <p:pRg st="2" end="2"/>
                                            </p:txEl>
                                          </p:spTgt>
                                        </p:tgtEl>
                                      </p:cBhvr>
                                    </p:animEffect>
                                    <p:anim calcmode="lin" valueType="num">
                                      <p:cBhvr>
                                        <p:cTn id="64" dur="1000" fill="hold"/>
                                        <p:tgtEl>
                                          <p:spTgt spid="14">
                                            <p:txEl>
                                              <p:pRg st="2" end="2"/>
                                            </p:txEl>
                                          </p:spTgt>
                                        </p:tgtEl>
                                        <p:attrNameLst>
                                          <p:attrName>ppt_x</p:attrName>
                                        </p:attrNameLst>
                                      </p:cBhvr>
                                      <p:tavLst>
                                        <p:tav tm="0">
                                          <p:val>
                                            <p:strVal val="#ppt_x"/>
                                          </p:val>
                                        </p:tav>
                                        <p:tav tm="100000">
                                          <p:val>
                                            <p:strVal val="#ppt_x"/>
                                          </p:val>
                                        </p:tav>
                                      </p:tavLst>
                                    </p:anim>
                                    <p:anim calcmode="lin" valueType="num">
                                      <p:cBhvr>
                                        <p:cTn id="65" dur="1000" fill="hold"/>
                                        <p:tgtEl>
                                          <p:spTgt spid="1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4">
                                            <p:txEl>
                                              <p:pRg st="3" end="3"/>
                                            </p:txEl>
                                          </p:spTgt>
                                        </p:tgtEl>
                                        <p:attrNameLst>
                                          <p:attrName>style.visibility</p:attrName>
                                        </p:attrNameLst>
                                      </p:cBhvr>
                                      <p:to>
                                        <p:strVal val="visible"/>
                                      </p:to>
                                    </p:set>
                                    <p:animEffect transition="in" filter="fade">
                                      <p:cBhvr>
                                        <p:cTn id="70" dur="1000"/>
                                        <p:tgtEl>
                                          <p:spTgt spid="14">
                                            <p:txEl>
                                              <p:pRg st="3" end="3"/>
                                            </p:txEl>
                                          </p:spTgt>
                                        </p:tgtEl>
                                      </p:cBhvr>
                                    </p:animEffect>
                                    <p:anim calcmode="lin" valueType="num">
                                      <p:cBhvr>
                                        <p:cTn id="71" dur="1000" fill="hold"/>
                                        <p:tgtEl>
                                          <p:spTgt spid="14">
                                            <p:txEl>
                                              <p:pRg st="3" end="3"/>
                                            </p:txEl>
                                          </p:spTgt>
                                        </p:tgtEl>
                                        <p:attrNameLst>
                                          <p:attrName>ppt_x</p:attrName>
                                        </p:attrNameLst>
                                      </p:cBhvr>
                                      <p:tavLst>
                                        <p:tav tm="0">
                                          <p:val>
                                            <p:strVal val="#ppt_x"/>
                                          </p:val>
                                        </p:tav>
                                        <p:tav tm="100000">
                                          <p:val>
                                            <p:strVal val="#ppt_x"/>
                                          </p:val>
                                        </p:tav>
                                      </p:tavLst>
                                    </p:anim>
                                    <p:anim calcmode="lin" valueType="num">
                                      <p:cBhvr>
                                        <p:cTn id="72" dur="1000" fill="hold"/>
                                        <p:tgtEl>
                                          <p:spTgt spid="14">
                                            <p:txEl>
                                              <p:pRg st="3" end="3"/>
                                            </p:txEl>
                                          </p:spTgt>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15"/>
                                        </p:tgtEl>
                                        <p:attrNameLst>
                                          <p:attrName>style.visibility</p:attrName>
                                        </p:attrNameLst>
                                      </p:cBhvr>
                                      <p:to>
                                        <p:strVal val="visible"/>
                                      </p:to>
                                    </p:set>
                                    <p:animEffect transition="in" filter="fade">
                                      <p:cBhvr>
                                        <p:cTn id="75" dur="1000"/>
                                        <p:tgtEl>
                                          <p:spTgt spid="15"/>
                                        </p:tgtEl>
                                      </p:cBhvr>
                                    </p:animEffect>
                                    <p:anim calcmode="lin" valueType="num">
                                      <p:cBhvr>
                                        <p:cTn id="76" dur="1000" fill="hold"/>
                                        <p:tgtEl>
                                          <p:spTgt spid="15"/>
                                        </p:tgtEl>
                                        <p:attrNameLst>
                                          <p:attrName>ppt_x</p:attrName>
                                        </p:attrNameLst>
                                      </p:cBhvr>
                                      <p:tavLst>
                                        <p:tav tm="0">
                                          <p:val>
                                            <p:strVal val="#ppt_x"/>
                                          </p:val>
                                        </p:tav>
                                        <p:tav tm="100000">
                                          <p:val>
                                            <p:strVal val="#ppt_x"/>
                                          </p:val>
                                        </p:tav>
                                      </p:tavLst>
                                    </p:anim>
                                    <p:anim calcmode="lin" valueType="num">
                                      <p:cBhvr>
                                        <p:cTn id="7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2" grpId="0" animBg="1"/>
      <p:bldP spid="5" grpId="0"/>
      <p:bldP spid="6" grpId="0"/>
      <p:bldP spid="10" grpId="0"/>
      <p:bldP spid="11" grpId="0"/>
      <p:bldP spid="13" grpId="0"/>
      <p:bldP spid="14"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000" dirty="0"/>
              <a:t>Example 3</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a:xfrm>
                <a:off x="457200" y="1512000"/>
                <a:ext cx="8229600" cy="1989008"/>
              </a:xfrm>
            </p:spPr>
            <p:txBody>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𝑦</m:t>
                      </m:r>
                      <m:r>
                        <a:rPr lang="en-GB" b="0" i="1" smtClean="0">
                          <a:latin typeface="Cambria Math" panose="02040503050406030204" pitchFamily="18" charset="0"/>
                        </a:rPr>
                        <m:t>=3</m:t>
                      </m:r>
                      <m:r>
                        <a:rPr lang="en-GB" b="0" i="1" smtClean="0">
                          <a:latin typeface="Cambria Math" panose="02040503050406030204" pitchFamily="18" charset="0"/>
                        </a:rPr>
                        <m:t>𝑥</m:t>
                      </m:r>
                      <m:r>
                        <a:rPr lang="en-GB" b="0" i="1" smtClean="0">
                          <a:latin typeface="Cambria Math" panose="02040503050406030204" pitchFamily="18" charset="0"/>
                        </a:rPr>
                        <m:t>−17</m:t>
                      </m:r>
                    </m:oMath>
                  </m:oMathPara>
                </a14:m>
                <a:endParaRPr lang="en-GB" b="0" dirty="0"/>
              </a:p>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3</m:t>
                      </m:r>
                      <m:r>
                        <a:rPr lang="en-GB" b="0" i="1" smtClean="0">
                          <a:latin typeface="Cambria Math" panose="02040503050406030204" pitchFamily="18" charset="0"/>
                        </a:rPr>
                        <m:t>𝑦</m:t>
                      </m:r>
                      <m:r>
                        <a:rPr lang="en-GB" b="0" i="1" smtClean="0">
                          <a:latin typeface="Cambria Math" panose="02040503050406030204" pitchFamily="18" charset="0"/>
                        </a:rPr>
                        <m:t>+4</m:t>
                      </m:r>
                      <m:r>
                        <a:rPr lang="en-GB" b="0" i="1" smtClean="0">
                          <a:latin typeface="Cambria Math" panose="02040503050406030204" pitchFamily="18" charset="0"/>
                        </a:rPr>
                        <m:t>𝑥</m:t>
                      </m:r>
                      <m:r>
                        <a:rPr lang="en-GB" b="0" i="1" smtClean="0">
                          <a:latin typeface="Cambria Math" panose="02040503050406030204" pitchFamily="18" charset="0"/>
                        </a:rPr>
                        <m:t>=1</m:t>
                      </m:r>
                    </m:oMath>
                  </m:oMathPara>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xfrm>
                <a:off x="457200" y="1512000"/>
                <a:ext cx="8229600" cy="1989008"/>
              </a:xfrm>
              <a:blipFill>
                <a:blip r:embed="rId2"/>
                <a:stretch>
                  <a:fillRect/>
                </a:stretch>
              </a:blipFill>
            </p:spPr>
            <p:txBody>
              <a:bodyPr/>
              <a:lstStyle/>
              <a:p>
                <a:r>
                  <a:rPr lang="en-GB">
                    <a:noFill/>
                  </a:rPr>
                  <a:t> </a:t>
                </a:r>
              </a:p>
            </p:txBody>
          </p:sp>
        </mc:Fallback>
      </mc:AlternateContent>
      <p:sp>
        <p:nvSpPr>
          <p:cNvPr id="4" name="TextBox 3">
            <a:extLst>
              <a:ext uri="{FF2B5EF4-FFF2-40B4-BE49-F238E27FC236}">
                <a16:creationId xmlns:a16="http://schemas.microsoft.com/office/drawing/2014/main" id="{BD5E5AE1-D9C9-4D28-B817-CC3CA10F9F69}"/>
              </a:ext>
            </a:extLst>
          </p:cNvPr>
          <p:cNvSpPr txBox="1"/>
          <p:nvPr/>
        </p:nvSpPr>
        <p:spPr>
          <a:xfrm>
            <a:off x="5508104" y="1340768"/>
            <a:ext cx="792088" cy="958660"/>
          </a:xfrm>
          <a:prstGeom prst="rect">
            <a:avLst/>
          </a:prstGeom>
          <a:noFill/>
        </p:spPr>
        <p:txBody>
          <a:bodyPr wrap="square" rtlCol="0">
            <a:spAutoFit/>
          </a:bodyPr>
          <a:lstStyle/>
          <a:p>
            <a:pPr>
              <a:lnSpc>
                <a:spcPct val="150000"/>
              </a:lnSpc>
            </a:pPr>
            <a:r>
              <a:rPr lang="en-GB" dirty="0">
                <a:solidFill>
                  <a:srgbClr val="FF0000"/>
                </a:solidFill>
              </a:rPr>
              <a:t>(1)</a:t>
            </a:r>
          </a:p>
          <a:p>
            <a:pPr>
              <a:lnSpc>
                <a:spcPct val="150000"/>
              </a:lnSpc>
            </a:pPr>
            <a:r>
              <a:rPr lang="en-GB" dirty="0">
                <a:solidFill>
                  <a:srgbClr val="FF0000"/>
                </a:solidFill>
              </a:rPr>
              <a:t>(2)</a:t>
            </a:r>
          </a:p>
        </p:txBody>
      </p:sp>
      <mc:AlternateContent xmlns:mc="http://schemas.openxmlformats.org/markup-compatibility/2006" xmlns:a14="http://schemas.microsoft.com/office/drawing/2010/main">
        <mc:Choice Requires="a14">
          <p:sp>
            <p:nvSpPr>
              <p:cNvPr id="5" name="Content Placeholder 2">
                <a:extLst>
                  <a:ext uri="{FF2B5EF4-FFF2-40B4-BE49-F238E27FC236}">
                    <a16:creationId xmlns:a16="http://schemas.microsoft.com/office/drawing/2014/main" id="{0F4F7F77-5398-48D9-965F-03A90C5F265B}"/>
                  </a:ext>
                </a:extLst>
              </p:cNvPr>
              <p:cNvSpPr txBox="1">
                <a:spLocks/>
              </p:cNvSpPr>
              <p:nvPr/>
            </p:nvSpPr>
            <p:spPr bwMode="auto">
              <a:xfrm>
                <a:off x="395536" y="2564904"/>
                <a:ext cx="8229600" cy="72008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kern="0" dirty="0">
                    <a:latin typeface="Arial" panose="020B0604020202020204" pitchFamily="34" charset="0"/>
                    <a:cs typeface="Arial" panose="020B0604020202020204" pitchFamily="34" charset="0"/>
                  </a:rPr>
                  <a:t>Here the equations are not in the right ‘order’. You will have to rearrange the first one so that the </a:t>
                </a:r>
                <a14:m>
                  <m:oMath xmlns:m="http://schemas.openxmlformats.org/officeDocument/2006/math">
                    <m:r>
                      <a:rPr lang="en-GB" i="1" kern="0" dirty="0" smtClean="0">
                        <a:latin typeface="Cambria Math" panose="02040503050406030204" pitchFamily="18" charset="0"/>
                        <a:cs typeface="Arial" panose="020B0604020202020204" pitchFamily="34" charset="0"/>
                      </a:rPr>
                      <m:t>𝑥</m:t>
                    </m:r>
                  </m:oMath>
                </a14:m>
                <a:r>
                  <a:rPr lang="en-GB" kern="0" dirty="0">
                    <a:latin typeface="Arial" panose="020B0604020202020204" pitchFamily="34" charset="0"/>
                    <a:cs typeface="Arial" panose="020B0604020202020204" pitchFamily="34" charset="0"/>
                  </a:rPr>
                  <a:t> and</a:t>
                </a:r>
                <a14:m>
                  <m:oMath xmlns:m="http://schemas.openxmlformats.org/officeDocument/2006/math">
                    <m:r>
                      <a:rPr lang="en-GB" i="1" kern="0" dirty="0" smtClean="0">
                        <a:latin typeface="Cambria Math" panose="02040503050406030204" pitchFamily="18" charset="0"/>
                        <a:cs typeface="Arial" panose="020B0604020202020204" pitchFamily="34" charset="0"/>
                      </a:rPr>
                      <m:t> </m:t>
                    </m:r>
                    <m:r>
                      <a:rPr lang="en-GB" i="1" kern="0" dirty="0" smtClean="0">
                        <a:latin typeface="Cambria Math" panose="02040503050406030204" pitchFamily="18" charset="0"/>
                        <a:cs typeface="Arial" panose="020B0604020202020204" pitchFamily="34" charset="0"/>
                      </a:rPr>
                      <m:t>𝑦</m:t>
                    </m:r>
                    <m:r>
                      <a:rPr lang="en-GB" i="1" kern="0" dirty="0" smtClean="0">
                        <a:latin typeface="Cambria Math" panose="02040503050406030204" pitchFamily="18" charset="0"/>
                        <a:cs typeface="Arial" panose="020B0604020202020204" pitchFamily="34" charset="0"/>
                      </a:rPr>
                      <m:t> </m:t>
                    </m:r>
                  </m:oMath>
                </a14:m>
                <a:r>
                  <a:rPr lang="en-GB" kern="0" dirty="0">
                    <a:latin typeface="Arial" panose="020B0604020202020204" pitchFamily="34" charset="0"/>
                    <a:cs typeface="Arial" panose="020B0604020202020204" pitchFamily="34" charset="0"/>
                  </a:rPr>
                  <a:t>variables are on the same side. </a:t>
                </a:r>
                <a:endParaRPr lang="en-GB" kern="0" dirty="0"/>
              </a:p>
            </p:txBody>
          </p:sp>
        </mc:Choice>
        <mc:Fallback xmlns="">
          <p:sp>
            <p:nvSpPr>
              <p:cNvPr id="5" name="Content Placeholder 2">
                <a:extLst>
                  <a:ext uri="{FF2B5EF4-FFF2-40B4-BE49-F238E27FC236}">
                    <a16:creationId xmlns:a16="http://schemas.microsoft.com/office/drawing/2014/main" id="{0F4F7F77-5398-48D9-965F-03A90C5F265B}"/>
                  </a:ext>
                </a:extLst>
              </p:cNvPr>
              <p:cNvSpPr txBox="1">
                <a:spLocks noRot="1" noChangeAspect="1" noMove="1" noResize="1" noEditPoints="1" noAdjustHandles="1" noChangeArrowheads="1" noChangeShapeType="1" noTextEdit="1"/>
              </p:cNvSpPr>
              <p:nvPr/>
            </p:nvSpPr>
            <p:spPr bwMode="auto">
              <a:xfrm>
                <a:off x="395536" y="2564904"/>
                <a:ext cx="8229600" cy="720080"/>
              </a:xfrm>
              <a:prstGeom prst="rect">
                <a:avLst/>
              </a:prstGeom>
              <a:blipFill>
                <a:blip r:embed="rId3"/>
                <a:stretch>
                  <a:fillRect l="-1926" t="-10169" r="-1407" b="-6780"/>
                </a:stretch>
              </a:blipFill>
              <a:ln w="9525">
                <a:noFill/>
                <a:miter lim="800000"/>
                <a:headEnd/>
                <a:tailEnd/>
              </a:ln>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846576BA-82BF-4284-B480-AB40C36F920F}"/>
                  </a:ext>
                </a:extLst>
              </p:cNvPr>
              <p:cNvSpPr txBox="1"/>
              <p:nvPr/>
            </p:nvSpPr>
            <p:spPr>
              <a:xfrm>
                <a:off x="3851920" y="3429000"/>
                <a:ext cx="1624740" cy="923330"/>
              </a:xfrm>
              <a:prstGeom prst="rect">
                <a:avLst/>
              </a:prstGeom>
              <a:noFill/>
            </p:spPr>
            <p:txBody>
              <a:bodyPr wrap="none" lIns="0" tIns="0" rIns="0" bIns="0" rtlCol="0">
                <a:spAutoFit/>
              </a:bodyPr>
              <a:lstStyle/>
              <a:p>
                <a:pPr>
                  <a:lnSpc>
                    <a:spcPct val="150000"/>
                  </a:lnSpc>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𝑦</m:t>
                      </m:r>
                      <m:r>
                        <a:rPr lang="en-GB" b="0" i="1" smtClean="0">
                          <a:latin typeface="Cambria Math" panose="02040503050406030204" pitchFamily="18" charset="0"/>
                        </a:rPr>
                        <m:t>−3</m:t>
                      </m:r>
                      <m:r>
                        <a:rPr lang="en-GB" b="0" i="1" smtClean="0">
                          <a:latin typeface="Cambria Math" panose="02040503050406030204" pitchFamily="18" charset="0"/>
                        </a:rPr>
                        <m:t>𝑥</m:t>
                      </m:r>
                      <m:r>
                        <a:rPr lang="en-GB" b="0" i="1" smtClean="0">
                          <a:latin typeface="Cambria Math" panose="02040503050406030204" pitchFamily="18" charset="0"/>
                        </a:rPr>
                        <m:t>=−17</m:t>
                      </m:r>
                    </m:oMath>
                  </m:oMathPara>
                </a14:m>
                <a:endParaRPr lang="en-GB" b="0" dirty="0"/>
              </a:p>
              <a:p>
                <a:pPr>
                  <a:lnSpc>
                    <a:spcPct val="150000"/>
                  </a:lnSpc>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3</m:t>
                      </m:r>
                      <m:r>
                        <a:rPr lang="en-GB" b="0" i="1" smtClean="0">
                          <a:latin typeface="Cambria Math" panose="02040503050406030204" pitchFamily="18" charset="0"/>
                        </a:rPr>
                        <m:t>𝑦</m:t>
                      </m:r>
                      <m:r>
                        <a:rPr lang="en-GB" b="0" i="1" smtClean="0">
                          <a:latin typeface="Cambria Math" panose="02040503050406030204" pitchFamily="18" charset="0"/>
                        </a:rPr>
                        <m:t>+4</m:t>
                      </m:r>
                      <m:r>
                        <a:rPr lang="en-GB" b="0" i="1" smtClean="0">
                          <a:latin typeface="Cambria Math" panose="02040503050406030204" pitchFamily="18" charset="0"/>
                        </a:rPr>
                        <m:t>𝑥</m:t>
                      </m:r>
                      <m:r>
                        <a:rPr lang="en-GB" b="0" i="1" smtClean="0">
                          <a:latin typeface="Cambria Math" panose="02040503050406030204" pitchFamily="18" charset="0"/>
                        </a:rPr>
                        <m:t>=1</m:t>
                      </m:r>
                    </m:oMath>
                  </m:oMathPara>
                </a14:m>
                <a:endParaRPr lang="en-GB" dirty="0"/>
              </a:p>
            </p:txBody>
          </p:sp>
        </mc:Choice>
        <mc:Fallback xmlns="">
          <p:sp>
            <p:nvSpPr>
              <p:cNvPr id="6" name="TextBox 5">
                <a:extLst>
                  <a:ext uri="{FF2B5EF4-FFF2-40B4-BE49-F238E27FC236}">
                    <a16:creationId xmlns:a16="http://schemas.microsoft.com/office/drawing/2014/main" id="{846576BA-82BF-4284-B480-AB40C36F920F}"/>
                  </a:ext>
                </a:extLst>
              </p:cNvPr>
              <p:cNvSpPr txBox="1">
                <a:spLocks noRot="1" noChangeAspect="1" noMove="1" noResize="1" noEditPoints="1" noAdjustHandles="1" noChangeArrowheads="1" noChangeShapeType="1" noTextEdit="1"/>
              </p:cNvSpPr>
              <p:nvPr/>
            </p:nvSpPr>
            <p:spPr>
              <a:xfrm>
                <a:off x="3851920" y="3429000"/>
                <a:ext cx="1624740" cy="923330"/>
              </a:xfrm>
              <a:prstGeom prst="rect">
                <a:avLst/>
              </a:prstGeom>
              <a:blipFill>
                <a:blip r:embed="rId4"/>
                <a:stretch>
                  <a:fillRect/>
                </a:stretch>
              </a:blipFill>
            </p:spPr>
            <p:txBody>
              <a:bodyPr/>
              <a:lstStyle/>
              <a:p>
                <a:r>
                  <a:rPr lang="en-GB">
                    <a:noFill/>
                  </a:rPr>
                  <a:t> </a:t>
                </a:r>
              </a:p>
            </p:txBody>
          </p:sp>
        </mc:Fallback>
      </mc:AlternateContent>
      <p:sp>
        <p:nvSpPr>
          <p:cNvPr id="8" name="Content Placeholder 2">
            <a:extLst>
              <a:ext uri="{FF2B5EF4-FFF2-40B4-BE49-F238E27FC236}">
                <a16:creationId xmlns:a16="http://schemas.microsoft.com/office/drawing/2014/main" id="{720FACD7-2BF9-4330-91B4-D5491AE7A800}"/>
              </a:ext>
            </a:extLst>
          </p:cNvPr>
          <p:cNvSpPr txBox="1">
            <a:spLocks/>
          </p:cNvSpPr>
          <p:nvPr/>
        </p:nvSpPr>
        <p:spPr bwMode="auto">
          <a:xfrm>
            <a:off x="467544" y="4581128"/>
            <a:ext cx="8229600" cy="72008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kern="0" dirty="0">
                <a:latin typeface="Arial" panose="020B0604020202020204" pitchFamily="34" charset="0"/>
                <a:cs typeface="Arial" panose="020B0604020202020204" pitchFamily="34" charset="0"/>
              </a:rPr>
              <a:t>Then change one of the equations so that one of the variables ‘matches’ and can be </a:t>
            </a:r>
            <a:r>
              <a:rPr lang="en-GB" kern="0" dirty="0">
                <a:solidFill>
                  <a:srgbClr val="FF0000"/>
                </a:solidFill>
                <a:latin typeface="Arial" panose="020B0604020202020204" pitchFamily="34" charset="0"/>
                <a:cs typeface="Arial" panose="020B0604020202020204" pitchFamily="34" charset="0"/>
              </a:rPr>
              <a:t>eliminated</a:t>
            </a:r>
            <a:r>
              <a:rPr lang="en-GB" kern="0" dirty="0">
                <a:latin typeface="Arial" panose="020B0604020202020204" pitchFamily="34" charset="0"/>
                <a:cs typeface="Arial" panose="020B0604020202020204" pitchFamily="34" charset="0"/>
              </a:rPr>
              <a:t>. </a:t>
            </a:r>
            <a:endParaRPr lang="en-GB" kern="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26D56F1A-2831-4C4B-B6DD-B53675309074}"/>
              </a:ext>
            </a:extLst>
          </p:cNvPr>
          <p:cNvSpPr/>
          <p:nvPr/>
        </p:nvSpPr>
        <p:spPr>
          <a:xfrm>
            <a:off x="4499992" y="4985790"/>
            <a:ext cx="1008112" cy="43204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61DD6934-5615-40A7-9A12-056A98A584E8}"/>
                  </a:ext>
                </a:extLst>
              </p:cNvPr>
              <p:cNvSpPr txBox="1"/>
              <p:nvPr/>
            </p:nvSpPr>
            <p:spPr>
              <a:xfrm>
                <a:off x="2339752" y="980728"/>
                <a:ext cx="4572000" cy="958660"/>
              </a:xfrm>
              <a:prstGeom prst="rect">
                <a:avLst/>
              </a:prstGeom>
              <a:noFill/>
            </p:spPr>
            <p:txBody>
              <a:bodyPr wrap="square">
                <a:spAutoFit/>
              </a:bodyPr>
              <a:lstStyle/>
              <a:p>
                <a:pPr>
                  <a:lnSpc>
                    <a:spcPct val="150000"/>
                  </a:lnSpc>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𝑦</m:t>
                      </m:r>
                      <m:r>
                        <a:rPr lang="en-GB" b="0" i="1" smtClean="0">
                          <a:latin typeface="Cambria Math" panose="02040503050406030204" pitchFamily="18" charset="0"/>
                        </a:rPr>
                        <m:t>−3</m:t>
                      </m:r>
                      <m:r>
                        <a:rPr lang="en-GB" b="0" i="1" smtClean="0">
                          <a:latin typeface="Cambria Math" panose="02040503050406030204" pitchFamily="18" charset="0"/>
                        </a:rPr>
                        <m:t>𝑥</m:t>
                      </m:r>
                      <m:r>
                        <a:rPr lang="en-GB" b="0" i="1" smtClean="0">
                          <a:latin typeface="Cambria Math" panose="02040503050406030204" pitchFamily="18" charset="0"/>
                        </a:rPr>
                        <m:t>=−17←×3→3</m:t>
                      </m:r>
                      <m:r>
                        <a:rPr lang="en-GB" b="0" i="1" smtClean="0">
                          <a:latin typeface="Cambria Math" panose="02040503050406030204" pitchFamily="18" charset="0"/>
                          <a:ea typeface="Cambria Math" panose="02040503050406030204" pitchFamily="18" charset="0"/>
                        </a:rPr>
                        <m:t>𝑦</m:t>
                      </m:r>
                      <m:r>
                        <a:rPr lang="en-GB" b="0" i="1" smtClean="0">
                          <a:latin typeface="Cambria Math" panose="02040503050406030204" pitchFamily="18" charset="0"/>
                          <a:ea typeface="Cambria Math" panose="02040503050406030204" pitchFamily="18" charset="0"/>
                        </a:rPr>
                        <m:t>−9</m:t>
                      </m:r>
                      <m:r>
                        <a:rPr lang="en-GB" b="0" i="1" smtClean="0">
                          <a:latin typeface="Cambria Math" panose="02040503050406030204" pitchFamily="18" charset="0"/>
                          <a:ea typeface="Cambria Math" panose="02040503050406030204" pitchFamily="18" charset="0"/>
                        </a:rPr>
                        <m:t>𝑥</m:t>
                      </m:r>
                      <m:r>
                        <a:rPr lang="en-GB" b="0" i="1" smtClean="0">
                          <a:latin typeface="Cambria Math" panose="02040503050406030204" pitchFamily="18" charset="0"/>
                          <a:ea typeface="Cambria Math" panose="02040503050406030204" pitchFamily="18" charset="0"/>
                        </a:rPr>
                        <m:t>=−51</m:t>
                      </m:r>
                    </m:oMath>
                  </m:oMathPara>
                </a14:m>
                <a:endParaRPr lang="en-GB" b="0" dirty="0"/>
              </a:p>
              <a:p>
                <a:pPr>
                  <a:lnSpc>
                    <a:spcPct val="150000"/>
                  </a:lnSpc>
                </a:pPr>
                <a:r>
                  <a:rPr lang="en-GB" b="0" dirty="0"/>
                  <a:t>                                      </a:t>
                </a:r>
                <a14:m>
                  <m:oMath xmlns:m="http://schemas.openxmlformats.org/officeDocument/2006/math">
                    <m:r>
                      <a:rPr lang="en-GB" b="0" i="1" smtClean="0">
                        <a:latin typeface="Cambria Math" panose="02040503050406030204" pitchFamily="18" charset="0"/>
                      </a:rPr>
                      <m:t>3</m:t>
                    </m:r>
                    <m:r>
                      <a:rPr lang="en-GB" b="0" i="1" smtClean="0">
                        <a:latin typeface="Cambria Math" panose="02040503050406030204" pitchFamily="18" charset="0"/>
                      </a:rPr>
                      <m:t>𝑦</m:t>
                    </m:r>
                    <m:r>
                      <a:rPr lang="en-GB" b="0" i="1" smtClean="0">
                        <a:latin typeface="Cambria Math" panose="02040503050406030204" pitchFamily="18" charset="0"/>
                      </a:rPr>
                      <m:t>+4</m:t>
                    </m:r>
                    <m:r>
                      <a:rPr lang="en-GB" b="0" i="1" smtClean="0">
                        <a:latin typeface="Cambria Math" panose="02040503050406030204" pitchFamily="18" charset="0"/>
                      </a:rPr>
                      <m:t>𝑥</m:t>
                    </m:r>
                    <m:r>
                      <a:rPr lang="en-GB" b="0" i="1" smtClean="0">
                        <a:latin typeface="Cambria Math" panose="02040503050406030204" pitchFamily="18" charset="0"/>
                      </a:rPr>
                      <m:t>=1</m:t>
                    </m:r>
                  </m:oMath>
                </a14:m>
                <a:endParaRPr lang="en-GB" dirty="0"/>
              </a:p>
            </p:txBody>
          </p:sp>
        </mc:Choice>
        <mc:Fallback xmlns="">
          <p:sp>
            <p:nvSpPr>
              <p:cNvPr id="5" name="TextBox 4">
                <a:extLst>
                  <a:ext uri="{FF2B5EF4-FFF2-40B4-BE49-F238E27FC236}">
                    <a16:creationId xmlns:a16="http://schemas.microsoft.com/office/drawing/2014/main" id="{61DD6934-5615-40A7-9A12-056A98A584E8}"/>
                  </a:ext>
                </a:extLst>
              </p:cNvPr>
              <p:cNvSpPr txBox="1">
                <a:spLocks noRot="1" noChangeAspect="1" noMove="1" noResize="1" noEditPoints="1" noAdjustHandles="1" noChangeArrowheads="1" noChangeShapeType="1" noTextEdit="1"/>
              </p:cNvSpPr>
              <p:nvPr/>
            </p:nvSpPr>
            <p:spPr>
              <a:xfrm>
                <a:off x="2339752" y="980728"/>
                <a:ext cx="4572000" cy="958660"/>
              </a:xfrm>
              <a:prstGeom prst="rect">
                <a:avLst/>
              </a:prstGeom>
              <a:blipFill>
                <a:blip r:embed="rId2"/>
                <a:stretch>
                  <a:fillRect b="-5732"/>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96F97FC7-C59C-4E16-A082-D14BE2422BA6}"/>
                  </a:ext>
                </a:extLst>
              </p:cNvPr>
              <p:cNvSpPr txBox="1"/>
              <p:nvPr/>
            </p:nvSpPr>
            <p:spPr>
              <a:xfrm>
                <a:off x="2411760" y="2204864"/>
                <a:ext cx="4572000" cy="1015663"/>
              </a:xfrm>
              <a:prstGeom prst="rect">
                <a:avLst/>
              </a:prstGeom>
              <a:noFill/>
            </p:spPr>
            <p:txBody>
              <a:bodyPr wrap="square">
                <a:spAutoFit/>
              </a:bodyPr>
              <a:lstStyle/>
              <a:p>
                <a:pPr>
                  <a:lnSpc>
                    <a:spcPct val="150000"/>
                  </a:lnSpc>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ea typeface="Cambria Math" panose="02040503050406030204" pitchFamily="18" charset="0"/>
                        </a:rPr>
                        <m:t>      3</m:t>
                      </m:r>
                      <m:r>
                        <a:rPr lang="en-GB" b="0" i="1" smtClean="0">
                          <a:latin typeface="Cambria Math" panose="02040503050406030204" pitchFamily="18" charset="0"/>
                          <a:ea typeface="Cambria Math" panose="02040503050406030204" pitchFamily="18" charset="0"/>
                        </a:rPr>
                        <m:t>𝑦</m:t>
                      </m:r>
                      <m:r>
                        <a:rPr lang="en-GB" b="0" i="1" smtClean="0">
                          <a:latin typeface="Cambria Math" panose="02040503050406030204" pitchFamily="18" charset="0"/>
                          <a:ea typeface="Cambria Math" panose="02040503050406030204" pitchFamily="18" charset="0"/>
                        </a:rPr>
                        <m:t>−9</m:t>
                      </m:r>
                      <m:r>
                        <a:rPr lang="en-GB" b="0" i="1" smtClean="0">
                          <a:latin typeface="Cambria Math" panose="02040503050406030204" pitchFamily="18" charset="0"/>
                          <a:ea typeface="Cambria Math" panose="02040503050406030204" pitchFamily="18" charset="0"/>
                        </a:rPr>
                        <m:t>𝑥</m:t>
                      </m:r>
                      <m:r>
                        <a:rPr lang="en-GB" b="0" i="1" smtClean="0">
                          <a:latin typeface="Cambria Math" panose="02040503050406030204" pitchFamily="18" charset="0"/>
                          <a:ea typeface="Cambria Math" panose="02040503050406030204" pitchFamily="18" charset="0"/>
                        </a:rPr>
                        <m:t>=−51</m:t>
                      </m:r>
                    </m:oMath>
                  </m:oMathPara>
                </a14:m>
                <a:endParaRPr lang="en-GB" b="0" dirty="0"/>
              </a:p>
              <a:p>
                <a:pPr>
                  <a:lnSpc>
                    <a:spcPct val="150000"/>
                  </a:lnSpc>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3</m:t>
                      </m:r>
                      <m:r>
                        <a:rPr lang="en-GB" b="0" i="1" smtClean="0">
                          <a:latin typeface="Cambria Math" panose="02040503050406030204" pitchFamily="18" charset="0"/>
                        </a:rPr>
                        <m:t>𝑦</m:t>
                      </m:r>
                      <m:r>
                        <a:rPr lang="en-GB" b="0" i="1" smtClean="0">
                          <a:latin typeface="Cambria Math" panose="02040503050406030204" pitchFamily="18" charset="0"/>
                        </a:rPr>
                        <m:t>+4</m:t>
                      </m:r>
                      <m:r>
                        <a:rPr lang="en-GB" b="0" i="1" smtClean="0">
                          <a:latin typeface="Cambria Math" panose="02040503050406030204" pitchFamily="18" charset="0"/>
                        </a:rPr>
                        <m:t>𝑥</m:t>
                      </m:r>
                      <m:r>
                        <a:rPr lang="en-GB" b="0" i="1" smtClean="0">
                          <a:latin typeface="Cambria Math" panose="02040503050406030204" pitchFamily="18" charset="0"/>
                        </a:rPr>
                        <m:t>=1</m:t>
                      </m:r>
                    </m:oMath>
                  </m:oMathPara>
                </a14:m>
                <a:endParaRPr lang="en-GB" dirty="0"/>
              </a:p>
            </p:txBody>
          </p:sp>
        </mc:Choice>
        <mc:Fallback xmlns="">
          <p:sp>
            <p:nvSpPr>
              <p:cNvPr id="6" name="TextBox 5">
                <a:extLst>
                  <a:ext uri="{FF2B5EF4-FFF2-40B4-BE49-F238E27FC236}">
                    <a16:creationId xmlns:a16="http://schemas.microsoft.com/office/drawing/2014/main" id="{96F97FC7-C59C-4E16-A082-D14BE2422BA6}"/>
                  </a:ext>
                </a:extLst>
              </p:cNvPr>
              <p:cNvSpPr txBox="1">
                <a:spLocks noRot="1" noChangeAspect="1" noMove="1" noResize="1" noEditPoints="1" noAdjustHandles="1" noChangeArrowheads="1" noChangeShapeType="1" noTextEdit="1"/>
              </p:cNvSpPr>
              <p:nvPr/>
            </p:nvSpPr>
            <p:spPr>
              <a:xfrm>
                <a:off x="2411760" y="2204864"/>
                <a:ext cx="4572000" cy="1015663"/>
              </a:xfrm>
              <a:prstGeom prst="rect">
                <a:avLst/>
              </a:prstGeom>
              <a:blipFill>
                <a:blip r:embed="rId3"/>
                <a:stretch>
                  <a:fillRect/>
                </a:stretch>
              </a:blipFill>
            </p:spPr>
            <p:txBody>
              <a:bodyPr/>
              <a:lstStyle/>
              <a:p>
                <a:r>
                  <a:rPr lang="en-GB">
                    <a:noFill/>
                  </a:rPr>
                  <a:t> </a:t>
                </a:r>
              </a:p>
            </p:txBody>
          </p:sp>
        </mc:Fallback>
      </mc:AlternateContent>
      <p:sp>
        <p:nvSpPr>
          <p:cNvPr id="7" name="TextBox 6">
            <a:extLst>
              <a:ext uri="{FF2B5EF4-FFF2-40B4-BE49-F238E27FC236}">
                <a16:creationId xmlns:a16="http://schemas.microsoft.com/office/drawing/2014/main" id="{E0225DD2-0C78-4DA7-9DE2-9D68D7F8A417}"/>
              </a:ext>
            </a:extLst>
          </p:cNvPr>
          <p:cNvSpPr txBox="1"/>
          <p:nvPr/>
        </p:nvSpPr>
        <p:spPr>
          <a:xfrm>
            <a:off x="5796136" y="2204864"/>
            <a:ext cx="792088" cy="958660"/>
          </a:xfrm>
          <a:prstGeom prst="rect">
            <a:avLst/>
          </a:prstGeom>
          <a:noFill/>
        </p:spPr>
        <p:txBody>
          <a:bodyPr wrap="square" rtlCol="0">
            <a:spAutoFit/>
          </a:bodyPr>
          <a:lstStyle/>
          <a:p>
            <a:pPr>
              <a:lnSpc>
                <a:spcPct val="150000"/>
              </a:lnSpc>
            </a:pPr>
            <a:r>
              <a:rPr lang="en-GB" dirty="0">
                <a:solidFill>
                  <a:srgbClr val="FF0000"/>
                </a:solidFill>
              </a:rPr>
              <a:t>(1)</a:t>
            </a:r>
          </a:p>
          <a:p>
            <a:pPr>
              <a:lnSpc>
                <a:spcPct val="150000"/>
              </a:lnSpc>
            </a:pPr>
            <a:r>
              <a:rPr lang="en-GB" dirty="0">
                <a:solidFill>
                  <a:srgbClr val="FF0000"/>
                </a:solidFill>
              </a:rPr>
              <a:t>(2)</a:t>
            </a:r>
          </a:p>
        </p:txBody>
      </p:sp>
      <p:sp>
        <p:nvSpPr>
          <p:cNvPr id="8" name="TextBox 7">
            <a:extLst>
              <a:ext uri="{FF2B5EF4-FFF2-40B4-BE49-F238E27FC236}">
                <a16:creationId xmlns:a16="http://schemas.microsoft.com/office/drawing/2014/main" id="{FFD6AF89-F5D2-4455-B750-4F533C8D49FE}"/>
              </a:ext>
            </a:extLst>
          </p:cNvPr>
          <p:cNvSpPr txBox="1"/>
          <p:nvPr/>
        </p:nvSpPr>
        <p:spPr>
          <a:xfrm>
            <a:off x="467544" y="3284984"/>
            <a:ext cx="2088232" cy="400110"/>
          </a:xfrm>
          <a:prstGeom prst="rect">
            <a:avLst/>
          </a:prstGeom>
          <a:noFill/>
        </p:spPr>
        <p:txBody>
          <a:bodyPr wrap="square" rtlCol="0">
            <a:spAutoFit/>
          </a:bodyPr>
          <a:lstStyle/>
          <a:p>
            <a:r>
              <a:rPr lang="en-GB" dirty="0">
                <a:solidFill>
                  <a:srgbClr val="FF0000"/>
                </a:solidFill>
              </a:rPr>
              <a:t>(2) – (1) </a:t>
            </a:r>
          </a:p>
        </p:txBody>
      </p:sp>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B53AF5F9-D1C6-4377-9253-2C1B38BCDEAE}"/>
                  </a:ext>
                </a:extLst>
              </p:cNvPr>
              <p:cNvSpPr txBox="1"/>
              <p:nvPr/>
            </p:nvSpPr>
            <p:spPr>
              <a:xfrm>
                <a:off x="2483768" y="3501008"/>
                <a:ext cx="4572000" cy="1420325"/>
              </a:xfrm>
              <a:prstGeom prst="rect">
                <a:avLst/>
              </a:prstGeom>
              <a:noFill/>
            </p:spPr>
            <p:txBody>
              <a:bodyPr wrap="square">
                <a:spAutoFit/>
              </a:bodyPr>
              <a:lstStyle/>
              <a:p>
                <a:pPr>
                  <a:lnSpc>
                    <a:spcPct val="150000"/>
                  </a:lnSpc>
                </a:pPr>
                <a14:m>
                  <m:oMathPara xmlns:m="http://schemas.openxmlformats.org/officeDocument/2006/math">
                    <m:oMathParaPr>
                      <m:jc m:val="centerGroup"/>
                    </m:oMathParaPr>
                    <m:oMath xmlns:m="http://schemas.openxmlformats.org/officeDocument/2006/math">
                      <m:r>
                        <a:rPr lang="en-GB" i="1" smtClean="0">
                          <a:latin typeface="Cambria Math" panose="02040503050406030204" pitchFamily="18" charset="0"/>
                        </a:rPr>
                        <m:t>3</m:t>
                      </m:r>
                      <m:r>
                        <a:rPr lang="en-GB" i="1" smtClean="0">
                          <a:latin typeface="Cambria Math" panose="02040503050406030204" pitchFamily="18" charset="0"/>
                        </a:rPr>
                        <m:t>𝑦</m:t>
                      </m:r>
                      <m:r>
                        <a:rPr lang="en-GB" i="1" smtClean="0">
                          <a:latin typeface="Cambria Math" panose="02040503050406030204" pitchFamily="18" charset="0"/>
                        </a:rPr>
                        <m:t>+4</m:t>
                      </m:r>
                      <m:r>
                        <a:rPr lang="en-GB" i="1" smtClean="0">
                          <a:latin typeface="Cambria Math" panose="02040503050406030204" pitchFamily="18" charset="0"/>
                        </a:rPr>
                        <m:t>𝑥</m:t>
                      </m:r>
                      <m:r>
                        <a:rPr lang="en-GB" i="1" smtClean="0">
                          <a:latin typeface="Cambria Math" panose="02040503050406030204" pitchFamily="18" charset="0"/>
                        </a:rPr>
                        <m:t>=1 </m:t>
                      </m:r>
                    </m:oMath>
                  </m:oMathPara>
                </a14:m>
                <a:endParaRPr lang="en-GB" b="0" i="1" dirty="0">
                  <a:latin typeface="Cambria Math" panose="02040503050406030204" pitchFamily="18" charset="0"/>
                </a:endParaRPr>
              </a:p>
              <a:p>
                <a:pPr>
                  <a:lnSpc>
                    <a:spcPct val="150000"/>
                  </a:lnSpc>
                </a:pPr>
                <a14:m>
                  <m:oMath xmlns:m="http://schemas.openxmlformats.org/officeDocument/2006/math">
                    <m:r>
                      <a:rPr lang="en-GB" b="0" i="1" smtClean="0">
                        <a:latin typeface="Cambria Math" panose="02040503050406030204" pitchFamily="18" charset="0"/>
                      </a:rPr>
                      <m:t>                      −</m:t>
                    </m:r>
                  </m:oMath>
                </a14:m>
                <a:r>
                  <a:rPr lang="en-GB" dirty="0"/>
                  <a:t> </a:t>
                </a:r>
                <a14:m>
                  <m:oMath xmlns:m="http://schemas.openxmlformats.org/officeDocument/2006/math">
                    <m:r>
                      <a:rPr lang="en-GB" i="1">
                        <a:latin typeface="Cambria Math" panose="02040503050406030204" pitchFamily="18" charset="0"/>
                        <a:ea typeface="Cambria Math" panose="02040503050406030204" pitchFamily="18" charset="0"/>
                      </a:rPr>
                      <m:t>3</m:t>
                    </m:r>
                    <m:r>
                      <a:rPr lang="en-GB" i="1">
                        <a:latin typeface="Cambria Math" panose="02040503050406030204" pitchFamily="18" charset="0"/>
                        <a:ea typeface="Cambria Math" panose="02040503050406030204" pitchFamily="18" charset="0"/>
                      </a:rPr>
                      <m:t>𝑦</m:t>
                    </m:r>
                    <m:r>
                      <a:rPr lang="en-GB" i="1">
                        <a:latin typeface="Cambria Math" panose="02040503050406030204" pitchFamily="18" charset="0"/>
                        <a:ea typeface="Cambria Math" panose="02040503050406030204" pitchFamily="18" charset="0"/>
                      </a:rPr>
                      <m:t>−9</m:t>
                    </m:r>
                    <m:r>
                      <a:rPr lang="en-GB" i="1">
                        <a:latin typeface="Cambria Math" panose="02040503050406030204" pitchFamily="18" charset="0"/>
                        <a:ea typeface="Cambria Math" panose="02040503050406030204" pitchFamily="18" charset="0"/>
                      </a:rPr>
                      <m:t>𝑥</m:t>
                    </m:r>
                    <m:r>
                      <a:rPr lang="en-GB" i="1">
                        <a:latin typeface="Cambria Math" panose="02040503050406030204" pitchFamily="18" charset="0"/>
                        <a:ea typeface="Cambria Math" panose="02040503050406030204" pitchFamily="18" charset="0"/>
                      </a:rPr>
                      <m:t>=−51</m:t>
                    </m:r>
                  </m:oMath>
                </a14:m>
                <a:endParaRPr lang="en-GB" dirty="0"/>
              </a:p>
              <a:p>
                <a:pPr>
                  <a:lnSpc>
                    <a:spcPct val="150000"/>
                  </a:lnSpc>
                </a:pPr>
                <a:r>
                  <a:rPr lang="en-GB" dirty="0"/>
                  <a:t> </a:t>
                </a:r>
              </a:p>
            </p:txBody>
          </p:sp>
        </mc:Choice>
        <mc:Fallback xmlns="">
          <p:sp>
            <p:nvSpPr>
              <p:cNvPr id="9" name="TextBox 8">
                <a:extLst>
                  <a:ext uri="{FF2B5EF4-FFF2-40B4-BE49-F238E27FC236}">
                    <a16:creationId xmlns:a16="http://schemas.microsoft.com/office/drawing/2014/main" id="{B53AF5F9-D1C6-4377-9253-2C1B38BCDEAE}"/>
                  </a:ext>
                </a:extLst>
              </p:cNvPr>
              <p:cNvSpPr txBox="1">
                <a:spLocks noRot="1" noChangeAspect="1" noMove="1" noResize="1" noEditPoints="1" noAdjustHandles="1" noChangeArrowheads="1" noChangeShapeType="1" noTextEdit="1"/>
              </p:cNvSpPr>
              <p:nvPr/>
            </p:nvSpPr>
            <p:spPr>
              <a:xfrm>
                <a:off x="2483768" y="3501008"/>
                <a:ext cx="4572000" cy="1420325"/>
              </a:xfrm>
              <a:prstGeom prst="rect">
                <a:avLst/>
              </a:prstGeom>
              <a:blipFill>
                <a:blip r:embed="rId4"/>
                <a:stretch>
                  <a:fillRect/>
                </a:stretch>
              </a:blipFill>
            </p:spPr>
            <p:txBody>
              <a:bodyPr/>
              <a:lstStyle/>
              <a:p>
                <a:r>
                  <a:rPr lang="en-GB">
                    <a:noFill/>
                  </a:rPr>
                  <a:t> </a:t>
                </a:r>
              </a:p>
            </p:txBody>
          </p:sp>
        </mc:Fallback>
      </mc:AlternateContent>
      <p:cxnSp>
        <p:nvCxnSpPr>
          <p:cNvPr id="11" name="Straight Connector 10">
            <a:extLst>
              <a:ext uri="{FF2B5EF4-FFF2-40B4-BE49-F238E27FC236}">
                <a16:creationId xmlns:a16="http://schemas.microsoft.com/office/drawing/2014/main" id="{4A36D555-5597-438C-93F6-D2C6462BAA63}"/>
              </a:ext>
            </a:extLst>
          </p:cNvPr>
          <p:cNvCxnSpPr/>
          <p:nvPr/>
        </p:nvCxnSpPr>
        <p:spPr>
          <a:xfrm>
            <a:off x="3275856" y="4509120"/>
            <a:ext cx="2808312" cy="0"/>
          </a:xfrm>
          <a:prstGeom prst="line">
            <a:avLst/>
          </a:prstGeom>
        </p:spPr>
        <p:style>
          <a:lnRef idx="2">
            <a:schemeClr val="accent1"/>
          </a:lnRef>
          <a:fillRef idx="0">
            <a:schemeClr val="accent1"/>
          </a:fillRef>
          <a:effectRef idx="1">
            <a:schemeClr val="accent1"/>
          </a:effectRef>
          <a:fontRef idx="minor">
            <a:schemeClr val="tx1"/>
          </a:fontRef>
        </p:style>
      </p:cxn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4A8464D6-318F-47E4-AF81-330EAA43974D}"/>
                  </a:ext>
                </a:extLst>
              </p:cNvPr>
              <p:cNvSpPr txBox="1"/>
              <p:nvPr/>
            </p:nvSpPr>
            <p:spPr>
              <a:xfrm>
                <a:off x="4444023" y="4495241"/>
                <a:ext cx="1120050" cy="923330"/>
              </a:xfrm>
              <a:prstGeom prst="rect">
                <a:avLst/>
              </a:prstGeom>
              <a:noFill/>
            </p:spPr>
            <p:txBody>
              <a:bodyPr wrap="none" lIns="0" tIns="0" rIns="0" bIns="0" rtlCol="0">
                <a:spAutoFit/>
              </a:bodyPr>
              <a:lstStyle/>
              <a:p>
                <a:pPr>
                  <a:lnSpc>
                    <a:spcPct val="150000"/>
                  </a:lnSpc>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13</m:t>
                      </m:r>
                      <m:r>
                        <a:rPr lang="en-GB" b="0" i="1" smtClean="0">
                          <a:latin typeface="Cambria Math" panose="02040503050406030204" pitchFamily="18" charset="0"/>
                        </a:rPr>
                        <m:t>𝑥</m:t>
                      </m:r>
                      <m:r>
                        <a:rPr lang="en-GB" b="0" i="1" smtClean="0">
                          <a:latin typeface="Cambria Math" panose="02040503050406030204" pitchFamily="18" charset="0"/>
                        </a:rPr>
                        <m:t>=52</m:t>
                      </m:r>
                    </m:oMath>
                  </m:oMathPara>
                </a14:m>
                <a:endParaRPr lang="en-GB" b="0" dirty="0"/>
              </a:p>
              <a:p>
                <a:pPr>
                  <a:lnSpc>
                    <a:spcPct val="150000"/>
                  </a:lnSpc>
                </a:pPr>
                <a14:m>
                  <m:oMathPara xmlns:m="http://schemas.openxmlformats.org/officeDocument/2006/math">
                    <m:oMathParaPr>
                      <m:jc m:val="centerGroup"/>
                    </m:oMathParaPr>
                    <m:oMath xmlns:m="http://schemas.openxmlformats.org/officeDocument/2006/math">
                      <m:r>
                        <a:rPr lang="en-GB" b="0" i="0" smtClean="0">
                          <a:latin typeface="Cambria Math" panose="02040503050406030204" pitchFamily="18" charset="0"/>
                        </a:rPr>
                        <m:t> </m:t>
                      </m:r>
                      <m:r>
                        <a:rPr lang="en-GB" b="0" i="1" smtClean="0">
                          <a:latin typeface="Cambria Math" panose="02040503050406030204" pitchFamily="18" charset="0"/>
                        </a:rPr>
                        <m:t>𝑥</m:t>
                      </m:r>
                      <m:r>
                        <a:rPr lang="en-GB" b="0" i="1" smtClean="0">
                          <a:latin typeface="Cambria Math" panose="02040503050406030204" pitchFamily="18" charset="0"/>
                        </a:rPr>
                        <m:t>=4</m:t>
                      </m:r>
                    </m:oMath>
                  </m:oMathPara>
                </a14:m>
                <a:endParaRPr lang="en-GB" dirty="0"/>
              </a:p>
            </p:txBody>
          </p:sp>
        </mc:Choice>
        <mc:Fallback xmlns="">
          <p:sp>
            <p:nvSpPr>
              <p:cNvPr id="12" name="TextBox 11">
                <a:extLst>
                  <a:ext uri="{FF2B5EF4-FFF2-40B4-BE49-F238E27FC236}">
                    <a16:creationId xmlns:a16="http://schemas.microsoft.com/office/drawing/2014/main" id="{4A8464D6-318F-47E4-AF81-330EAA43974D}"/>
                  </a:ext>
                </a:extLst>
              </p:cNvPr>
              <p:cNvSpPr txBox="1">
                <a:spLocks noRot="1" noChangeAspect="1" noMove="1" noResize="1" noEditPoints="1" noAdjustHandles="1" noChangeArrowheads="1" noChangeShapeType="1" noTextEdit="1"/>
              </p:cNvSpPr>
              <p:nvPr/>
            </p:nvSpPr>
            <p:spPr>
              <a:xfrm>
                <a:off x="4444023" y="4495241"/>
                <a:ext cx="1120050" cy="923330"/>
              </a:xfrm>
              <a:prstGeom prst="rect">
                <a:avLst/>
              </a:prstGeom>
              <a:blipFill>
                <a:blip r:embed="rId5"/>
                <a:stretch>
                  <a:fillRect/>
                </a:stretch>
              </a:blipFill>
            </p:spPr>
            <p:txBody>
              <a:bodyPr/>
              <a:lstStyle/>
              <a:p>
                <a:r>
                  <a:rPr lang="en-GB">
                    <a:noFill/>
                  </a:rPr>
                  <a:t> </a:t>
                </a:r>
              </a:p>
            </p:txBody>
          </p:sp>
        </mc:Fallback>
      </mc:AlternateContent>
      <p:sp>
        <p:nvSpPr>
          <p:cNvPr id="10" name="Oval 9">
            <a:extLst>
              <a:ext uri="{FF2B5EF4-FFF2-40B4-BE49-F238E27FC236}">
                <a16:creationId xmlns:a16="http://schemas.microsoft.com/office/drawing/2014/main" id="{1CA36B52-F358-4636-931C-379FB86B9D05}"/>
              </a:ext>
            </a:extLst>
          </p:cNvPr>
          <p:cNvSpPr/>
          <p:nvPr/>
        </p:nvSpPr>
        <p:spPr>
          <a:xfrm>
            <a:off x="5004048" y="1035513"/>
            <a:ext cx="432048" cy="936104"/>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anim calcmode="lin" valueType="num">
                                      <p:cBhvr>
                                        <p:cTn id="41" dur="1000" fill="hold"/>
                                        <p:tgtEl>
                                          <p:spTgt spid="11"/>
                                        </p:tgtEl>
                                        <p:attrNameLst>
                                          <p:attrName>ppt_x</p:attrName>
                                        </p:attrNameLst>
                                      </p:cBhvr>
                                      <p:tavLst>
                                        <p:tav tm="0">
                                          <p:val>
                                            <p:strVal val="#ppt_x"/>
                                          </p:val>
                                        </p:tav>
                                        <p:tav tm="100000">
                                          <p:val>
                                            <p:strVal val="#ppt_x"/>
                                          </p:val>
                                        </p:tav>
                                      </p:tavLst>
                                    </p:anim>
                                    <p:anim calcmode="lin" valueType="num">
                                      <p:cBhvr>
                                        <p:cTn id="42" dur="1000" fill="hold"/>
                                        <p:tgtEl>
                                          <p:spTgt spid="11"/>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1000"/>
                                        <p:tgtEl>
                                          <p:spTgt spid="12"/>
                                        </p:tgtEl>
                                      </p:cBhvr>
                                    </p:animEffect>
                                    <p:anim calcmode="lin" valueType="num">
                                      <p:cBhvr>
                                        <p:cTn id="46" dur="1000" fill="hold"/>
                                        <p:tgtEl>
                                          <p:spTgt spid="12"/>
                                        </p:tgtEl>
                                        <p:attrNameLst>
                                          <p:attrName>ppt_x</p:attrName>
                                        </p:attrNameLst>
                                      </p:cBhvr>
                                      <p:tavLst>
                                        <p:tav tm="0">
                                          <p:val>
                                            <p:strVal val="#ppt_x"/>
                                          </p:val>
                                        </p:tav>
                                        <p:tav tm="100000">
                                          <p:val>
                                            <p:strVal val="#ppt_x"/>
                                          </p:val>
                                        </p:tav>
                                      </p:tavLst>
                                    </p:anim>
                                    <p:anim calcmode="lin" valueType="num">
                                      <p:cBhvr>
                                        <p:cTn id="47" dur="1000" fill="hold"/>
                                        <p:tgtEl>
                                          <p:spTgt spid="12"/>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1000"/>
                                        <p:tgtEl>
                                          <p:spTgt spid="13"/>
                                        </p:tgtEl>
                                      </p:cBhvr>
                                    </p:animEffect>
                                    <p:anim calcmode="lin" valueType="num">
                                      <p:cBhvr>
                                        <p:cTn id="51" dur="1000" fill="hold"/>
                                        <p:tgtEl>
                                          <p:spTgt spid="13"/>
                                        </p:tgtEl>
                                        <p:attrNameLst>
                                          <p:attrName>ppt_x</p:attrName>
                                        </p:attrNameLst>
                                      </p:cBhvr>
                                      <p:tavLst>
                                        <p:tav tm="0">
                                          <p:val>
                                            <p:strVal val="#ppt_x"/>
                                          </p:val>
                                        </p:tav>
                                        <p:tav tm="100000">
                                          <p:val>
                                            <p:strVal val="#ppt_x"/>
                                          </p:val>
                                        </p:tav>
                                      </p:tavLst>
                                    </p:anim>
                                    <p:anim calcmode="lin" valueType="num">
                                      <p:cBhvr>
                                        <p:cTn id="5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5" grpId="0"/>
      <p:bldP spid="6" grpId="0"/>
      <p:bldP spid="7" grpId="0"/>
      <p:bldP spid="8" grpId="0"/>
      <p:bldP spid="9"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8276F95C-CAF6-47DD-B4CC-D19263E8865C}"/>
              </a:ext>
            </a:extLst>
          </p:cNvPr>
          <p:cNvSpPr/>
          <p:nvPr/>
        </p:nvSpPr>
        <p:spPr>
          <a:xfrm>
            <a:off x="4139952" y="3057803"/>
            <a:ext cx="1008112" cy="43204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FFD6AF89-F5D2-4455-B750-4F533C8D49FE}"/>
                  </a:ext>
                </a:extLst>
              </p:cNvPr>
              <p:cNvSpPr txBox="1"/>
              <p:nvPr/>
            </p:nvSpPr>
            <p:spPr>
              <a:xfrm>
                <a:off x="323528" y="1124744"/>
                <a:ext cx="5256584" cy="400110"/>
              </a:xfrm>
              <a:prstGeom prst="rect">
                <a:avLst/>
              </a:prstGeom>
              <a:noFill/>
            </p:spPr>
            <p:txBody>
              <a:bodyPr wrap="square" rtlCol="0">
                <a:spAutoFit/>
              </a:bodyPr>
              <a:lstStyle/>
              <a:p>
                <a:r>
                  <a:rPr lang="en-GB" dirty="0"/>
                  <a:t>Substitute </a:t>
                </a:r>
                <a14:m>
                  <m:oMath xmlns:m="http://schemas.openxmlformats.org/officeDocument/2006/math">
                    <m:r>
                      <a:rPr lang="en-GB" b="0" i="1" dirty="0" smtClean="0">
                        <a:latin typeface="Cambria Math" panose="02040503050406030204" pitchFamily="18" charset="0"/>
                      </a:rPr>
                      <m:t>𝑥</m:t>
                    </m:r>
                    <m:r>
                      <a:rPr lang="en-GB" b="0" i="0" dirty="0" smtClean="0">
                        <a:latin typeface="Cambria Math" panose="02040503050406030204" pitchFamily="18" charset="0"/>
                      </a:rPr>
                      <m:t>=4</m:t>
                    </m:r>
                    <m:r>
                      <a:rPr lang="en-GB" i="1" dirty="0" smtClean="0">
                        <a:latin typeface="Cambria Math" panose="02040503050406030204" pitchFamily="18" charset="0"/>
                      </a:rPr>
                      <m:t> </m:t>
                    </m:r>
                  </m:oMath>
                </a14:m>
                <a:r>
                  <a:rPr lang="en-GB" dirty="0"/>
                  <a:t>into </a:t>
                </a:r>
                <a:r>
                  <a:rPr lang="en-GB" dirty="0">
                    <a:solidFill>
                      <a:srgbClr val="FF0000"/>
                    </a:solidFill>
                  </a:rPr>
                  <a:t>(2)</a:t>
                </a:r>
              </a:p>
            </p:txBody>
          </p:sp>
        </mc:Choice>
        <mc:Fallback xmlns="">
          <p:sp>
            <p:nvSpPr>
              <p:cNvPr id="8" name="TextBox 7">
                <a:extLst>
                  <a:ext uri="{FF2B5EF4-FFF2-40B4-BE49-F238E27FC236}">
                    <a16:creationId xmlns:a16="http://schemas.microsoft.com/office/drawing/2014/main" id="{FFD6AF89-F5D2-4455-B750-4F533C8D49FE}"/>
                  </a:ext>
                </a:extLst>
              </p:cNvPr>
              <p:cNvSpPr txBox="1">
                <a:spLocks noRot="1" noChangeAspect="1" noMove="1" noResize="1" noEditPoints="1" noAdjustHandles="1" noChangeArrowheads="1" noChangeShapeType="1" noTextEdit="1"/>
              </p:cNvSpPr>
              <p:nvPr/>
            </p:nvSpPr>
            <p:spPr>
              <a:xfrm>
                <a:off x="323528" y="1124744"/>
                <a:ext cx="5256584" cy="400110"/>
              </a:xfrm>
              <a:prstGeom prst="rect">
                <a:avLst/>
              </a:prstGeom>
              <a:blipFill>
                <a:blip r:embed="rId2"/>
                <a:stretch>
                  <a:fillRect l="-1160" t="-7692" b="-29231"/>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C139913E-635C-4143-BDC5-3B39760E6556}"/>
                  </a:ext>
                </a:extLst>
              </p:cNvPr>
              <p:cNvSpPr txBox="1"/>
              <p:nvPr/>
            </p:nvSpPr>
            <p:spPr>
              <a:xfrm>
                <a:off x="3059832" y="1643192"/>
                <a:ext cx="2376264" cy="1846659"/>
              </a:xfrm>
              <a:prstGeom prst="rect">
                <a:avLst/>
              </a:prstGeom>
              <a:noFill/>
            </p:spPr>
            <p:txBody>
              <a:bodyPr wrap="square" lIns="0" tIns="0" rIns="0" bIns="0" rtlCol="0">
                <a:spAutoFit/>
              </a:bodyPr>
              <a:lstStyle/>
              <a:p>
                <a:pPr>
                  <a:lnSpc>
                    <a:spcPct val="150000"/>
                  </a:lnSpc>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3</m:t>
                      </m:r>
                      <m:r>
                        <a:rPr lang="en-GB" b="0" i="1" smtClean="0">
                          <a:latin typeface="Cambria Math" panose="02040503050406030204" pitchFamily="18" charset="0"/>
                        </a:rPr>
                        <m:t>𝑦</m:t>
                      </m:r>
                      <m:r>
                        <a:rPr lang="en-GB" b="0" i="1" smtClean="0">
                          <a:latin typeface="Cambria Math" panose="02040503050406030204" pitchFamily="18" charset="0"/>
                        </a:rPr>
                        <m:t>+4(4)=1</m:t>
                      </m:r>
                    </m:oMath>
                  </m:oMathPara>
                </a14:m>
                <a:endParaRPr lang="en-GB" dirty="0"/>
              </a:p>
              <a:p>
                <a:pPr>
                  <a:lnSpc>
                    <a:spcPct val="150000"/>
                  </a:lnSpc>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   </m:t>
                      </m:r>
                      <m:r>
                        <a:rPr lang="en-GB" i="1" smtClean="0">
                          <a:latin typeface="Cambria Math" panose="02040503050406030204" pitchFamily="18" charset="0"/>
                        </a:rPr>
                        <m:t>3</m:t>
                      </m:r>
                      <m:r>
                        <a:rPr lang="en-GB" b="0" i="1" smtClean="0">
                          <a:latin typeface="Cambria Math" panose="02040503050406030204" pitchFamily="18" charset="0"/>
                        </a:rPr>
                        <m:t>𝑦</m:t>
                      </m:r>
                      <m:r>
                        <a:rPr lang="en-GB" b="0" i="1" smtClean="0">
                          <a:latin typeface="Cambria Math" panose="02040503050406030204" pitchFamily="18" charset="0"/>
                        </a:rPr>
                        <m:t>+16=1</m:t>
                      </m:r>
                    </m:oMath>
                  </m:oMathPara>
                </a14:m>
                <a:endParaRPr lang="en-GB" b="0" dirty="0"/>
              </a:p>
              <a:p>
                <a:pPr>
                  <a:lnSpc>
                    <a:spcPct val="150000"/>
                  </a:lnSpc>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                  </m:t>
                      </m:r>
                      <m:r>
                        <a:rPr lang="en-GB" i="1">
                          <a:latin typeface="Cambria Math" panose="02040503050406030204" pitchFamily="18" charset="0"/>
                        </a:rPr>
                        <m:t>3</m:t>
                      </m:r>
                      <m:r>
                        <a:rPr lang="en-GB" b="0" i="1" smtClean="0">
                          <a:latin typeface="Cambria Math" panose="02040503050406030204" pitchFamily="18" charset="0"/>
                        </a:rPr>
                        <m:t>𝑦</m:t>
                      </m:r>
                      <m:r>
                        <a:rPr lang="en-GB" b="0" i="1" smtClean="0">
                          <a:latin typeface="Cambria Math" panose="02040503050406030204" pitchFamily="18" charset="0"/>
                        </a:rPr>
                        <m:t>=−15</m:t>
                      </m:r>
                    </m:oMath>
                  </m:oMathPara>
                </a14:m>
                <a:endParaRPr lang="en-GB" b="0" dirty="0"/>
              </a:p>
              <a:p>
                <a:pPr>
                  <a:lnSpc>
                    <a:spcPct val="150000"/>
                  </a:lnSpc>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                 </m:t>
                      </m:r>
                      <m:r>
                        <a:rPr lang="en-GB" b="0" i="1" smtClean="0">
                          <a:latin typeface="Cambria Math" panose="02040503050406030204" pitchFamily="18" charset="0"/>
                        </a:rPr>
                        <m:t>𝑦</m:t>
                      </m:r>
                      <m:r>
                        <a:rPr lang="en-GB" b="0" i="1" smtClean="0">
                          <a:latin typeface="Cambria Math" panose="02040503050406030204" pitchFamily="18" charset="0"/>
                        </a:rPr>
                        <m:t>=−5</m:t>
                      </m:r>
                    </m:oMath>
                  </m:oMathPara>
                </a14:m>
                <a:endParaRPr lang="en-GB" dirty="0"/>
              </a:p>
            </p:txBody>
          </p:sp>
        </mc:Choice>
        <mc:Fallback xmlns="">
          <p:sp>
            <p:nvSpPr>
              <p:cNvPr id="2" name="TextBox 1">
                <a:extLst>
                  <a:ext uri="{FF2B5EF4-FFF2-40B4-BE49-F238E27FC236}">
                    <a16:creationId xmlns:a16="http://schemas.microsoft.com/office/drawing/2014/main" id="{C139913E-635C-4143-BDC5-3B39760E6556}"/>
                  </a:ext>
                </a:extLst>
              </p:cNvPr>
              <p:cNvSpPr txBox="1">
                <a:spLocks noRot="1" noChangeAspect="1" noMove="1" noResize="1" noEditPoints="1" noAdjustHandles="1" noChangeArrowheads="1" noChangeShapeType="1" noTextEdit="1"/>
              </p:cNvSpPr>
              <p:nvPr/>
            </p:nvSpPr>
            <p:spPr>
              <a:xfrm>
                <a:off x="3059832" y="1643192"/>
                <a:ext cx="2376264" cy="1846659"/>
              </a:xfrm>
              <a:prstGeom prst="rect">
                <a:avLst/>
              </a:prstGeom>
              <a:blipFill>
                <a:blip r:embed="rId3"/>
                <a:stretch>
                  <a:fillRect/>
                </a:stretch>
              </a:blipFill>
            </p:spPr>
            <p:txBody>
              <a:bodyPr/>
              <a:lstStyle/>
              <a:p>
                <a:r>
                  <a:rPr lang="en-GB">
                    <a:noFill/>
                  </a:rPr>
                  <a:t> </a:t>
                </a:r>
              </a:p>
            </p:txBody>
          </p:sp>
        </mc:Fallback>
      </mc:AlternateContent>
    </p:spTree>
    <p:extLst>
      <p:ext uri="{BB962C8B-B14F-4D97-AF65-F5344CB8AC3E}">
        <p14:creationId xmlns:p14="http://schemas.microsoft.com/office/powerpoint/2010/main" val="166712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8" grpId="0"/>
      <p:bldP spid="2" grpId="0"/>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8AF071A-8EFF-4DC2-9186-AABD1AC91212}">
  <ds:schemaRefs>
    <ds:schemaRef ds:uri="b461a341-6040-4841-94a8-bc3e8908b04d"/>
    <ds:schemaRef ds:uri="http://www.w3.org/XML/1998/namespace"/>
    <ds:schemaRef ds:uri="http://schemas.microsoft.com/office/2006/documentManagement/types"/>
    <ds:schemaRef ds:uri="http://purl.org/dc/dcmitype/"/>
    <ds:schemaRef ds:uri="http://schemas.microsoft.com/office/2006/metadata/properties"/>
    <ds:schemaRef ds:uri="http://purl.org/dc/terms/"/>
    <ds:schemaRef ds:uri="http://purl.org/dc/elements/1.1/"/>
    <ds:schemaRef ds:uri="http://schemas.microsoft.com/office/infopath/2007/PartnerControls"/>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emplate/>
  <TotalTime>5</TotalTime>
  <Words>951</Words>
  <Application>Microsoft Office PowerPoint</Application>
  <PresentationFormat>On-screen Show (4:3)</PresentationFormat>
  <Paragraphs>113</Paragraphs>
  <Slides>12</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ＭＳ Ｐゴシック</vt:lpstr>
      <vt:lpstr>Arial</vt:lpstr>
      <vt:lpstr>Cambria Math</vt:lpstr>
      <vt:lpstr>Lucida Grande</vt:lpstr>
      <vt:lpstr>Times New Roman</vt:lpstr>
      <vt:lpstr>Default Design</vt:lpstr>
      <vt:lpstr>PowerPoint 6: Solving simultaneous equations </vt:lpstr>
      <vt:lpstr>Simultaneous equations </vt:lpstr>
      <vt:lpstr>The elimination method</vt:lpstr>
      <vt:lpstr>PowerPoint Presentation</vt:lpstr>
      <vt:lpstr>Example 2</vt:lpstr>
      <vt:lpstr>PowerPoint Presentation</vt:lpstr>
      <vt:lpstr>Example 3</vt:lpstr>
      <vt:lpstr>PowerPoint Presentation</vt:lpstr>
      <vt:lpstr>PowerPoint Presentation</vt:lpstr>
      <vt:lpstr>Example 4</vt:lpstr>
      <vt:lpstr>PowerPoint Presentation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166</cp:revision>
  <dcterms:created xsi:type="dcterms:W3CDTF">2013-05-28T00:38:54Z</dcterms:created>
  <dcterms:modified xsi:type="dcterms:W3CDTF">2025-11-11T21:33:03Z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