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256" r:id="rId5"/>
    <p:sldId id="328" r:id="rId6"/>
    <p:sldId id="331" r:id="rId7"/>
    <p:sldId id="330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254D07-E915-4925-AC49-DA95EC426AFA}" v="5" dt="2022-08-24T15:03:20.8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4544"/>
    <p:restoredTop sz="86395"/>
  </p:normalViewPr>
  <p:slideViewPr>
    <p:cSldViewPr showGuides="1">
      <p:cViewPr varScale="1">
        <p:scale>
          <a:sx n="64" d="100"/>
          <a:sy n="64" d="100"/>
        </p:scale>
        <p:origin x="63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90254D07-E915-4925-AC49-DA95EC426AFA}"/>
    <pc:docChg chg="custSel modSld">
      <pc:chgData name="Caroline Prodger" userId="e4ef2e75-b60b-401b-8ebe-291bdcf405f4" providerId="ADAL" clId="{90254D07-E915-4925-AC49-DA95EC426AFA}" dt="2022-08-24T15:03:34.970" v="26" actId="1076"/>
      <pc:docMkLst>
        <pc:docMk/>
      </pc:docMkLst>
      <pc:sldChg chg="addSp delSp modSp mod">
        <pc:chgData name="Caroline Prodger" userId="e4ef2e75-b60b-401b-8ebe-291bdcf405f4" providerId="ADAL" clId="{90254D07-E915-4925-AC49-DA95EC426AFA}" dt="2022-08-24T15:03:34.970" v="26" actId="1076"/>
        <pc:sldMkLst>
          <pc:docMk/>
          <pc:sldMk cId="0" sldId="330"/>
        </pc:sldMkLst>
        <pc:spChg chg="del">
          <ac:chgData name="Caroline Prodger" userId="e4ef2e75-b60b-401b-8ebe-291bdcf405f4" providerId="ADAL" clId="{90254D07-E915-4925-AC49-DA95EC426AFA}" dt="2022-08-24T14:01:29.323" v="0" actId="478"/>
          <ac:spMkLst>
            <pc:docMk/>
            <pc:sldMk cId="0" sldId="330"/>
            <ac:spMk id="4" creationId="{3464990A-A91B-4BC6-B16E-49B4929E3B26}"/>
          </ac:spMkLst>
        </pc:spChg>
        <pc:spChg chg="add mod">
          <ac:chgData name="Caroline Prodger" userId="e4ef2e75-b60b-401b-8ebe-291bdcf405f4" providerId="ADAL" clId="{90254D07-E915-4925-AC49-DA95EC426AFA}" dt="2022-08-24T15:02:00.019" v="14" actId="1076"/>
          <ac:spMkLst>
            <pc:docMk/>
            <pc:sldMk cId="0" sldId="330"/>
            <ac:spMk id="6" creationId="{385C2D56-C0C1-C856-A604-F82A58228EF2}"/>
          </ac:spMkLst>
        </pc:spChg>
        <pc:spChg chg="add mod">
          <ac:chgData name="Caroline Prodger" userId="e4ef2e75-b60b-401b-8ebe-291bdcf405f4" providerId="ADAL" clId="{90254D07-E915-4925-AC49-DA95EC426AFA}" dt="2022-08-24T15:03:08.223" v="21" actId="5793"/>
          <ac:spMkLst>
            <pc:docMk/>
            <pc:sldMk cId="0" sldId="330"/>
            <ac:spMk id="8" creationId="{E2601F10-E8D1-A3B4-DDB7-1549ED8ADE9E}"/>
          </ac:spMkLst>
        </pc:spChg>
        <pc:spChg chg="mod">
          <ac:chgData name="Caroline Prodger" userId="e4ef2e75-b60b-401b-8ebe-291bdcf405f4" providerId="ADAL" clId="{90254D07-E915-4925-AC49-DA95EC426AFA}" dt="2022-08-24T15:02:03.888" v="15" actId="20577"/>
          <ac:spMkLst>
            <pc:docMk/>
            <pc:sldMk cId="0" sldId="330"/>
            <ac:spMk id="5122" creationId="{00000000-0000-0000-0000-000000000000}"/>
          </ac:spMkLst>
        </pc:spChg>
        <pc:picChg chg="add mod">
          <ac:chgData name="Caroline Prodger" userId="e4ef2e75-b60b-401b-8ebe-291bdcf405f4" providerId="ADAL" clId="{90254D07-E915-4925-AC49-DA95EC426AFA}" dt="2022-08-24T15:01:39.081" v="11" actId="1076"/>
          <ac:picMkLst>
            <pc:docMk/>
            <pc:sldMk cId="0" sldId="330"/>
            <ac:picMk id="3" creationId="{A2807A7F-58CD-853D-536C-E7BD2E8D0507}"/>
          </ac:picMkLst>
        </pc:picChg>
        <pc:picChg chg="del">
          <ac:chgData name="Caroline Prodger" userId="e4ef2e75-b60b-401b-8ebe-291bdcf405f4" providerId="ADAL" clId="{90254D07-E915-4925-AC49-DA95EC426AFA}" dt="2022-08-24T15:00:59.616" v="2" actId="478"/>
          <ac:picMkLst>
            <pc:docMk/>
            <pc:sldMk cId="0" sldId="330"/>
            <ac:picMk id="1026" creationId="{509FDCD8-4D19-4096-806D-166B2582C417}"/>
          </ac:picMkLst>
        </pc:picChg>
        <pc:picChg chg="del">
          <ac:chgData name="Caroline Prodger" userId="e4ef2e75-b60b-401b-8ebe-291bdcf405f4" providerId="ADAL" clId="{90254D07-E915-4925-AC49-DA95EC426AFA}" dt="2022-08-24T15:00:58.058" v="1" actId="478"/>
          <ac:picMkLst>
            <pc:docMk/>
            <pc:sldMk cId="0" sldId="330"/>
            <ac:picMk id="1028" creationId="{4B58DCAF-B346-47E5-A8D5-F6000C22E0E1}"/>
          </ac:picMkLst>
        </pc:picChg>
        <pc:cxnChg chg="add mod">
          <ac:chgData name="Caroline Prodger" userId="e4ef2e75-b60b-401b-8ebe-291bdcf405f4" providerId="ADAL" clId="{90254D07-E915-4925-AC49-DA95EC426AFA}" dt="2022-08-24T15:03:16.893" v="22" actId="1076"/>
          <ac:cxnSpMkLst>
            <pc:docMk/>
            <pc:sldMk cId="0" sldId="330"/>
            <ac:cxnSpMk id="10" creationId="{41BA6F55-59D9-97BB-C89D-43566B04CA86}"/>
          </ac:cxnSpMkLst>
        </pc:cxnChg>
        <pc:cxnChg chg="add mod">
          <ac:chgData name="Caroline Prodger" userId="e4ef2e75-b60b-401b-8ebe-291bdcf405f4" providerId="ADAL" clId="{90254D07-E915-4925-AC49-DA95EC426AFA}" dt="2022-08-24T15:03:34.970" v="26" actId="1076"/>
          <ac:cxnSpMkLst>
            <pc:docMk/>
            <pc:sldMk cId="0" sldId="330"/>
            <ac:cxnSpMk id="11" creationId="{CBEB700E-7713-BBF7-C9C1-A364004A5DF0}"/>
          </ac:cxnSpMkLst>
        </pc:cxnChg>
      </pc:sldChg>
      <pc:sldChg chg="modSp mod">
        <pc:chgData name="Caroline Prodger" userId="e4ef2e75-b60b-401b-8ebe-291bdcf405f4" providerId="ADAL" clId="{90254D07-E915-4925-AC49-DA95EC426AFA}" dt="2022-08-24T15:01:52.592" v="12" actId="21"/>
        <pc:sldMkLst>
          <pc:docMk/>
          <pc:sldMk cId="0" sldId="331"/>
        </pc:sldMkLst>
        <pc:spChg chg="mod">
          <ac:chgData name="Caroline Prodger" userId="e4ef2e75-b60b-401b-8ebe-291bdcf405f4" providerId="ADAL" clId="{90254D07-E915-4925-AC49-DA95EC426AFA}" dt="2022-08-24T15:01:52.592" v="12" actId="21"/>
          <ac:spMkLst>
            <pc:docMk/>
            <pc:sldMk cId="0" sldId="331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9682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77593" y="5958000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411760" y="6137735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9: Logarithms and exponentials (growth and decay)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Solve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=5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p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 − 1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Solution</a:t>
                </a:r>
              </a:p>
              <a:p>
                <a:r>
                  <a:rPr lang="en-US" b="1" dirty="0"/>
                  <a:t>Step 1: </a:t>
                </a:r>
                <a:r>
                  <a:rPr lang="en-US" dirty="0"/>
                  <a:t>Take the natural log (ln) of both sides.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d>
                            <m:d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sup>
                              </m:sSup>
                            </m:e>
                          </m:d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⁡(5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) </m:t>
                      </m:r>
                    </m:oMath>
                  </m:oMathPara>
                </a14:m>
                <a:endParaRPr lang="en-GB" b="0" dirty="0"/>
              </a:p>
              <a:p>
                <a:r>
                  <a:rPr lang="en-US" b="1" dirty="0"/>
                  <a:t>Step 2: </a:t>
                </a:r>
                <a:r>
                  <a:rPr lang="en-US" dirty="0"/>
                  <a:t>Separate out the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ln</m:t>
                    </m:r>
                  </m:oMath>
                </a14:m>
                <a:r>
                  <a:rPr lang="en-US" dirty="0"/>
                  <a:t> parts by using the laws of logarithms.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2+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ln</m:t>
                              </m:r>
                            </m:fName>
                            <m: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  <m: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unc>
                                <m:func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latin typeface="Cambria Math" panose="02040503050406030204" pitchFamily="18" charset="0"/>
                                    </a:rPr>
                                    <m:t>ln</m:t>
                                  </m:r>
                                </m:fName>
                                <m:e>
                                  <m:r>
                                    <a:rPr lang="en-GB" b="0" i="0" smtClean="0">
                                      <a:latin typeface="Cambria Math" panose="02040503050406030204" pitchFamily="18" charset="0"/>
                                    </a:rPr>
                                    <m:t>5+</m:t>
                                  </m:r>
                                  <m:d>
                                    <m:dPr>
                                      <m:ctrlP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GB" b="0" i="0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GB" b="0" i="0" smtClean="0">
                                          <a:latin typeface="Cambria Math" panose="02040503050406030204" pitchFamily="18" charset="0"/>
                                        </a:rPr>
                                        <m:t>−1</m:t>
                                      </m:r>
                                    </m:e>
                                  </m:d>
                                  <m:func>
                                    <m:funcPr>
                                      <m:ctrlP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en-GB" b="0" i="0" smtClean="0">
                                          <a:latin typeface="Cambria Math" panose="02040503050406030204" pitchFamily="18" charset="0"/>
                                        </a:rPr>
                                        <m:t>ln</m:t>
                                      </m:r>
                                    </m:fName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GB" b="0" i="0" smtClean="0">
                                          <a:latin typeface="Cambria Math" panose="02040503050406030204" pitchFamily="18" charset="0"/>
                                        </a:rPr>
                                        <m:t>e</m:t>
                                      </m:r>
                                    </m:e>
                                  </m:func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en-US" dirty="0"/>
              </a:p>
              <a:p>
                <a:r>
                  <a:rPr lang="en-US" b="1" dirty="0"/>
                  <a:t>Step 3: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e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e>
                    </m:func>
                    <m:r>
                      <a:rPr lang="en-GB" b="0" i="0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dirty="0"/>
                  <a:t> so these parts of the equation can be replaced.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052736"/>
                <a:ext cx="8229600" cy="4707264"/>
              </a:xfrm>
            </p:spPr>
            <p:txBody>
              <a:bodyPr/>
              <a:lstStyle/>
              <a:p>
                <a:r>
                  <a:rPr lang="en-US" b="1" dirty="0"/>
                  <a:t>Step 4: </a:t>
                </a:r>
                <a:r>
                  <a:rPr lang="en-US" dirty="0"/>
                  <a:t>Rearrange so that the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terms are on one side and everything else is on the other.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       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 +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−1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             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2−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5 </m:t>
                              </m:r>
                            </m:e>
                          </m:func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=0.0837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 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052736"/>
                <a:ext cx="8229600" cy="4707264"/>
              </a:xfrm>
              <a:blipFill>
                <a:blip r:embed="rId2"/>
                <a:stretch>
                  <a:fillRect l="-1852" t="-15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051720" y="6237312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Logarithms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Logarithms appear frequently in engineering, science, business and economic calculations.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When you solve equations you perform inverse operations to ‘undo’ the equation and find the answer.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 logarithm ‘undoes’ an exponent (power), so if the unknown is in the power, then a logarithm will allow you to rearrange that part of the equation so that you can calculate the unknown.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This works through a combination of log laws and rearrangement, which you will see on the following slides.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bases of logarithms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077240"/>
              </a:xfrm>
            </p:spPr>
            <p:txBody>
              <a:bodyPr/>
              <a:lstStyle/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An exponential term is one made up of a base and a power.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  <a:cs typeface="ＭＳ Ｐゴシック" pitchFamily="-105" charset="-128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  <a:cs typeface="ＭＳ Ｐゴシック" pitchFamily="-105" charset="-128"/>
                            </a:rPr>
                            <m:t>5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  <a:cs typeface="ＭＳ Ｐゴシック" pitchFamily="-105" charset="-128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In this example, 5 is the base number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𝑥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is the unknown in the power.</a:t>
                </a:r>
              </a:p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We will be looking at two different bases of logarithms.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When the base term is a number, we will use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log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. 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When the base term is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e</m:t>
                    </m:r>
                    <m:r>
                      <a:rPr lang="en-GB" b="0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,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we will use natural log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ln</m:t>
                    </m:r>
                    <m:r>
                      <a:rPr lang="en-GB" b="0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.</m:t>
                    </m:r>
                  </m:oMath>
                </a14:m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Log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represents logarithms to the base 10 and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ln</m:t>
                    </m:r>
                    <m:r>
                      <a:rPr lang="en-GB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⁡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represents logarithms to the base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e</m:t>
                    </m:r>
                    <m:r>
                      <a:rPr lang="en-GB" b="0" i="0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 (</m:t>
                    </m:r>
                    <m:r>
                      <m:rPr>
                        <m:nor/>
                      </m:rPr>
                      <a:rPr lang="en-GB" dirty="0"/>
                      <m:t>2.718281828459045235360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…).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077240"/>
              </a:xfrm>
              <a:blipFill>
                <a:blip r:embed="rId2"/>
                <a:stretch>
                  <a:fillRect l="-1852" t="-1794" r="-148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Calculator example</a:t>
            </a:r>
          </a:p>
        </p:txBody>
      </p:sp>
      <p:pic>
        <p:nvPicPr>
          <p:cNvPr id="3" name="Picture 2" descr="A calculator with a screen&#10;&#10;Description automatically generated with medium confidence">
            <a:extLst>
              <a:ext uri="{FF2B5EF4-FFF2-40B4-BE49-F238E27FC236}">
                <a16:creationId xmlns:a16="http://schemas.microsoft.com/office/drawing/2014/main" id="{A2807A7F-58CD-853D-536C-E7BD2E8D05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1156273"/>
            <a:ext cx="3024336" cy="45454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85C2D56-C0C1-C856-A604-F82A58228EF2}"/>
              </a:ext>
            </a:extLst>
          </p:cNvPr>
          <p:cNvSpPr txBox="1"/>
          <p:nvPr/>
        </p:nvSpPr>
        <p:spPr>
          <a:xfrm>
            <a:off x="395536" y="1772816"/>
            <a:ext cx="457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Both of these are buttons on your calculator – check that you can find them.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2601F10-E8D1-A3B4-DDB7-1549ED8ADE9E}"/>
                  </a:ext>
                </a:extLst>
              </p:cNvPr>
              <p:cNvSpPr txBox="1"/>
              <p:nvPr/>
            </p:nvSpPr>
            <p:spPr>
              <a:xfrm>
                <a:off x="395536" y="3068960"/>
                <a:ext cx="4572000" cy="19389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When the base term is a number, we will use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log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.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When the base term is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e</m:t>
                    </m:r>
                    <m:r>
                      <a:rPr lang="en-GB" b="0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,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we will use natural log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ln</m:t>
                    </m:r>
                    <m:r>
                      <a:rPr lang="en-GB" b="0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.</m:t>
                    </m:r>
                  </m:oMath>
                </a14:m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2601F10-E8D1-A3B4-DDB7-1549ED8ADE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3068960"/>
                <a:ext cx="4572000" cy="1938992"/>
              </a:xfrm>
              <a:prstGeom prst="rect">
                <a:avLst/>
              </a:prstGeom>
              <a:blipFill>
                <a:blip r:embed="rId4"/>
                <a:stretch>
                  <a:fillRect l="-1200" t="-1254" b="-470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1BA6F55-59D9-97BB-C89D-43566B04CA86}"/>
              </a:ext>
            </a:extLst>
          </p:cNvPr>
          <p:cNvCxnSpPr/>
          <p:nvPr/>
        </p:nvCxnSpPr>
        <p:spPr>
          <a:xfrm>
            <a:off x="2681536" y="3573016"/>
            <a:ext cx="2970584" cy="70971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BEB700E-7713-BBF7-C9C1-A364004A5DF0}"/>
              </a:ext>
            </a:extLst>
          </p:cNvPr>
          <p:cNvCxnSpPr>
            <a:cxnSpLocks/>
          </p:cNvCxnSpPr>
          <p:nvPr/>
        </p:nvCxnSpPr>
        <p:spPr>
          <a:xfrm flipV="1">
            <a:off x="3025044" y="4575327"/>
            <a:ext cx="2627076" cy="14002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Laws of logarithms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You use these when solving an equation where the unknown is in the power. </a:t>
                </a:r>
              </a:p>
              <a:p>
                <a:pPr>
                  <a:lnSpc>
                    <a:spcPct val="2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𝑥𝑦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unc>
                                <m:func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en-US" dirty="0"/>
              </a:p>
              <a:p>
                <a:pPr>
                  <a:lnSpc>
                    <a:spcPct val="2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e>
                      </m:func>
                    </m:oMath>
                  </m:oMathPara>
                </a14:m>
                <a:endParaRPr lang="en-US" dirty="0"/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den>
                          </m:f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−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func>
                        </m:e>
                      </m:func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1666528" cy="382588"/>
          </a:xfrm>
        </p:spPr>
        <p:txBody>
          <a:bodyPr/>
          <a:lstStyle/>
          <a:p>
            <a:r>
              <a:rPr lang="en-US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323528" y="2385120"/>
                <a:ext cx="4752528" cy="4248000"/>
              </a:xfrm>
            </p:spPr>
            <p:txBody>
              <a:bodyPr/>
              <a:lstStyle/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15+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2−</m:t>
                              </m:r>
                              <m:func>
                                <m:func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 algn="ctr"/>
                <a:r>
                  <a:rPr lang="en-GB" b="0" dirty="0"/>
                  <a:t>=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func>
                          <m:funcPr>
                            <m:ctrlPr>
                              <a:rPr lang="en-GB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GB" b="0" i="0" smtClean="0">
                                <a:latin typeface="Cambria Math" panose="02040503050406030204" pitchFamily="18" charset="0"/>
                              </a:rPr>
                              <m:t>30</m:t>
                            </m:r>
                          </m:fName>
                          <m:e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unc>
                              <m:funcPr>
                                <m:ctrlP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GB" b="0" i="0" smtClean="0"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fName>
                              <m:e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func>
                          </m:e>
                        </m:func>
                      </m:e>
                    </m:func>
                  </m:oMath>
                </a14:m>
                <a:endParaRPr lang="en-US" dirty="0"/>
              </a:p>
              <a:p>
                <a:endParaRPr lang="en-US" dirty="0"/>
              </a:p>
              <a:p>
                <a:pPr algn="ctr"/>
                <a:r>
                  <a:rPr lang="en-GB" b="0" dirty="0"/>
                  <a:t>=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</m:func>
                  </m:oMath>
                </a14:m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323528" y="2385120"/>
                <a:ext cx="4752528" cy="424800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Arrow: Curved Left 3">
            <a:extLst>
              <a:ext uri="{FF2B5EF4-FFF2-40B4-BE49-F238E27FC236}">
                <a16:creationId xmlns:a16="http://schemas.microsoft.com/office/drawing/2014/main" id="{EAFE6289-5C96-4EC5-A9CA-BF58809BCB9B}"/>
              </a:ext>
            </a:extLst>
          </p:cNvPr>
          <p:cNvSpPr/>
          <p:nvPr/>
        </p:nvSpPr>
        <p:spPr>
          <a:xfrm>
            <a:off x="4031941" y="2995839"/>
            <a:ext cx="504056" cy="1080120"/>
          </a:xfrm>
          <a:prstGeom prst="curvedLeftArrow">
            <a:avLst>
              <a:gd name="adj1" fmla="val 16986"/>
              <a:gd name="adj2" fmla="val 5000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5" name="Arrow: Curved Left 4">
            <a:extLst>
              <a:ext uri="{FF2B5EF4-FFF2-40B4-BE49-F238E27FC236}">
                <a16:creationId xmlns:a16="http://schemas.microsoft.com/office/drawing/2014/main" id="{E4D6C6E5-ABC4-4966-B221-60E09C6F25DF}"/>
              </a:ext>
            </a:extLst>
          </p:cNvPr>
          <p:cNvSpPr/>
          <p:nvPr/>
        </p:nvSpPr>
        <p:spPr>
          <a:xfrm>
            <a:off x="4065510" y="4221088"/>
            <a:ext cx="504056" cy="1080120"/>
          </a:xfrm>
          <a:prstGeom prst="curvedLeftArrow">
            <a:avLst>
              <a:gd name="adj1" fmla="val 16986"/>
              <a:gd name="adj2" fmla="val 5000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293713B-56CA-4F4D-A8D0-E41672BB0A01}"/>
                  </a:ext>
                </a:extLst>
              </p:cNvPr>
              <p:cNvSpPr txBox="1"/>
              <p:nvPr/>
            </p:nvSpPr>
            <p:spPr>
              <a:xfrm>
                <a:off x="4639648" y="3228945"/>
                <a:ext cx="3096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Use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GB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GB" b="0" i="0" smtClean="0">
                                <a:latin typeface="Cambria Math" panose="02040503050406030204" pitchFamily="18" charset="0"/>
                              </a:rPr>
                              <m:t>log</m:t>
                            </m:r>
                          </m:fName>
                          <m:e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func>
                              <m:funcPr>
                                <m:ctrlP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GB" b="0" i="0" smtClean="0"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fName>
                              <m:e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𝑥𝑦</m:t>
                                </m:r>
                              </m:e>
                            </m:func>
                          </m:e>
                        </m:func>
                      </m:e>
                    </m:func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293713B-56CA-4F4D-A8D0-E41672BB0A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9648" y="3228945"/>
                <a:ext cx="3096344" cy="400110"/>
              </a:xfrm>
              <a:prstGeom prst="rect">
                <a:avLst/>
              </a:prstGeom>
              <a:blipFill>
                <a:blip r:embed="rId3"/>
                <a:stretch>
                  <a:fillRect l="-1969" t="-7692" b="-292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1A5EC5D-D8FF-4E9A-87CB-1234B6C69484}"/>
                  </a:ext>
                </a:extLst>
              </p:cNvPr>
              <p:cNvSpPr txBox="1"/>
              <p:nvPr/>
            </p:nvSpPr>
            <p:spPr>
              <a:xfrm>
                <a:off x="4785844" y="4509120"/>
                <a:ext cx="3240360" cy="538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Use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func>
                          <m:funcPr>
                            <m:ctrlPr>
                              <a:rPr lang="en-GB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GB" b="0" i="0" smtClean="0">
                                <a:latin typeface="Cambria Math" panose="02040503050406030204" pitchFamily="18" charset="0"/>
                              </a:rPr>
                              <m:t>log</m:t>
                            </m:r>
                          </m:fName>
                          <m:e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func>
                              <m:funcPr>
                                <m:ctrlP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GB" b="0" i="0" smtClean="0"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fName>
                              <m:e>
                                <m:f>
                                  <m:fPr>
                                    <m:ctrlP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num>
                                  <m:den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den>
                                </m:f>
                              </m:e>
                            </m:func>
                          </m:e>
                        </m:func>
                      </m:e>
                    </m:func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1A5EC5D-D8FF-4E9A-87CB-1234B6C694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5844" y="4509120"/>
                <a:ext cx="3240360" cy="538545"/>
              </a:xfrm>
              <a:prstGeom prst="rect">
                <a:avLst/>
              </a:prstGeom>
              <a:blipFill>
                <a:blip r:embed="rId4"/>
                <a:stretch>
                  <a:fillRect l="-1880" b="-340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732F4321-CCAF-0527-653A-3FD6802B64B8}"/>
              </a:ext>
            </a:extLst>
          </p:cNvPr>
          <p:cNvSpPr txBox="1"/>
          <p:nvPr/>
        </p:nvSpPr>
        <p:spPr>
          <a:xfrm>
            <a:off x="378744" y="1766804"/>
            <a:ext cx="46973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Write the following as a single logarithm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Solving equations using logarithms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Solve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+ 2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r>
                  <a:rPr lang="en-US" b="1" dirty="0"/>
                  <a:t>Solution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b="1" dirty="0"/>
                  <a:t>Step 1: </a:t>
                </a:r>
                <a:r>
                  <a:rPr lang="en-US" dirty="0"/>
                  <a:t>Take logs of both sides. 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 + 2</m:t>
                              </m:r>
                            </m:sup>
                          </m:sSup>
                        </m:e>
                      </m:func>
                    </m:oMath>
                  </m:oMathPara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:r>
                  <a:rPr lang="en-US" b="1" dirty="0"/>
                  <a:t>Step 2: </a:t>
                </a:r>
                <a:r>
                  <a:rPr lang="en-US" dirty="0"/>
                  <a:t>Use the log law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sSup>
                          <m:sSupPr>
                            <m:ctrlPr>
                              <a:rPr lang="en-GB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GB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p>
                        </m:sSup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  <m:func>
                          <m:funcPr>
                            <m:ctrlPr>
                              <a:rPr lang="en-GB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GB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fName>
                          <m:e>
                            <m:r>
                              <a:rPr lang="en-GB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func>
                      </m:e>
                    </m:func>
                  </m:oMath>
                </a14:m>
                <a:r>
                  <a:rPr lang="en-US" dirty="0"/>
                  <a:t> to bring down the powers. 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</m:e>
                      </m:d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67544" y="980728"/>
                <a:ext cx="8229600" cy="4968552"/>
              </a:xfrm>
            </p:spPr>
            <p:txBody>
              <a:bodyPr/>
              <a:lstStyle/>
              <a:p>
                <a:r>
                  <a:rPr lang="en-US" b="1" dirty="0"/>
                  <a:t>Step 3: </a:t>
                </a:r>
                <a:r>
                  <a:rPr lang="en-US" dirty="0"/>
                  <a:t>Expand the brackets.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6=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2+2</m:t>
                              </m:r>
                              <m:func>
                                <m:func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func>
                            </m:e>
                          </m:func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r>
                  <a:rPr lang="en-US" b="1" dirty="0"/>
                  <a:t>Step 4: </a:t>
                </a:r>
                <a:r>
                  <a:rPr lang="en-US" dirty="0"/>
                  <a:t>Bring all terms involving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over to one side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=2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r>
                  <a:rPr lang="en-US" b="1" dirty="0"/>
                  <a:t>Step 5: </a:t>
                </a:r>
                <a:r>
                  <a:rPr lang="en-US" dirty="0" err="1"/>
                  <a:t>Factorise</a:t>
                </a:r>
                <a:r>
                  <a:rPr lang="en-US" dirty="0"/>
                  <a:t> the left-hand side.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(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6−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2)=2</m:t>
                              </m:r>
                              <m:func>
                                <m:func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:r>
                  <a:rPr lang="en-US" b="1" dirty="0"/>
                  <a:t>Step 6: </a:t>
                </a:r>
                <a:r>
                  <a:rPr lang="en-US" dirty="0"/>
                  <a:t>Divide through by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(</m:t>
                    </m:r>
                    <m:func>
                      <m:func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6−</m:t>
                        </m:r>
                        <m:func>
                          <m:funcPr>
                            <m:ctrlPr>
                              <a:rPr lang="en-GB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GB" b="0" i="0" smtClean="0">
                                <a:latin typeface="Cambria Math" panose="02040503050406030204" pitchFamily="18" charset="0"/>
                              </a:rPr>
                              <m:t>log</m:t>
                            </m:r>
                          </m:fName>
                          <m:e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2)</m:t>
                            </m:r>
                          </m:e>
                        </m:func>
                      </m:e>
                    </m:func>
                  </m:oMath>
                </a14:m>
                <a:endParaRPr lang="en-US" dirty="0"/>
              </a:p>
              <a:p>
                <a:pPr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6−</m:t>
                              </m:r>
                              <m:func>
                                <m:func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func>
                            </m:e>
                          </m:func>
                        </m:den>
                      </m:f>
                    </m:oMath>
                  </m:oMathPara>
                </a14:m>
                <a:endParaRPr lang="en-US" dirty="0"/>
              </a:p>
              <a:p>
                <a:pPr>
                  <a:lnSpc>
                    <a:spcPct val="100000"/>
                  </a:lnSpc>
                </a:pPr>
                <a:r>
                  <a:rPr lang="en-US" b="1" dirty="0"/>
                  <a:t>Step 7: </a:t>
                </a:r>
                <a:r>
                  <a:rPr lang="en-US" dirty="0"/>
                  <a:t>Evaluate with a calculator.          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=1.26</m:t>
                    </m:r>
                  </m:oMath>
                </a14:m>
                <a:endParaRPr lang="en-US" dirty="0"/>
              </a:p>
              <a:p>
                <a:pPr>
                  <a:lnSpc>
                    <a:spcPct val="100000"/>
                  </a:lnSpc>
                </a:pPr>
                <a:r>
                  <a:rPr lang="en-US" dirty="0"/>
                  <a:t> </a:t>
                </a:r>
              </a:p>
              <a:p>
                <a:pPr>
                  <a:lnSpc>
                    <a:spcPct val="150000"/>
                  </a:lnSpc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67544" y="980728"/>
                <a:ext cx="8229600" cy="4968552"/>
              </a:xfrm>
              <a:blipFill>
                <a:blip r:embed="rId2"/>
                <a:stretch>
                  <a:fillRect l="-1926" t="-147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382588"/>
          </a:xfrm>
        </p:spPr>
        <p:txBody>
          <a:bodyPr/>
          <a:lstStyle/>
          <a:p>
            <a:r>
              <a:rPr lang="en-US" dirty="0"/>
              <a:t>Example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67544" y="1291308"/>
                <a:ext cx="8229600" cy="4248000"/>
              </a:xfrm>
            </p:spPr>
            <p:txBody>
              <a:bodyPr/>
              <a:lstStyle/>
              <a:p>
                <a:pPr>
                  <a:spcBef>
                    <a:spcPts val="1800"/>
                  </a:spcBef>
                </a:pPr>
                <a:r>
                  <a:rPr lang="en-US" dirty="0"/>
                  <a:t>Solve </a:t>
                </a:r>
              </a:p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+ 2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Solution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 + 2</m:t>
                              </m:r>
                            </m:sup>
                          </m:sSup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e>
                      </m:func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</m:e>
                      </m:d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</m:func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+2 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log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4=2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log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9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log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9−3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=2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(2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9−3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4)=2</m:t>
                              </m:r>
                              <m:func>
                                <m:func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func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9 −3</m:t>
                              </m:r>
                              <m:func>
                                <m:func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</m:func>
                            </m:e>
                          </m:func>
                        </m:den>
                      </m:f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=11.8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67544" y="1291308"/>
                <a:ext cx="8229600" cy="4248000"/>
              </a:xfrm>
              <a:blipFill>
                <a:blip r:embed="rId2"/>
                <a:stretch>
                  <a:fillRect l="-1926" t="-1722" b="-1492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Words>594</Words>
  <Application>Microsoft Office PowerPoint</Application>
  <PresentationFormat>On-screen Show (4:3)</PresentationFormat>
  <Paragraphs>89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ＭＳ Ｐゴシック</vt:lpstr>
      <vt:lpstr>Arial</vt:lpstr>
      <vt:lpstr>Cambria Math</vt:lpstr>
      <vt:lpstr>Lucida Grande</vt:lpstr>
      <vt:lpstr>Times New Roman</vt:lpstr>
      <vt:lpstr>Default Design</vt:lpstr>
      <vt:lpstr>PowerPoint 9: Logarithms and exponentials (growth and decay) </vt:lpstr>
      <vt:lpstr>Logarithms</vt:lpstr>
      <vt:lpstr>Common bases of logarithms </vt:lpstr>
      <vt:lpstr>Calculator example</vt:lpstr>
      <vt:lpstr>Laws of logarithms </vt:lpstr>
      <vt:lpstr>Example</vt:lpstr>
      <vt:lpstr>Solving equations using logarithms</vt:lpstr>
      <vt:lpstr>PowerPoint Presentation</vt:lpstr>
      <vt:lpstr>Example 2</vt:lpstr>
      <vt:lpstr>Example 3</vt:lpstr>
      <vt:lpstr>PowerPoint Presentation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150</cp:revision>
  <dcterms:created xsi:type="dcterms:W3CDTF">2013-05-28T00:38:54Z</dcterms:created>
  <dcterms:modified xsi:type="dcterms:W3CDTF">2025-11-11T21:37:13Z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