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1"/>
  </p:notesMasterIdLst>
  <p:handoutMasterIdLst>
    <p:handoutMasterId r:id="rId12"/>
  </p:handoutMasterIdLst>
  <p:sldIdLst>
    <p:sldId id="256" r:id="rId5"/>
    <p:sldId id="328" r:id="rId6"/>
    <p:sldId id="331" r:id="rId7"/>
    <p:sldId id="330" r:id="rId8"/>
    <p:sldId id="332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0911FA-86A1-4D75-96C1-A20ED291C2BA}" v="1" dt="2022-08-24T12:38:03.0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1393" autoAdjust="0"/>
    <p:restoredTop sz="94660"/>
  </p:normalViewPr>
  <p:slideViewPr>
    <p:cSldViewPr snapToGrid="0">
      <p:cViewPr varScale="1">
        <p:scale>
          <a:sx n="64" d="100"/>
          <a:sy n="64" d="100"/>
        </p:scale>
        <p:origin x="150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AD0911FA-86A1-4D75-96C1-A20ED291C2BA}"/>
    <pc:docChg chg="custSel modSld">
      <pc:chgData name="Caroline Prodger" userId="e4ef2e75-b60b-401b-8ebe-291bdcf405f4" providerId="ADAL" clId="{AD0911FA-86A1-4D75-96C1-A20ED291C2BA}" dt="2022-08-24T12:39:21.832" v="9" actId="1076"/>
      <pc:docMkLst>
        <pc:docMk/>
      </pc:docMkLst>
      <pc:sldChg chg="addSp delSp modSp mod modNotesTx">
        <pc:chgData name="Caroline Prodger" userId="e4ef2e75-b60b-401b-8ebe-291bdcf405f4" providerId="ADAL" clId="{AD0911FA-86A1-4D75-96C1-A20ED291C2BA}" dt="2022-08-24T12:38:11.523" v="6" actId="1076"/>
        <pc:sldMkLst>
          <pc:docMk/>
          <pc:sldMk cId="0" sldId="328"/>
        </pc:sldMkLst>
        <pc:picChg chg="del">
          <ac:chgData name="Caroline Prodger" userId="e4ef2e75-b60b-401b-8ebe-291bdcf405f4" providerId="ADAL" clId="{AD0911FA-86A1-4D75-96C1-A20ED291C2BA}" dt="2022-08-24T12:37:38.437" v="0" actId="478"/>
          <ac:picMkLst>
            <pc:docMk/>
            <pc:sldMk cId="0" sldId="328"/>
            <ac:picMk id="2" creationId="{4A2D5E2A-8D5D-423C-8120-8B7C2F38B9A1}"/>
          </ac:picMkLst>
        </pc:picChg>
        <pc:picChg chg="add mod">
          <ac:chgData name="Caroline Prodger" userId="e4ef2e75-b60b-401b-8ebe-291bdcf405f4" providerId="ADAL" clId="{AD0911FA-86A1-4D75-96C1-A20ED291C2BA}" dt="2022-08-24T12:38:11.523" v="6" actId="1076"/>
          <ac:picMkLst>
            <pc:docMk/>
            <pc:sldMk cId="0" sldId="328"/>
            <ac:picMk id="4" creationId="{FFB4425A-0E57-29B0-9F94-6A21B7C995E7}"/>
          </ac:picMkLst>
        </pc:picChg>
      </pc:sldChg>
      <pc:sldChg chg="modSp mod">
        <pc:chgData name="Caroline Prodger" userId="e4ef2e75-b60b-401b-8ebe-291bdcf405f4" providerId="ADAL" clId="{AD0911FA-86A1-4D75-96C1-A20ED291C2BA}" dt="2022-08-24T12:39:21.832" v="9" actId="1076"/>
        <pc:sldMkLst>
          <pc:docMk/>
          <pc:sldMk cId="0" sldId="330"/>
        </pc:sldMkLst>
        <pc:cxnChg chg="mod">
          <ac:chgData name="Caroline Prodger" userId="e4ef2e75-b60b-401b-8ebe-291bdcf405f4" providerId="ADAL" clId="{AD0911FA-86A1-4D75-96C1-A20ED291C2BA}" dt="2022-08-24T12:38:55.225" v="8" actId="1076"/>
          <ac:cxnSpMkLst>
            <pc:docMk/>
            <pc:sldMk cId="0" sldId="330"/>
            <ac:cxnSpMk id="26" creationId="{D1F843EE-9CEA-4C72-8284-2B3D021CD903}"/>
          </ac:cxnSpMkLst>
        </pc:cxnChg>
        <pc:cxnChg chg="mod">
          <ac:chgData name="Caroline Prodger" userId="e4ef2e75-b60b-401b-8ebe-291bdcf405f4" providerId="ADAL" clId="{AD0911FA-86A1-4D75-96C1-A20ED291C2BA}" dt="2022-08-24T12:39:21.832" v="9" actId="1076"/>
          <ac:cxnSpMkLst>
            <pc:docMk/>
            <pc:sldMk cId="0" sldId="330"/>
            <ac:cxnSpMk id="27" creationId="{4C68C9E1-C4B6-46A0-939C-F81337563622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501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2319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>
                <a:solidFill>
                  <a:schemeClr val="tx1"/>
                </a:solidFill>
              </a:rPr>
            </a:br>
            <a:r>
              <a:rPr lang="en-GB" sz="1400" b="1" baseline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Rounding to a specified number of decimal places or significant figures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Rounded numbers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</p:spPr>
            <p:txBody>
              <a:bodyPr/>
              <a:lstStyle/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In engineering, it is not always useful to use exact numbers. </a:t>
                </a: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For example, when measuring and cutting a piece of material, a measurement of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32</m:t>
                    </m:r>
                    <m:r>
                      <a:rPr lang="en-GB" b="0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64</m:t>
                    </m:r>
                    <m:r>
                      <a:rPr lang="en-GB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.552 </m:t>
                    </m:r>
                    <m:r>
                      <m:rPr>
                        <m:sty m:val="p"/>
                      </m:rPr>
                      <a:rPr lang="en-GB" i="0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mm</m:t>
                    </m:r>
                    <m:r>
                      <a:rPr lang="en-GB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 </m:t>
                    </m:r>
                  </m:oMath>
                </a14:m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is not a practical number to use. You could round this figure to the nearest mm and the piece cut would still be fit for purpose. </a:t>
                </a: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3264.552 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mm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 </m:t>
                    </m:r>
                  </m:oMath>
                </a14:m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 is rounded to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3265 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mm</m:t>
                    </m:r>
                  </m:oMath>
                </a14:m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  <a:blipFill>
                <a:blip r:embed="rId3"/>
                <a:stretch>
                  <a:fillRect l="-1852" t="-1722" r="-15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A picture containing indoor, person, floor&#10;&#10;Description automatically generated">
            <a:extLst>
              <a:ext uri="{FF2B5EF4-FFF2-40B4-BE49-F238E27FC236}">
                <a16:creationId xmlns:a16="http://schemas.microsoft.com/office/drawing/2014/main" id="{FFB4425A-0E57-29B0-9F94-6A21B7C995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2102" y="3301064"/>
            <a:ext cx="3402781" cy="227075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Decimal places vs significant figures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2426257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Numbers are rounded to the accuracy needed for the task.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To round a number, you need to: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find the location where you want to round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look at the next digit, this is the decider – if the digit is 5 or more then raise the value by 1; f it is less than 5, then it stays as it is.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When do I start counting?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8532CA-1637-4AE3-9ECF-49514D641D43}"/>
              </a:ext>
            </a:extLst>
          </p:cNvPr>
          <p:cNvSpPr txBox="1">
            <a:spLocks/>
          </p:cNvSpPr>
          <p:nvPr/>
        </p:nvSpPr>
        <p:spPr bwMode="auto">
          <a:xfrm>
            <a:off x="457200" y="4738719"/>
            <a:ext cx="3701357" cy="919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/>
            <a:r>
              <a:rPr lang="en-US" b="1" kern="0" dirty="0">
                <a:ea typeface="ＭＳ Ｐゴシック" pitchFamily="-105" charset="-128"/>
                <a:cs typeface="ＭＳ Ｐゴシック" pitchFamily="-105" charset="-128"/>
              </a:rPr>
              <a:t>Decimal places </a:t>
            </a:r>
          </a:p>
          <a:p>
            <a:pPr algn="ctr"/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After the decimal point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240DFD5-F13C-48AE-8DF5-CA31F446B67A}"/>
              </a:ext>
            </a:extLst>
          </p:cNvPr>
          <p:cNvSpPr txBox="1">
            <a:spLocks/>
          </p:cNvSpPr>
          <p:nvPr/>
        </p:nvSpPr>
        <p:spPr bwMode="auto">
          <a:xfrm>
            <a:off x="4636884" y="4738717"/>
            <a:ext cx="3701358" cy="919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/>
            <a:r>
              <a:rPr lang="en-US" b="1" kern="0" dirty="0">
                <a:ea typeface="ＭＳ Ｐゴシック" pitchFamily="-105" charset="-128"/>
                <a:cs typeface="ＭＳ Ｐゴシック" pitchFamily="-105" charset="-128"/>
              </a:rPr>
              <a:t>Significant figures</a:t>
            </a:r>
          </a:p>
          <a:p>
            <a:pPr algn="ctr"/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From the first non-zero digit.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Examples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2901636" cy="4248000"/>
              </a:xfrm>
            </p:spPr>
            <p:txBody>
              <a:bodyPr/>
              <a:lstStyle/>
              <a:p>
                <a:pPr>
                  <a:defRPr/>
                </a:pPr>
                <a:r>
                  <a:rPr lang="en-US" dirty="0"/>
                  <a:t>Round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4.25496</m:t>
                    </m:r>
                  </m:oMath>
                </a14:m>
                <a:r>
                  <a:rPr lang="en-US" dirty="0"/>
                  <a:t> to </a:t>
                </a:r>
              </a:p>
              <a:p>
                <a:pPr marL="514350" indent="-514350">
                  <a:lnSpc>
                    <a:spcPct val="250000"/>
                  </a:lnSpc>
                  <a:buAutoNum type="romanLcPeriod"/>
                  <a:defRPr/>
                </a:pPr>
                <a:r>
                  <a:rPr lang="en-US" dirty="0"/>
                  <a:t>2 decimal places</a:t>
                </a:r>
              </a:p>
              <a:p>
                <a:pPr marL="514350" indent="-514350">
                  <a:lnSpc>
                    <a:spcPct val="250000"/>
                  </a:lnSpc>
                  <a:buAutoNum type="romanLcPeriod"/>
                  <a:defRPr/>
                </a:pPr>
                <a:r>
                  <a:rPr lang="en-US" dirty="0"/>
                  <a:t>1 decimal place</a:t>
                </a:r>
              </a:p>
              <a:p>
                <a:pPr marL="514350" indent="-514350">
                  <a:lnSpc>
                    <a:spcPct val="250000"/>
                  </a:lnSpc>
                  <a:buAutoNum type="romanLcPeriod"/>
                  <a:defRPr/>
                </a:pPr>
                <a:r>
                  <a:rPr lang="en-US" dirty="0"/>
                  <a:t>1 significant figure</a:t>
                </a:r>
              </a:p>
              <a:p>
                <a:pPr marL="514350" indent="-514350">
                  <a:lnSpc>
                    <a:spcPct val="250000"/>
                  </a:lnSpc>
                  <a:buAutoNum type="romanLcPeriod"/>
                  <a:defRPr/>
                </a:pPr>
                <a:r>
                  <a:rPr lang="en-US" dirty="0"/>
                  <a:t>3 significant figures </a:t>
                </a:r>
              </a:p>
              <a:p>
                <a:pPr marL="0" indent="0"/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512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2901636" cy="4248000"/>
              </a:xfrm>
              <a:blipFill>
                <a:blip r:embed="rId3"/>
                <a:stretch>
                  <a:fillRect l="-5252" t="-1722" r="-210" b="-34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57D5192-E711-4AE1-B302-F4394F1F765A}"/>
                  </a:ext>
                </a:extLst>
              </p:cNvPr>
              <p:cNvSpPr txBox="1"/>
              <p:nvPr/>
            </p:nvSpPr>
            <p:spPr>
              <a:xfrm>
                <a:off x="3837160" y="2394912"/>
                <a:ext cx="241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4.25496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57D5192-E711-4AE1-B302-F4394F1F76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7160" y="2394912"/>
                <a:ext cx="2417276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E30833F-2B03-47AD-8BA8-761F1A6C3C4E}"/>
                  </a:ext>
                </a:extLst>
              </p:cNvPr>
              <p:cNvSpPr txBox="1"/>
              <p:nvPr/>
            </p:nvSpPr>
            <p:spPr>
              <a:xfrm>
                <a:off x="3837160" y="3383238"/>
                <a:ext cx="241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4.25496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E30833F-2B03-47AD-8BA8-761F1A6C3C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7160" y="3383238"/>
                <a:ext cx="2417276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E1832C8-A1C5-40EF-8E95-1F3D3F107010}"/>
                  </a:ext>
                </a:extLst>
              </p:cNvPr>
              <p:cNvSpPr txBox="1"/>
              <p:nvPr/>
            </p:nvSpPr>
            <p:spPr>
              <a:xfrm>
                <a:off x="3837160" y="4371564"/>
                <a:ext cx="241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4.25496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E1832C8-A1C5-40EF-8E95-1F3D3F1070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7160" y="4371564"/>
                <a:ext cx="2417276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B9A29A2-5640-4A46-B298-26A64580DBCE}"/>
                  </a:ext>
                </a:extLst>
              </p:cNvPr>
              <p:cNvSpPr txBox="1"/>
              <p:nvPr/>
            </p:nvSpPr>
            <p:spPr>
              <a:xfrm>
                <a:off x="3837160" y="5359890"/>
                <a:ext cx="241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4.25496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B9A29A2-5640-4A46-B298-26A64580DB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7160" y="5359890"/>
                <a:ext cx="2417276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FB4C52E8-5856-4683-98CC-79E2E19F532C}"/>
              </a:ext>
            </a:extLst>
          </p:cNvPr>
          <p:cNvCxnSpPr/>
          <p:nvPr/>
        </p:nvCxnSpPr>
        <p:spPr>
          <a:xfrm>
            <a:off x="4843604" y="1991762"/>
            <a:ext cx="0" cy="4031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0EA688C-1290-46F2-B3C4-0AC5A2B29A6C}"/>
              </a:ext>
            </a:extLst>
          </p:cNvPr>
          <p:cNvSpPr txBox="1"/>
          <p:nvPr/>
        </p:nvSpPr>
        <p:spPr>
          <a:xfrm>
            <a:off x="4682151" y="1606641"/>
            <a:ext cx="318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4AA5523-6C5E-4DC3-A865-FCDEF267119E}"/>
              </a:ext>
            </a:extLst>
          </p:cNvPr>
          <p:cNvCxnSpPr/>
          <p:nvPr/>
        </p:nvCxnSpPr>
        <p:spPr>
          <a:xfrm>
            <a:off x="4989969" y="1991762"/>
            <a:ext cx="0" cy="4031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20824E1-A853-4C65-8B0F-90BFCBCD574C}"/>
              </a:ext>
            </a:extLst>
          </p:cNvPr>
          <p:cNvCxnSpPr/>
          <p:nvPr/>
        </p:nvCxnSpPr>
        <p:spPr>
          <a:xfrm>
            <a:off x="4841341" y="3025850"/>
            <a:ext cx="0" cy="4031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E9EB6FA-34FD-4F16-B83D-504C7F01E127}"/>
              </a:ext>
            </a:extLst>
          </p:cNvPr>
          <p:cNvCxnSpPr/>
          <p:nvPr/>
        </p:nvCxnSpPr>
        <p:spPr>
          <a:xfrm>
            <a:off x="4659517" y="4058949"/>
            <a:ext cx="0" cy="4031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EEE29E5-28D0-4CDE-919F-E0794BF317E4}"/>
              </a:ext>
            </a:extLst>
          </p:cNvPr>
          <p:cNvCxnSpPr/>
          <p:nvPr/>
        </p:nvCxnSpPr>
        <p:spPr>
          <a:xfrm>
            <a:off x="5000531" y="5006871"/>
            <a:ext cx="0" cy="4031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B106B74-5A31-45C6-B52F-534239E4111E}"/>
              </a:ext>
            </a:extLst>
          </p:cNvPr>
          <p:cNvCxnSpPr/>
          <p:nvPr/>
        </p:nvCxnSpPr>
        <p:spPr>
          <a:xfrm>
            <a:off x="4843604" y="5013145"/>
            <a:ext cx="0" cy="4031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FF4D9DA-C1A2-4E24-822B-B86AF3C5475A}"/>
              </a:ext>
            </a:extLst>
          </p:cNvPr>
          <p:cNvCxnSpPr/>
          <p:nvPr/>
        </p:nvCxnSpPr>
        <p:spPr>
          <a:xfrm>
            <a:off x="4676115" y="5006871"/>
            <a:ext cx="0" cy="4031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4064B982-4AEF-48BD-B4D6-87F287B172FE}"/>
              </a:ext>
            </a:extLst>
          </p:cNvPr>
          <p:cNvSpPr txBox="1"/>
          <p:nvPr/>
        </p:nvSpPr>
        <p:spPr>
          <a:xfrm>
            <a:off x="4682151" y="2672625"/>
            <a:ext cx="318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0A5C574-8C2D-40DF-8425-E0F74E6E046B}"/>
              </a:ext>
            </a:extLst>
          </p:cNvPr>
          <p:cNvSpPr txBox="1"/>
          <p:nvPr/>
        </p:nvSpPr>
        <p:spPr>
          <a:xfrm>
            <a:off x="4500327" y="3721094"/>
            <a:ext cx="318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7C441-9F62-4D95-82B6-FA99878DD32A}"/>
              </a:ext>
            </a:extLst>
          </p:cNvPr>
          <p:cNvSpPr txBox="1"/>
          <p:nvPr/>
        </p:nvSpPr>
        <p:spPr>
          <a:xfrm>
            <a:off x="4516925" y="4689218"/>
            <a:ext cx="318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27782DA-5721-4B12-9072-205D06CDA228}"/>
              </a:ext>
            </a:extLst>
          </p:cNvPr>
          <p:cNvSpPr txBox="1"/>
          <p:nvPr/>
        </p:nvSpPr>
        <p:spPr>
          <a:xfrm>
            <a:off x="4684414" y="4678895"/>
            <a:ext cx="318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24DCE86-31E7-4382-A353-20F5FE0C829E}"/>
              </a:ext>
            </a:extLst>
          </p:cNvPr>
          <p:cNvSpPr txBox="1"/>
          <p:nvPr/>
        </p:nvSpPr>
        <p:spPr>
          <a:xfrm>
            <a:off x="4843604" y="1618414"/>
            <a:ext cx="318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C71DF8E-E724-4EE3-8ECF-9C284897D8BF}"/>
              </a:ext>
            </a:extLst>
          </p:cNvPr>
          <p:cNvSpPr txBox="1"/>
          <p:nvPr/>
        </p:nvSpPr>
        <p:spPr>
          <a:xfrm>
            <a:off x="4851904" y="4681540"/>
            <a:ext cx="318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B03C4A4-EB96-4BEA-844B-308A8BED9C68}"/>
              </a:ext>
            </a:extLst>
          </p:cNvPr>
          <p:cNvCxnSpPr/>
          <p:nvPr/>
        </p:nvCxnSpPr>
        <p:spPr>
          <a:xfrm>
            <a:off x="5066923" y="2268496"/>
            <a:ext cx="0" cy="6016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1F843EE-9CEA-4C72-8284-2B3D021CD903}"/>
              </a:ext>
            </a:extLst>
          </p:cNvPr>
          <p:cNvCxnSpPr/>
          <p:nvPr/>
        </p:nvCxnSpPr>
        <p:spPr>
          <a:xfrm>
            <a:off x="4978095" y="3288618"/>
            <a:ext cx="0" cy="6016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C68C9E1-C4B6-46A0-939C-F81337563622}"/>
              </a:ext>
            </a:extLst>
          </p:cNvPr>
          <p:cNvCxnSpPr/>
          <p:nvPr/>
        </p:nvCxnSpPr>
        <p:spPr>
          <a:xfrm>
            <a:off x="4818197" y="4131378"/>
            <a:ext cx="0" cy="6016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E793B3B-1F3E-436C-88E7-C728768A3EA9}"/>
              </a:ext>
            </a:extLst>
          </p:cNvPr>
          <p:cNvCxnSpPr/>
          <p:nvPr/>
        </p:nvCxnSpPr>
        <p:spPr>
          <a:xfrm>
            <a:off x="5066923" y="5208446"/>
            <a:ext cx="0" cy="6016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A0CBE13-EAFA-4340-956D-E5925E941D3C}"/>
              </a:ext>
            </a:extLst>
          </p:cNvPr>
          <p:cNvCxnSpPr>
            <a:cxnSpLocks/>
          </p:cNvCxnSpPr>
          <p:nvPr/>
        </p:nvCxnSpPr>
        <p:spPr>
          <a:xfrm flipH="1">
            <a:off x="5133316" y="1928943"/>
            <a:ext cx="479833" cy="528788"/>
          </a:xfrm>
          <a:prstGeom prst="straightConnector1">
            <a:avLst/>
          </a:prstGeom>
          <a:ln>
            <a:solidFill>
              <a:srgbClr val="0077E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7E021E7-D781-41CE-A42D-E806EA7B54BC}"/>
              </a:ext>
            </a:extLst>
          </p:cNvPr>
          <p:cNvSpPr txBox="1"/>
          <p:nvPr/>
        </p:nvSpPr>
        <p:spPr>
          <a:xfrm>
            <a:off x="5373232" y="1551033"/>
            <a:ext cx="3770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‘</a:t>
            </a:r>
            <a:r>
              <a:rPr lang="en-GB" sz="1600" dirty="0"/>
              <a:t>decider’ &lt; 5 so 2</a:t>
            </a:r>
            <a:r>
              <a:rPr lang="en-GB" sz="1600" baseline="30000" dirty="0"/>
              <a:t>nd</a:t>
            </a:r>
            <a:r>
              <a:rPr lang="en-GB" sz="1600" dirty="0"/>
              <a:t> </a:t>
            </a:r>
            <a:r>
              <a:rPr lang="en-GB" sz="1600" dirty="0" err="1"/>
              <a:t>d.p.</a:t>
            </a:r>
            <a:r>
              <a:rPr lang="en-GB" sz="1600" dirty="0"/>
              <a:t> stays the same. </a:t>
            </a:r>
            <a:endParaRPr lang="en-GB" dirty="0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244AA569-7C91-45C6-8BD6-A18717BA6B85}"/>
              </a:ext>
            </a:extLst>
          </p:cNvPr>
          <p:cNvCxnSpPr>
            <a:cxnSpLocks/>
          </p:cNvCxnSpPr>
          <p:nvPr/>
        </p:nvCxnSpPr>
        <p:spPr>
          <a:xfrm flipH="1">
            <a:off x="5050325" y="2930399"/>
            <a:ext cx="479833" cy="528788"/>
          </a:xfrm>
          <a:prstGeom prst="straightConnector1">
            <a:avLst/>
          </a:prstGeom>
          <a:ln>
            <a:solidFill>
              <a:srgbClr val="0077E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7E4D2807-243F-4CD6-97C1-8DA7402FCA84}"/>
              </a:ext>
            </a:extLst>
          </p:cNvPr>
          <p:cNvCxnSpPr>
            <a:cxnSpLocks/>
          </p:cNvCxnSpPr>
          <p:nvPr/>
        </p:nvCxnSpPr>
        <p:spPr>
          <a:xfrm flipH="1">
            <a:off x="4851904" y="3890303"/>
            <a:ext cx="479833" cy="528788"/>
          </a:xfrm>
          <a:prstGeom prst="straightConnector1">
            <a:avLst/>
          </a:prstGeom>
          <a:ln>
            <a:solidFill>
              <a:srgbClr val="0077E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D27DAFD5-B9EB-4192-BB6D-F333D91B6690}"/>
              </a:ext>
            </a:extLst>
          </p:cNvPr>
          <p:cNvCxnSpPr>
            <a:cxnSpLocks/>
          </p:cNvCxnSpPr>
          <p:nvPr/>
        </p:nvCxnSpPr>
        <p:spPr>
          <a:xfrm flipH="1">
            <a:off x="5114454" y="4889273"/>
            <a:ext cx="479833" cy="528788"/>
          </a:xfrm>
          <a:prstGeom prst="straightConnector1">
            <a:avLst/>
          </a:prstGeom>
          <a:ln>
            <a:solidFill>
              <a:srgbClr val="0077E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C6F7DD7A-17CA-4585-AAE6-0121E3B48BBA}"/>
              </a:ext>
            </a:extLst>
          </p:cNvPr>
          <p:cNvSpPr txBox="1"/>
          <p:nvPr/>
        </p:nvSpPr>
        <p:spPr>
          <a:xfrm>
            <a:off x="5289487" y="3695924"/>
            <a:ext cx="368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‘</a:t>
            </a:r>
            <a:r>
              <a:rPr lang="en-GB" sz="1600" dirty="0"/>
              <a:t>decider’ &lt; 5 so 1</a:t>
            </a:r>
            <a:r>
              <a:rPr lang="en-GB" sz="1600" baseline="30000" dirty="0"/>
              <a:t>st</a:t>
            </a:r>
            <a:r>
              <a:rPr lang="en-GB" sz="1600" dirty="0"/>
              <a:t> </a:t>
            </a:r>
            <a:r>
              <a:rPr lang="en-GB" sz="1600" dirty="0" err="1"/>
              <a:t>s.f.</a:t>
            </a:r>
            <a:r>
              <a:rPr lang="en-GB" sz="1600" dirty="0"/>
              <a:t> stays the same. </a:t>
            </a:r>
            <a:endParaRPr lang="en-GB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06B0081-F3B9-4566-BDF3-206E400D0CE9}"/>
              </a:ext>
            </a:extLst>
          </p:cNvPr>
          <p:cNvSpPr txBox="1"/>
          <p:nvPr/>
        </p:nvSpPr>
        <p:spPr>
          <a:xfrm>
            <a:off x="5523369" y="4672406"/>
            <a:ext cx="3680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‘</a:t>
            </a:r>
            <a:r>
              <a:rPr lang="en-GB" sz="1600" dirty="0"/>
              <a:t>decider’ &lt; 5 so 3</a:t>
            </a:r>
            <a:r>
              <a:rPr lang="en-GB" sz="1600" baseline="30000" dirty="0"/>
              <a:t>rd</a:t>
            </a:r>
            <a:r>
              <a:rPr lang="en-GB" sz="1600" dirty="0"/>
              <a:t> </a:t>
            </a:r>
            <a:r>
              <a:rPr lang="en-GB" sz="1600" dirty="0" err="1"/>
              <a:t>s.f.</a:t>
            </a:r>
            <a:r>
              <a:rPr lang="en-GB" sz="1600" dirty="0"/>
              <a:t> stays the same. </a:t>
            </a:r>
            <a:endParaRPr lang="en-GB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8682A7F-1FD1-4CD1-A52A-3D58B8AA9D16}"/>
              </a:ext>
            </a:extLst>
          </p:cNvPr>
          <p:cNvSpPr txBox="1"/>
          <p:nvPr/>
        </p:nvSpPr>
        <p:spPr>
          <a:xfrm>
            <a:off x="5523369" y="2700235"/>
            <a:ext cx="34463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‘</a:t>
            </a:r>
            <a:r>
              <a:rPr lang="en-GB" sz="1600" dirty="0"/>
              <a:t>decider’ ≥ 5 so 1</a:t>
            </a:r>
            <a:r>
              <a:rPr lang="en-GB" sz="1600" baseline="30000" dirty="0"/>
              <a:t>st</a:t>
            </a:r>
            <a:r>
              <a:rPr lang="en-GB" sz="1600" dirty="0"/>
              <a:t> </a:t>
            </a:r>
            <a:r>
              <a:rPr lang="en-GB" sz="1600" dirty="0" err="1"/>
              <a:t>d.p.</a:t>
            </a:r>
            <a:r>
              <a:rPr lang="en-GB" sz="1600" dirty="0"/>
              <a:t> rounds up. 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E04CF80-7716-406C-A425-CCA9CE5A73BF}"/>
                  </a:ext>
                </a:extLst>
              </p:cNvPr>
              <p:cNvSpPr txBox="1"/>
              <p:nvPr/>
            </p:nvSpPr>
            <p:spPr>
              <a:xfrm>
                <a:off x="6254436" y="2363785"/>
                <a:ext cx="241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4.25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E04CF80-7716-406C-A425-CCA9CE5A73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4436" y="2363785"/>
                <a:ext cx="2417276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2D9D403F-2CB0-4804-9841-83096CA2E6BA}"/>
                  </a:ext>
                </a:extLst>
              </p:cNvPr>
              <p:cNvSpPr txBox="1"/>
              <p:nvPr/>
            </p:nvSpPr>
            <p:spPr>
              <a:xfrm>
                <a:off x="6296687" y="3312932"/>
                <a:ext cx="241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4.3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2D9D403F-2CB0-4804-9841-83096CA2E6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6687" y="3312932"/>
                <a:ext cx="2417276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C9CAC065-70C5-4209-BBB9-2215368DD1A7}"/>
                  </a:ext>
                </a:extLst>
              </p:cNvPr>
              <p:cNvSpPr txBox="1"/>
              <p:nvPr/>
            </p:nvSpPr>
            <p:spPr>
              <a:xfrm>
                <a:off x="6262734" y="4365665"/>
                <a:ext cx="241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C9CAC065-70C5-4209-BBB9-2215368DD1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2734" y="4365665"/>
                <a:ext cx="2417276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9AA89062-2CC5-4F98-A4A7-00B9DD1A3598}"/>
                  </a:ext>
                </a:extLst>
              </p:cNvPr>
              <p:cNvSpPr txBox="1"/>
              <p:nvPr/>
            </p:nvSpPr>
            <p:spPr>
              <a:xfrm>
                <a:off x="6281593" y="5342147"/>
                <a:ext cx="241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4.25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9AA89062-2CC5-4F98-A4A7-00B9DD1A35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1593" y="5342147"/>
                <a:ext cx="2417276" cy="4001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4" grpId="0"/>
      <p:bldP spid="2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9" grpId="0"/>
      <p:bldP spid="4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FAF0B0-4FAC-4240-98BD-A63D68CDF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to make a decision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B56747-CE2F-46DB-B750-EF88FDA79D3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If the question does not explicitly ask you to round to a specific number of decimal places or significant figures you will need to make a sensible decision. </a:t>
            </a:r>
          </a:p>
          <a:p>
            <a:r>
              <a:rPr lang="en-GB" dirty="0"/>
              <a:t>Hint: look at the figures in the question and what sort of rounding they have and then base your answer on that. </a:t>
            </a:r>
          </a:p>
          <a:p>
            <a:r>
              <a:rPr lang="en-GB" dirty="0"/>
              <a:t>e.g. </a:t>
            </a:r>
          </a:p>
          <a:p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2FA176-3DE1-4E1D-A6EE-CB58E8C0B8FF}"/>
              </a:ext>
            </a:extLst>
          </p:cNvPr>
          <p:cNvSpPr/>
          <p:nvPr/>
        </p:nvSpPr>
        <p:spPr>
          <a:xfrm>
            <a:off x="1394234" y="4083113"/>
            <a:ext cx="2643612" cy="127653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5F3E618-0024-4A89-B3BB-805688F496E0}"/>
                  </a:ext>
                </a:extLst>
              </p:cNvPr>
              <p:cNvSpPr txBox="1"/>
              <p:nvPr/>
            </p:nvSpPr>
            <p:spPr>
              <a:xfrm>
                <a:off x="2009870" y="3683003"/>
                <a:ext cx="14123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5.2</m:t>
                      </m:r>
                      <m:r>
                        <a:rPr lang="en-GB" b="0" i="1" spc="-10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5F3E618-0024-4A89-B3BB-805688F496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9870" y="3683003"/>
                <a:ext cx="1412340" cy="4001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22B962A-81E0-4C12-AC0B-7E70E2F01E90}"/>
                  </a:ext>
                </a:extLst>
              </p:cNvPr>
              <p:cNvSpPr txBox="1"/>
              <p:nvPr/>
            </p:nvSpPr>
            <p:spPr>
              <a:xfrm>
                <a:off x="306310" y="4521327"/>
                <a:ext cx="14123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2.6</m:t>
                      </m:r>
                      <m:r>
                        <a:rPr lang="en-GB" b="0" i="1" spc="-10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22B962A-81E0-4C12-AC0B-7E70E2F01E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310" y="4521327"/>
                <a:ext cx="1412340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AAF999E-74AF-40E3-81DA-67833148FD87}"/>
                  </a:ext>
                </a:extLst>
              </p:cNvPr>
              <p:cNvSpPr txBox="1"/>
              <p:nvPr/>
            </p:nvSpPr>
            <p:spPr>
              <a:xfrm>
                <a:off x="4662535" y="3784404"/>
                <a:ext cx="4083113" cy="20621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/>
                  <a:t>The area of the rectangle is </a:t>
                </a:r>
              </a:p>
              <a:p>
                <a:endParaRPr lang="en-GB" sz="16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5.2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×2.6=13.52 </m:t>
                      </m:r>
                      <m:sSup>
                        <m:sSupPr>
                          <m:ctrlPr>
                            <a:rPr lang="en-GB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sz="16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sz="1600" dirty="0"/>
              </a:p>
              <a:p>
                <a:endParaRPr lang="en-GB" sz="1600" dirty="0"/>
              </a:p>
              <a:p>
                <a:r>
                  <a:rPr lang="en-GB" sz="1600" dirty="0"/>
                  <a:t>As the measurements are to 1 decimal place, the answer should be too.     </a:t>
                </a:r>
              </a:p>
              <a:p>
                <a:endParaRPr lang="en-GB" sz="16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i="1" dirty="0" smtClean="0">
                          <a:latin typeface="Cambria Math" panose="02040503050406030204" pitchFamily="18" charset="0"/>
                        </a:rPr>
                        <m:t>13.5</m:t>
                      </m:r>
                      <m:r>
                        <a:rPr lang="en-GB" sz="1600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n-GB" sz="1600" b="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sz="1600" i="0" dirty="0" smtClean="0"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sz="1600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1600" i="1" dirty="0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AAF999E-74AF-40E3-81DA-67833148FD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2535" y="3784404"/>
                <a:ext cx="4083113" cy="2062103"/>
              </a:xfrm>
              <a:prstGeom prst="rect">
                <a:avLst/>
              </a:prstGeom>
              <a:blipFill>
                <a:blip r:embed="rId4"/>
                <a:stretch>
                  <a:fillRect l="-896" t="-8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0012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62251" y="600564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404</Words>
  <Application>Microsoft Office PowerPoint</Application>
  <PresentationFormat>On-screen Show (4:3)</PresentationFormat>
  <Paragraphs>63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ＭＳ Ｐゴシック</vt:lpstr>
      <vt:lpstr>Arial</vt:lpstr>
      <vt:lpstr>Calibri</vt:lpstr>
      <vt:lpstr>Cambria Math</vt:lpstr>
      <vt:lpstr>Lucida Grande</vt:lpstr>
      <vt:lpstr>Times New Roman</vt:lpstr>
      <vt:lpstr>Wingdings</vt:lpstr>
      <vt:lpstr>Default Design</vt:lpstr>
      <vt:lpstr>PowerPoint 2: Rounding to a specified number of decimal places or significant figures </vt:lpstr>
      <vt:lpstr>Rounded numbers</vt:lpstr>
      <vt:lpstr>Decimal places vs significant figures </vt:lpstr>
      <vt:lpstr>Examples</vt:lpstr>
      <vt:lpstr>How to make a decision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27</cp:revision>
  <dcterms:created xsi:type="dcterms:W3CDTF">2013-05-28T00:38:54Z</dcterms:created>
  <dcterms:modified xsi:type="dcterms:W3CDTF">2025-11-11T21:35:02Z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