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31" r:id="rId7"/>
    <p:sldId id="341" r:id="rId8"/>
    <p:sldId id="330" r:id="rId9"/>
    <p:sldId id="334" r:id="rId10"/>
    <p:sldId id="335" r:id="rId11"/>
    <p:sldId id="336" r:id="rId12"/>
    <p:sldId id="337" r:id="rId13"/>
    <p:sldId id="343" r:id="rId14"/>
    <p:sldId id="342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FF3399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3C98E5-8157-4EFA-87EE-5883AC2782C6}" v="1" dt="2022-08-24T22:09:34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4544"/>
    <p:restoredTop sz="86395"/>
  </p:normalViewPr>
  <p:slideViewPr>
    <p:cSldViewPr showGuides="1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B3C98E5-8157-4EFA-87EE-5883AC2782C6}"/>
    <pc:docChg chg="undo custSel modSld">
      <pc:chgData name="Caroline Prodger" userId="e4ef2e75-b60b-401b-8ebe-291bdcf405f4" providerId="ADAL" clId="{3B3C98E5-8157-4EFA-87EE-5883AC2782C6}" dt="2022-08-24T22:11:12.984" v="13" actId="207"/>
      <pc:docMkLst>
        <pc:docMk/>
      </pc:docMkLst>
      <pc:sldChg chg="addSp delSp modSp mod">
        <pc:chgData name="Caroline Prodger" userId="e4ef2e75-b60b-401b-8ebe-291bdcf405f4" providerId="ADAL" clId="{3B3C98E5-8157-4EFA-87EE-5883AC2782C6}" dt="2022-08-24T22:09:41.352" v="6" actId="1076"/>
        <pc:sldMkLst>
          <pc:docMk/>
          <pc:sldMk cId="0" sldId="331"/>
        </pc:sldMkLst>
        <pc:picChg chg="del">
          <ac:chgData name="Caroline Prodger" userId="e4ef2e75-b60b-401b-8ebe-291bdcf405f4" providerId="ADAL" clId="{3B3C98E5-8157-4EFA-87EE-5883AC2782C6}" dt="2022-08-24T22:09:16.446" v="0" actId="478"/>
          <ac:picMkLst>
            <pc:docMk/>
            <pc:sldMk cId="0" sldId="331"/>
            <ac:picMk id="4" creationId="{94DF8912-A382-4678-891F-3E94AB02AF85}"/>
          </ac:picMkLst>
        </pc:picChg>
        <pc:picChg chg="add mod">
          <ac:chgData name="Caroline Prodger" userId="e4ef2e75-b60b-401b-8ebe-291bdcf405f4" providerId="ADAL" clId="{3B3C98E5-8157-4EFA-87EE-5883AC2782C6}" dt="2022-08-24T22:09:41.352" v="6" actId="1076"/>
          <ac:picMkLst>
            <pc:docMk/>
            <pc:sldMk cId="0" sldId="331"/>
            <ac:picMk id="6" creationId="{98482786-B48E-E80C-31B8-F837CE2A6C0C}"/>
          </ac:picMkLst>
        </pc:picChg>
      </pc:sldChg>
      <pc:sldChg chg="modSp mod">
        <pc:chgData name="Caroline Prodger" userId="e4ef2e75-b60b-401b-8ebe-291bdcf405f4" providerId="ADAL" clId="{3B3C98E5-8157-4EFA-87EE-5883AC2782C6}" dt="2022-08-24T22:10:58.037" v="12" actId="1076"/>
        <pc:sldMkLst>
          <pc:docMk/>
          <pc:sldMk cId="0" sldId="334"/>
        </pc:sldMkLst>
        <pc:spChg chg="mod">
          <ac:chgData name="Caroline Prodger" userId="e4ef2e75-b60b-401b-8ebe-291bdcf405f4" providerId="ADAL" clId="{3B3C98E5-8157-4EFA-87EE-5883AC2782C6}" dt="2022-08-24T22:10:58.037" v="12" actId="1076"/>
          <ac:spMkLst>
            <pc:docMk/>
            <pc:sldMk cId="0" sldId="334"/>
            <ac:spMk id="10" creationId="{9F2C5970-8203-48E3-995D-0AFA643EA759}"/>
          </ac:spMkLst>
        </pc:spChg>
      </pc:sldChg>
      <pc:sldChg chg="modSp mod">
        <pc:chgData name="Caroline Prodger" userId="e4ef2e75-b60b-401b-8ebe-291bdcf405f4" providerId="ADAL" clId="{3B3C98E5-8157-4EFA-87EE-5883AC2782C6}" dt="2022-08-24T22:11:12.984" v="13" actId="207"/>
        <pc:sldMkLst>
          <pc:docMk/>
          <pc:sldMk cId="0" sldId="336"/>
        </pc:sldMkLst>
        <pc:spChg chg="mod">
          <ac:chgData name="Caroline Prodger" userId="e4ef2e75-b60b-401b-8ebe-291bdcf405f4" providerId="ADAL" clId="{3B3C98E5-8157-4EFA-87EE-5883AC2782C6}" dt="2022-08-24T22:11:12.984" v="13" actId="207"/>
          <ac:spMkLst>
            <pc:docMk/>
            <pc:sldMk cId="0" sldId="33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3B3C98E5-8157-4EFA-87EE-5883AC2782C6}" dt="2022-08-24T22:10:42.036" v="11" actId="255"/>
        <pc:sldMkLst>
          <pc:docMk/>
          <pc:sldMk cId="398451402" sldId="341"/>
        </pc:sldMkLst>
        <pc:spChg chg="mod">
          <ac:chgData name="Caroline Prodger" userId="e4ef2e75-b60b-401b-8ebe-291bdcf405f4" providerId="ADAL" clId="{3B3C98E5-8157-4EFA-87EE-5883AC2782C6}" dt="2022-08-24T22:10:42.036" v="11" actId="255"/>
          <ac:spMkLst>
            <pc:docMk/>
            <pc:sldMk cId="398451402" sldId="341"/>
            <ac:spMk id="3" creationId="{00000000-0000-0000-0000-000000000000}"/>
          </ac:spMkLst>
        </pc:spChg>
        <pc:spChg chg="mod">
          <ac:chgData name="Caroline Prodger" userId="e4ef2e75-b60b-401b-8ebe-291bdcf405f4" providerId="ADAL" clId="{3B3C98E5-8157-4EFA-87EE-5883AC2782C6}" dt="2022-08-24T22:10:08.678" v="8" actId="14100"/>
          <ac:spMkLst>
            <pc:docMk/>
            <pc:sldMk cId="398451402" sldId="341"/>
            <ac:spMk id="5" creationId="{EB88FFA8-CC70-4E26-A253-2CC2D173D89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14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may wish to simplify the fractions. </a:t>
            </a:r>
          </a:p>
          <a:p>
            <a:r>
              <a:rPr lang="en-GB" dirty="0"/>
              <a:t>Also, emphasise to the learners that when we have an ‘or’ probability, then we add the separate probabilities together. </a:t>
            </a:r>
          </a:p>
          <a:p>
            <a:r>
              <a:rPr lang="en-GB" dirty="0"/>
              <a:t>The maths shorthand for probability may also need explaining, although it will have been covered at GCSE.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0745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Emphasise the notation of F and F’ as ‘faulty’ and ‘not faulty’. Show students explicitly that the dash after a letter means ‘not’.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057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300664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17089" y="5923337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24: Determination of probabilities in practical engineering situations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F1CFD1-9D95-459D-B71D-D6038E918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44824"/>
            <a:ext cx="4392488" cy="3336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EA448D-ADFF-49CC-AAB9-88AD1F126742}"/>
              </a:ext>
            </a:extLst>
          </p:cNvPr>
          <p:cNvSpPr txBox="1"/>
          <p:nvPr/>
        </p:nvSpPr>
        <p:spPr>
          <a:xfrm>
            <a:off x="4283968" y="422108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068072-CF93-497C-95AD-61CDE1441649}"/>
              </a:ext>
            </a:extLst>
          </p:cNvPr>
          <p:cNvSpPr txBox="1"/>
          <p:nvPr/>
        </p:nvSpPr>
        <p:spPr>
          <a:xfrm>
            <a:off x="2699792" y="321297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B027E6-628C-4C5A-B774-9F76415AE3B4}"/>
              </a:ext>
            </a:extLst>
          </p:cNvPr>
          <p:cNvSpPr txBox="1"/>
          <p:nvPr/>
        </p:nvSpPr>
        <p:spPr>
          <a:xfrm>
            <a:off x="2123728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25F439-1197-4BFB-9336-5E6BEC1A9EBC}"/>
              </a:ext>
            </a:extLst>
          </p:cNvPr>
          <p:cNvSpPr txBox="1"/>
          <p:nvPr/>
        </p:nvSpPr>
        <p:spPr>
          <a:xfrm>
            <a:off x="3275856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855019-8B5D-4516-973E-0C378B3B6D91}"/>
              </a:ext>
            </a:extLst>
          </p:cNvPr>
          <p:cNvSpPr txBox="1"/>
          <p:nvPr/>
        </p:nvSpPr>
        <p:spPr>
          <a:xfrm>
            <a:off x="3563888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36D6AC3-6D01-496C-A08C-8F5660CF3E2B}"/>
              </a:ext>
            </a:extLst>
          </p:cNvPr>
          <p:cNvSpPr txBox="1"/>
          <p:nvPr/>
        </p:nvSpPr>
        <p:spPr>
          <a:xfrm>
            <a:off x="1403648" y="1052736"/>
            <a:ext cx="38164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45 students take Mathematics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BE0A41-ED00-44FB-9B07-EA63677A6156}"/>
              </a:ext>
            </a:extLst>
          </p:cNvPr>
          <p:cNvSpPr txBox="1"/>
          <p:nvPr/>
        </p:nvSpPr>
        <p:spPr>
          <a:xfrm>
            <a:off x="1763688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7733D9A-FDE8-4AF5-8C57-77B97711B775}"/>
              </a:ext>
            </a:extLst>
          </p:cNvPr>
          <p:cNvCxnSpPr/>
          <p:nvPr/>
        </p:nvCxnSpPr>
        <p:spPr>
          <a:xfrm>
            <a:off x="2915816" y="1412776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F65101C-C8AD-47B2-B81B-31FCF339F81D}"/>
              </a:ext>
            </a:extLst>
          </p:cNvPr>
          <p:cNvSpPr txBox="1"/>
          <p:nvPr/>
        </p:nvSpPr>
        <p:spPr>
          <a:xfrm>
            <a:off x="6156176" y="1196752"/>
            <a:ext cx="2664296" cy="1631216"/>
          </a:xfrm>
          <a:prstGeom prst="rect">
            <a:avLst/>
          </a:prstGeom>
          <a:noFill/>
          <a:ln>
            <a:solidFill>
              <a:srgbClr val="E3061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The other sections of the diagram need to be filled in using the other information in the question.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0EE46B2-E984-4FF0-A016-E240E0A72529}"/>
                  </a:ext>
                </a:extLst>
              </p:cNvPr>
              <p:cNvSpPr txBox="1"/>
              <p:nvPr/>
            </p:nvSpPr>
            <p:spPr>
              <a:xfrm>
                <a:off x="2915816" y="1340768"/>
                <a:ext cx="28083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45−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25+10+5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0EE46B2-E984-4FF0-A016-E240E0A72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1340768"/>
                <a:ext cx="2808312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2DD523AE-5505-4584-A6E2-F8CC2D25DE19}"/>
              </a:ext>
            </a:extLst>
          </p:cNvPr>
          <p:cNvSpPr txBox="1"/>
          <p:nvPr/>
        </p:nvSpPr>
        <p:spPr>
          <a:xfrm>
            <a:off x="2771800" y="249289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47E5E8-F87E-415E-9FD8-6460CBACD322}"/>
              </a:ext>
            </a:extLst>
          </p:cNvPr>
          <p:cNvSpPr txBox="1"/>
          <p:nvPr/>
        </p:nvSpPr>
        <p:spPr>
          <a:xfrm>
            <a:off x="179512" y="5373216"/>
            <a:ext cx="3816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120 students are asked which courses they take at college</a:t>
            </a:r>
            <a:endParaRPr lang="en-GB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F0622AE-F2A8-427A-B756-DE2DAD272169}"/>
                  </a:ext>
                </a:extLst>
              </p:cNvPr>
              <p:cNvSpPr txBox="1"/>
              <p:nvPr/>
            </p:nvSpPr>
            <p:spPr>
              <a:xfrm>
                <a:off x="1763688" y="5877272"/>
                <a:ext cx="56886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20−</m:t>
                      </m:r>
                      <m:d>
                        <m:d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25+10+20+15+5+5+30</m:t>
                          </m:r>
                        </m:e>
                      </m:d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F0622AE-F2A8-427A-B756-DE2DAD2721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877272"/>
                <a:ext cx="5688632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F3003AE9-5770-4073-BEEE-A5EEB0A6E11B}"/>
              </a:ext>
            </a:extLst>
          </p:cNvPr>
          <p:cNvSpPr txBox="1"/>
          <p:nvPr/>
        </p:nvSpPr>
        <p:spPr>
          <a:xfrm>
            <a:off x="2699792" y="4077072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2919B14-E962-4311-B816-E5F0904583FF}"/>
              </a:ext>
            </a:extLst>
          </p:cNvPr>
          <p:cNvCxnSpPr>
            <a:cxnSpLocks/>
            <a:endCxn id="31" idx="2"/>
          </p:cNvCxnSpPr>
          <p:nvPr/>
        </p:nvCxnSpPr>
        <p:spPr>
          <a:xfrm flipH="1" flipV="1">
            <a:off x="3131840" y="4477182"/>
            <a:ext cx="1080120" cy="11840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4BB268-8FAA-4679-857E-D13B4B5B7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253269"/>
            <a:ext cx="4191585" cy="321989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2D4E6D5-C6EF-47C9-8CEA-C21B3492FFF6}"/>
              </a:ext>
            </a:extLst>
          </p:cNvPr>
          <p:cNvSpPr txBox="1"/>
          <p:nvPr/>
        </p:nvSpPr>
        <p:spPr>
          <a:xfrm>
            <a:off x="467544" y="1124744"/>
            <a:ext cx="77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ym typeface="Wingdings" panose="05000000000000000000" pitchFamily="2" charset="2"/>
              </a:rPr>
              <a:t>What is the probability that a student chosen at random takes Physics and Mathematics but not Engineering? </a:t>
            </a: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174E3A7-5C99-400D-B6B5-1A5D10B2FF8B}"/>
              </a:ext>
            </a:extLst>
          </p:cNvPr>
          <p:cNvSpPr/>
          <p:nvPr/>
        </p:nvSpPr>
        <p:spPr>
          <a:xfrm>
            <a:off x="2635344" y="4293096"/>
            <a:ext cx="576064" cy="576064"/>
          </a:xfrm>
          <a:prstGeom prst="ellipse">
            <a:avLst/>
          </a:prstGeom>
          <a:solidFill>
            <a:srgbClr val="FF3399">
              <a:alpha val="32000"/>
            </a:srgbClr>
          </a:solidFill>
          <a:ln>
            <a:solidFill>
              <a:srgbClr val="E306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0AE33F-7CA3-40A6-9B9C-D08E4860216D}"/>
                  </a:ext>
                </a:extLst>
              </p:cNvPr>
              <p:cNvSpPr txBox="1"/>
              <p:nvPr/>
            </p:nvSpPr>
            <p:spPr>
              <a:xfrm>
                <a:off x="5436096" y="3284984"/>
                <a:ext cx="2548262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Physics</m:t>
                          </m:r>
                          <m: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only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120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0AE33F-7CA3-40A6-9B9C-D08E48602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3284984"/>
                <a:ext cx="2548262" cy="5782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7106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Probability fundamentals.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Probability is the measurement of likelihood that an event will occur.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on a scale of 0–100%, where 0% is impossible and 100% is certain. 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2036A8-7F9B-4D50-9824-FB0F815C5DFD}"/>
              </a:ext>
            </a:extLst>
          </p:cNvPr>
          <p:cNvCxnSpPr/>
          <p:nvPr/>
        </p:nvCxnSpPr>
        <p:spPr>
          <a:xfrm>
            <a:off x="899592" y="3356992"/>
            <a:ext cx="7200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0F73272-1CEB-4411-AF83-5CD8A1E2D707}"/>
              </a:ext>
            </a:extLst>
          </p:cNvPr>
          <p:cNvCxnSpPr/>
          <p:nvPr/>
        </p:nvCxnSpPr>
        <p:spPr>
          <a:xfrm>
            <a:off x="899592" y="3140968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B3DD05-F883-4DC5-8C78-8DCF56287F7E}"/>
              </a:ext>
            </a:extLst>
          </p:cNvPr>
          <p:cNvCxnSpPr/>
          <p:nvPr/>
        </p:nvCxnSpPr>
        <p:spPr>
          <a:xfrm>
            <a:off x="8100392" y="3140968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F318A-AF64-44D4-94AC-2CA3067D833D}"/>
              </a:ext>
            </a:extLst>
          </p:cNvPr>
          <p:cNvCxnSpPr/>
          <p:nvPr/>
        </p:nvCxnSpPr>
        <p:spPr>
          <a:xfrm>
            <a:off x="4427984" y="3140968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9EE7DD9-164B-4BC8-B9E3-A5917BF489CC}"/>
              </a:ext>
            </a:extLst>
          </p:cNvPr>
          <p:cNvSpPr txBox="1"/>
          <p:nvPr/>
        </p:nvSpPr>
        <p:spPr>
          <a:xfrm>
            <a:off x="179512" y="3573016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0%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0</a:t>
            </a:r>
          </a:p>
          <a:p>
            <a:pPr algn="ctr"/>
            <a:r>
              <a:rPr lang="en-GB" dirty="0">
                <a:solidFill>
                  <a:srgbClr val="0077E3"/>
                </a:solidFill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3013140-DF57-4D2E-8850-3FFC46581EDC}"/>
                  </a:ext>
                </a:extLst>
              </p:cNvPr>
              <p:cNvSpPr txBox="1"/>
              <p:nvPr/>
            </p:nvSpPr>
            <p:spPr>
              <a:xfrm>
                <a:off x="3707904" y="3573016"/>
                <a:ext cx="1440160" cy="13106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50%</a:t>
                </a:r>
              </a:p>
              <a:p>
                <a:pPr algn="ctr"/>
                <a:r>
                  <a:rPr lang="en-GB" dirty="0">
                    <a:solidFill>
                      <a:srgbClr val="FF0000"/>
                    </a:solidFill>
                  </a:rPr>
                  <a:t>0.5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rgbClr val="0077E3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3013140-DF57-4D2E-8850-3FFC46581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573016"/>
                <a:ext cx="1440160" cy="1310615"/>
              </a:xfrm>
              <a:prstGeom prst="rect">
                <a:avLst/>
              </a:prstGeom>
              <a:blipFill>
                <a:blip r:embed="rId2"/>
                <a:stretch>
                  <a:fillRect t="-18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F6DAE893-C48A-4E7B-945E-F8C458A36AAE}"/>
              </a:ext>
            </a:extLst>
          </p:cNvPr>
          <p:cNvSpPr txBox="1"/>
          <p:nvPr/>
        </p:nvSpPr>
        <p:spPr>
          <a:xfrm>
            <a:off x="7380312" y="3573016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100%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en-GB" dirty="0">
                <a:solidFill>
                  <a:srgbClr val="0077E3"/>
                </a:solidFill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A18997-43FC-0E69-7E27-40BF466579F1}"/>
              </a:ext>
            </a:extLst>
          </p:cNvPr>
          <p:cNvSpPr txBox="1"/>
          <p:nvPr/>
        </p:nvSpPr>
        <p:spPr>
          <a:xfrm>
            <a:off x="457200" y="5160126"/>
            <a:ext cx="847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Probabilities can be expressed using fractions, decimals or percentages.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probability 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A box contains nuts that are all identical apart from the threads.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30 nuts have fine thread.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25 nuts have coarse thread.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35 nuts have metric thread.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A nut is selected at random </a:t>
            </a:r>
            <a:br>
              <a:rPr lang="en-US" dirty="0">
                <a:ea typeface="ＭＳ Ｐゴシック" pitchFamily="-105" charset="-128"/>
              </a:rPr>
            </a:br>
            <a:r>
              <a:rPr lang="en-US" dirty="0">
                <a:ea typeface="ＭＳ Ｐゴシック" pitchFamily="-105" charset="-128"/>
              </a:rPr>
              <a:t>from the box.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What is the probability that it has </a:t>
            </a:r>
          </a:p>
          <a:p>
            <a:pPr marL="514350" lvl="1" indent="-514350">
              <a:buAutoNum type="romanLcPeriod"/>
            </a:pPr>
            <a:r>
              <a:rPr lang="en-US" dirty="0">
                <a:ea typeface="ＭＳ Ｐゴシック" pitchFamily="-105" charset="-128"/>
              </a:rPr>
              <a:t>coarse thread </a:t>
            </a:r>
          </a:p>
          <a:p>
            <a:pPr marL="514350" lvl="1" indent="-514350">
              <a:buAutoNum type="romanLcPeriod"/>
            </a:pPr>
            <a:r>
              <a:rPr lang="en-US" dirty="0">
                <a:ea typeface="ＭＳ Ｐゴシック" pitchFamily="-105" charset="-128"/>
              </a:rPr>
              <a:t>fine thread</a:t>
            </a:r>
          </a:p>
          <a:p>
            <a:pPr marL="514350" lvl="1" indent="-514350">
              <a:buAutoNum type="romanLcPeriod"/>
            </a:pPr>
            <a:r>
              <a:rPr lang="en-US" dirty="0">
                <a:ea typeface="ＭＳ Ｐゴシック" pitchFamily="-105" charset="-128"/>
              </a:rPr>
              <a:t>metric or coarse thread? </a:t>
            </a:r>
            <a:endParaRPr lang="en-US" dirty="0"/>
          </a:p>
        </p:txBody>
      </p:sp>
      <p:pic>
        <p:nvPicPr>
          <p:cNvPr id="6" name="Picture 5" descr="A close-up of some gears&#10;&#10;Description automatically generated with low confidence">
            <a:extLst>
              <a:ext uri="{FF2B5EF4-FFF2-40B4-BE49-F238E27FC236}">
                <a16:creationId xmlns:a16="http://schemas.microsoft.com/office/drawing/2014/main" id="{98482786-B48E-E80C-31B8-F837CE2A6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364804"/>
            <a:ext cx="3806066" cy="25423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probability 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437280"/>
          </a:xfrm>
        </p:spPr>
        <p:txBody>
          <a:bodyPr/>
          <a:lstStyle/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A box contains nuts that are all identical apart from the threads.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30 nuts have fine thread.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25 nuts have course thread and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35 nuts have metric thread.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A nut is selected at random </a:t>
            </a:r>
            <a:br>
              <a:rPr lang="en-US" sz="1900" dirty="0">
                <a:ea typeface="ＭＳ Ｐゴシック" pitchFamily="-105" charset="-128"/>
              </a:rPr>
            </a:br>
            <a:r>
              <a:rPr lang="en-US" sz="1900" dirty="0">
                <a:ea typeface="ＭＳ Ｐゴシック" pitchFamily="-105" charset="-128"/>
              </a:rPr>
              <a:t>from the box.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What is the probability that it has </a:t>
            </a:r>
          </a:p>
          <a:p>
            <a:pPr marL="514350" lvl="1" indent="-514350">
              <a:buAutoNum type="romanLcPeriod"/>
            </a:pPr>
            <a:r>
              <a:rPr lang="en-US" sz="1900" dirty="0">
                <a:ea typeface="ＭＳ Ｐゴシック" pitchFamily="-105" charset="-128"/>
              </a:rPr>
              <a:t>coarse thread </a:t>
            </a:r>
          </a:p>
          <a:p>
            <a:pPr marL="514350" lvl="1" indent="-514350">
              <a:buAutoNum type="romanLcPeriod"/>
            </a:pPr>
            <a:r>
              <a:rPr lang="en-US" sz="1900" dirty="0">
                <a:ea typeface="ＭＳ Ｐゴシック" pitchFamily="-105" charset="-128"/>
              </a:rPr>
              <a:t>fine thread </a:t>
            </a:r>
          </a:p>
          <a:p>
            <a:pPr marL="514350" lvl="1" indent="-514350">
              <a:buAutoNum type="romanLcPeriod"/>
            </a:pPr>
            <a:r>
              <a:rPr lang="en-US" sz="1900" dirty="0">
                <a:ea typeface="ＭＳ Ｐゴシック" pitchFamily="-105" charset="-128"/>
              </a:rPr>
              <a:t>metric or coarse thread? </a:t>
            </a:r>
            <a:endParaRPr lang="en-US" sz="19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8FFA8-CC70-4E26-A253-2CC2D173D898}"/>
                  </a:ext>
                </a:extLst>
              </p:cNvPr>
              <p:cNvSpPr txBox="1"/>
              <p:nvPr/>
            </p:nvSpPr>
            <p:spPr>
              <a:xfrm>
                <a:off x="4283968" y="2181369"/>
                <a:ext cx="4402832" cy="309854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/>
                  <a:t>Solution</a:t>
                </a:r>
              </a:p>
              <a:p>
                <a:endParaRPr lang="en-GB" dirty="0">
                  <a:solidFill>
                    <a:srgbClr val="0077E3"/>
                  </a:solidFill>
                </a:endParaRPr>
              </a:p>
              <a:p>
                <a:r>
                  <a:rPr lang="en-GB" dirty="0"/>
                  <a:t>There are 90 nuts in total. </a:t>
                </a:r>
              </a:p>
              <a:p>
                <a:endParaRPr lang="en-GB" dirty="0"/>
              </a:p>
              <a:p>
                <a:pPr marL="514350" indent="-514350">
                  <a:buAutoNum type="romanL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GB" i="0" dirty="0" smtClean="0">
                            <a:latin typeface="Cambria Math" panose="02040503050406030204" pitchFamily="18" charset="0"/>
                          </a:rPr>
                          <m:t>co</m:t>
                        </m:r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GB" i="0" dirty="0" smtClean="0">
                            <a:latin typeface="Cambria Math" panose="02040503050406030204" pitchFamily="18" charset="0"/>
                          </a:rPr>
                          <m:t>rse</m:t>
                        </m:r>
                      </m:e>
                    </m:d>
                    <m:r>
                      <a:rPr lang="en-GB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</a:p>
              <a:p>
                <a:pPr marL="514350" indent="-514350">
                  <a:buAutoNum type="romanL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fine</m:t>
                        </m:r>
                      </m:e>
                    </m:d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dirty="0"/>
              </a:p>
              <a:p>
                <a:pPr marL="514350" indent="-514350">
                  <a:buAutoNum type="romanL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metric</m:t>
                        </m:r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or</m:t>
                        </m:r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coarse</m:t>
                        </m:r>
                      </m:e>
                    </m:d>
                    <m:r>
                      <a:rPr lang="en-GB" b="0" i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35 + 25</m:t>
                            </m:r>
                          </m:e>
                        </m:d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</m:oMath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r>
                  <a:rPr lang="en-GB" b="0" dirty="0"/>
                  <a:t>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8FFA8-CC70-4E26-A253-2CC2D173D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2181369"/>
                <a:ext cx="4402832" cy="3098541"/>
              </a:xfrm>
              <a:prstGeom prst="rect">
                <a:avLst/>
              </a:prstGeom>
              <a:blipFill>
                <a:blip r:embed="rId3"/>
                <a:stretch>
                  <a:fillRect l="-1381" t="-784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45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Probability trees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A tree diagram may be helpful for determining the probability of combined outcomes. </a:t>
            </a:r>
          </a:p>
          <a:p>
            <a:pPr>
              <a:defRPr/>
            </a:pPr>
            <a:r>
              <a:rPr lang="en-US" b="1" dirty="0">
                <a:solidFill>
                  <a:srgbClr val="0077E3"/>
                </a:solidFill>
              </a:rPr>
              <a:t>Example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The probability that a machine registers a fault on a Monday is 0.11.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If the machine does register a fault on Monday, then the probability that </a:t>
            </a:r>
            <a:br>
              <a:rPr lang="en-US" dirty="0"/>
            </a:br>
            <a:r>
              <a:rPr lang="en-US" dirty="0"/>
              <a:t>it registers a fault on Tuesday is 0.54.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If it does not register a fault on Monday, then the probability that it registers a fault on Tuesday is 0.2. </a:t>
            </a:r>
          </a:p>
          <a:p>
            <a:pPr>
              <a:defRPr/>
            </a:pPr>
            <a:r>
              <a:rPr lang="en-US" dirty="0"/>
              <a:t>Calculate the probability that the machine does not register a fault on either Monday or Tuesday. 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F2E556B8-E480-4110-A19E-AADC82AC59DD}"/>
              </a:ext>
            </a:extLst>
          </p:cNvPr>
          <p:cNvSpPr/>
          <p:nvPr/>
        </p:nvSpPr>
        <p:spPr>
          <a:xfrm rot="811600">
            <a:off x="3497388" y="4240209"/>
            <a:ext cx="1944868" cy="28803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1E39482A-0663-4198-A318-0FF47233BCF5}"/>
              </a:ext>
            </a:extLst>
          </p:cNvPr>
          <p:cNvSpPr/>
          <p:nvPr/>
        </p:nvSpPr>
        <p:spPr>
          <a:xfrm rot="1606917">
            <a:off x="1581957" y="3700537"/>
            <a:ext cx="1913030" cy="28803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FC55A-9CA5-400F-B556-091FABE69C9A}"/>
              </a:ext>
            </a:extLst>
          </p:cNvPr>
          <p:cNvCxnSpPr>
            <a:cxnSpLocks/>
          </p:cNvCxnSpPr>
          <p:nvPr/>
        </p:nvCxnSpPr>
        <p:spPr>
          <a:xfrm flipV="1">
            <a:off x="1691680" y="2708920"/>
            <a:ext cx="144016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92B369-5790-417A-9DCD-F1A0BFEDAEE5}"/>
              </a:ext>
            </a:extLst>
          </p:cNvPr>
          <p:cNvCxnSpPr>
            <a:cxnSpLocks/>
          </p:cNvCxnSpPr>
          <p:nvPr/>
        </p:nvCxnSpPr>
        <p:spPr>
          <a:xfrm>
            <a:off x="1691680" y="3429000"/>
            <a:ext cx="144016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EE9C46-4B46-4EE9-A898-30C428FC777D}"/>
              </a:ext>
            </a:extLst>
          </p:cNvPr>
          <p:cNvCxnSpPr>
            <a:cxnSpLocks/>
          </p:cNvCxnSpPr>
          <p:nvPr/>
        </p:nvCxnSpPr>
        <p:spPr>
          <a:xfrm flipV="1">
            <a:off x="3491880" y="3789040"/>
            <a:ext cx="180020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2F12815-D768-4D3D-B237-4456CDCB6AC8}"/>
              </a:ext>
            </a:extLst>
          </p:cNvPr>
          <p:cNvCxnSpPr>
            <a:cxnSpLocks/>
          </p:cNvCxnSpPr>
          <p:nvPr/>
        </p:nvCxnSpPr>
        <p:spPr>
          <a:xfrm flipV="1">
            <a:off x="3491880" y="2276872"/>
            <a:ext cx="180020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4C51FE-018E-475D-97A9-2243277C01B1}"/>
              </a:ext>
            </a:extLst>
          </p:cNvPr>
          <p:cNvCxnSpPr>
            <a:cxnSpLocks/>
          </p:cNvCxnSpPr>
          <p:nvPr/>
        </p:nvCxnSpPr>
        <p:spPr>
          <a:xfrm>
            <a:off x="3491880" y="2708920"/>
            <a:ext cx="180020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6EE0F49-C18A-4D0E-8FCF-A8FA699FBBB1}"/>
              </a:ext>
            </a:extLst>
          </p:cNvPr>
          <p:cNvCxnSpPr>
            <a:cxnSpLocks/>
          </p:cNvCxnSpPr>
          <p:nvPr/>
        </p:nvCxnSpPr>
        <p:spPr>
          <a:xfrm>
            <a:off x="3491880" y="4149080"/>
            <a:ext cx="180020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F60B218-C064-4DEA-BDBF-BD0EF572D9CC}"/>
              </a:ext>
            </a:extLst>
          </p:cNvPr>
          <p:cNvSpPr txBox="1"/>
          <p:nvPr/>
        </p:nvSpPr>
        <p:spPr>
          <a:xfrm>
            <a:off x="1966034" y="152068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Monday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8AC17B-82DC-4670-A7B3-AC2861F237CF}"/>
              </a:ext>
            </a:extLst>
          </p:cNvPr>
          <p:cNvSpPr txBox="1"/>
          <p:nvPr/>
        </p:nvSpPr>
        <p:spPr>
          <a:xfrm>
            <a:off x="4031940" y="150627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Tuesday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342DBF-1DBE-4D24-B790-5D0B2F10812B}"/>
              </a:ext>
            </a:extLst>
          </p:cNvPr>
          <p:cNvSpPr txBox="1"/>
          <p:nvPr/>
        </p:nvSpPr>
        <p:spPr>
          <a:xfrm>
            <a:off x="3131840" y="249289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D146AC-8FF2-47E1-8436-840E1DBEDB15}"/>
              </a:ext>
            </a:extLst>
          </p:cNvPr>
          <p:cNvSpPr txBox="1"/>
          <p:nvPr/>
        </p:nvSpPr>
        <p:spPr>
          <a:xfrm>
            <a:off x="3131840" y="400506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F’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D6A749-D783-4B92-9E44-946ADB346055}"/>
              </a:ext>
            </a:extLst>
          </p:cNvPr>
          <p:cNvSpPr txBox="1"/>
          <p:nvPr/>
        </p:nvSpPr>
        <p:spPr>
          <a:xfrm>
            <a:off x="5292080" y="213285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53B77D-63BD-41B6-9200-18423F6A0D32}"/>
              </a:ext>
            </a:extLst>
          </p:cNvPr>
          <p:cNvSpPr txBox="1"/>
          <p:nvPr/>
        </p:nvSpPr>
        <p:spPr>
          <a:xfrm>
            <a:off x="5364088" y="364502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B365F5-D7D8-411C-AD92-5665F2E2466B}"/>
              </a:ext>
            </a:extLst>
          </p:cNvPr>
          <p:cNvSpPr txBox="1"/>
          <p:nvPr/>
        </p:nvSpPr>
        <p:spPr>
          <a:xfrm>
            <a:off x="5292080" y="4437112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F’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728591-E07D-47C3-9F48-868DE07AC174}"/>
              </a:ext>
            </a:extLst>
          </p:cNvPr>
          <p:cNvSpPr txBox="1"/>
          <p:nvPr/>
        </p:nvSpPr>
        <p:spPr>
          <a:xfrm>
            <a:off x="5292080" y="2996952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F’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F92ED-879C-4536-9EB4-04C169B773AC}"/>
              </a:ext>
            </a:extLst>
          </p:cNvPr>
          <p:cNvSpPr txBox="1"/>
          <p:nvPr/>
        </p:nvSpPr>
        <p:spPr>
          <a:xfrm>
            <a:off x="1835696" y="263691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1FDA77-5969-4250-B63C-1409809B0C09}"/>
              </a:ext>
            </a:extLst>
          </p:cNvPr>
          <p:cNvSpPr txBox="1"/>
          <p:nvPr/>
        </p:nvSpPr>
        <p:spPr>
          <a:xfrm>
            <a:off x="4139952" y="191683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0.54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962132-4F17-4F11-BA8A-FF3CA2F4F789}"/>
              </a:ext>
            </a:extLst>
          </p:cNvPr>
          <p:cNvSpPr txBox="1"/>
          <p:nvPr/>
        </p:nvSpPr>
        <p:spPr>
          <a:xfrm>
            <a:off x="4139952" y="350100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08E3EE-C00E-40C6-9B1F-6A38E55E013F}"/>
              </a:ext>
            </a:extLst>
          </p:cNvPr>
          <p:cNvSpPr txBox="1"/>
          <p:nvPr/>
        </p:nvSpPr>
        <p:spPr>
          <a:xfrm>
            <a:off x="288985" y="1297718"/>
            <a:ext cx="1625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First, enter the information </a:t>
            </a:r>
            <a:br>
              <a:rPr lang="en-GB" sz="1600" dirty="0"/>
            </a:br>
            <a:r>
              <a:rPr lang="en-GB" sz="1600" dirty="0"/>
              <a:t>that we know.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39986D-A100-403A-A760-F779A0B8875B}"/>
              </a:ext>
            </a:extLst>
          </p:cNvPr>
          <p:cNvSpPr txBox="1"/>
          <p:nvPr/>
        </p:nvSpPr>
        <p:spPr>
          <a:xfrm>
            <a:off x="288985" y="4531657"/>
            <a:ext cx="2399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Then fill in the other values – each pair of branches must add to 1.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9E3A2D-65CC-4635-AAAA-45C89B1F6109}"/>
              </a:ext>
            </a:extLst>
          </p:cNvPr>
          <p:cNvSpPr txBox="1"/>
          <p:nvPr/>
        </p:nvSpPr>
        <p:spPr>
          <a:xfrm>
            <a:off x="1835696" y="38610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0.89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6213AA-09C1-4006-9370-9824A44036F0}"/>
              </a:ext>
            </a:extLst>
          </p:cNvPr>
          <p:cNvSpPr txBox="1"/>
          <p:nvPr/>
        </p:nvSpPr>
        <p:spPr>
          <a:xfrm>
            <a:off x="4139952" y="443711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BBE89-ADA9-4B16-A1AF-77DABDA183A4}"/>
              </a:ext>
            </a:extLst>
          </p:cNvPr>
          <p:cNvSpPr txBox="1"/>
          <p:nvPr/>
        </p:nvSpPr>
        <p:spPr>
          <a:xfrm>
            <a:off x="4067944" y="299695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0.46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05D6CA1-B0A6-4A50-83DB-D87CDC68487F}"/>
              </a:ext>
            </a:extLst>
          </p:cNvPr>
          <p:cNvSpPr txBox="1"/>
          <p:nvPr/>
        </p:nvSpPr>
        <p:spPr>
          <a:xfrm>
            <a:off x="3490677" y="5125254"/>
            <a:ext cx="2988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77E3"/>
                </a:solidFill>
              </a:rPr>
              <a:t>Read the question and decide which branches are needed. Then multiply the probabilities on these branches.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0BE89C-5F3D-4DED-A8A0-C5696346BB51}"/>
              </a:ext>
            </a:extLst>
          </p:cNvPr>
          <p:cNvSpPr txBox="1"/>
          <p:nvPr/>
        </p:nvSpPr>
        <p:spPr>
          <a:xfrm>
            <a:off x="5868144" y="4437112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0.89 × 0.8 = 0.712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2C5970-8203-48E3-995D-0AFA643EA759}"/>
              </a:ext>
            </a:extLst>
          </p:cNvPr>
          <p:cNvSpPr/>
          <p:nvPr/>
        </p:nvSpPr>
        <p:spPr>
          <a:xfrm>
            <a:off x="6044038" y="2132856"/>
            <a:ext cx="2664296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The probability that the machine does not register a fault on either Monday or Tuesday is 0.712.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B98DA1-E8B4-488A-AD7E-630F804D23E6}"/>
              </a:ext>
            </a:extLst>
          </p:cNvPr>
          <p:cNvSpPr txBox="1"/>
          <p:nvPr/>
        </p:nvSpPr>
        <p:spPr>
          <a:xfrm>
            <a:off x="596414" y="5548381"/>
            <a:ext cx="2478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This notation means </a:t>
            </a:r>
            <a:br>
              <a:rPr lang="en-GB" sz="1600" dirty="0"/>
            </a:br>
            <a:r>
              <a:rPr lang="en-GB" sz="1600" dirty="0"/>
              <a:t>‘does not register a fault’.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95D34FC-2041-4D59-88FD-9BDC1EFC0370}"/>
              </a:ext>
            </a:extLst>
          </p:cNvPr>
          <p:cNvCxnSpPr>
            <a:cxnSpLocks/>
          </p:cNvCxnSpPr>
          <p:nvPr/>
        </p:nvCxnSpPr>
        <p:spPr>
          <a:xfrm flipV="1">
            <a:off x="2641475" y="4404123"/>
            <a:ext cx="521327" cy="11832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AFD013-DE68-48FE-9D31-8ADF70678147}"/>
              </a:ext>
            </a:extLst>
          </p:cNvPr>
          <p:cNvCxnSpPr/>
          <p:nvPr/>
        </p:nvCxnSpPr>
        <p:spPr>
          <a:xfrm flipV="1">
            <a:off x="6372200" y="4857656"/>
            <a:ext cx="216024" cy="54776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 animBg="1"/>
      <p:bldP spid="2" grpId="0"/>
      <p:bldP spid="17" grpId="0"/>
      <p:bldP spid="18" grpId="0"/>
      <p:bldP spid="3" grpId="0"/>
      <p:bldP spid="21" grpId="0"/>
      <p:bldP spid="22" grpId="0"/>
      <p:bldP spid="31" grpId="0"/>
      <p:bldP spid="32" grpId="0"/>
      <p:bldP spid="34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Venn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435280" cy="4293264"/>
          </a:xfrm>
        </p:spPr>
        <p:txBody>
          <a:bodyPr/>
          <a:lstStyle/>
          <a:p>
            <a:r>
              <a:rPr lang="en-US" sz="1800" dirty="0"/>
              <a:t>120 students are asked which courses they take at college.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30 students do not take Mathematics, Engineering or Physics.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15 students take only Engineering.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25 students take Physics and Mathematics but not Engineering. 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20 students take Engineering and Physics but not Mathematics.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10 students take all three subjects.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Of the 45 students who take Mathematics, 5 of them take only Mathematics.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What is the probability that a student chosen at random takes Physics only?</a:t>
            </a:r>
            <a:endParaRPr lang="en-US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A5A416-AB76-EB4C-4E62-8E27A4D28DD9}"/>
              </a:ext>
            </a:extLst>
          </p:cNvPr>
          <p:cNvSpPr txBox="1"/>
          <p:nvPr/>
        </p:nvSpPr>
        <p:spPr>
          <a:xfrm>
            <a:off x="380230" y="1372706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C2484D-58E0-4C1D-8D58-7B118F6BCC5B}"/>
              </a:ext>
            </a:extLst>
          </p:cNvPr>
          <p:cNvSpPr/>
          <p:nvPr/>
        </p:nvSpPr>
        <p:spPr>
          <a:xfrm>
            <a:off x="1979712" y="1844824"/>
            <a:ext cx="2448272" cy="24482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C2B9482-DB0B-4322-B919-A8DE2503DFAA}"/>
              </a:ext>
            </a:extLst>
          </p:cNvPr>
          <p:cNvSpPr/>
          <p:nvPr/>
        </p:nvSpPr>
        <p:spPr>
          <a:xfrm>
            <a:off x="2555776" y="3068960"/>
            <a:ext cx="2448272" cy="24482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ECB1DF7-363C-4752-B0BB-1D8FDB8027C9}"/>
              </a:ext>
            </a:extLst>
          </p:cNvPr>
          <p:cNvSpPr/>
          <p:nvPr/>
        </p:nvSpPr>
        <p:spPr>
          <a:xfrm>
            <a:off x="3059832" y="1844824"/>
            <a:ext cx="2448272" cy="24482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F19C13-DBDD-4D93-B8F5-1199138858F0}"/>
              </a:ext>
            </a:extLst>
          </p:cNvPr>
          <p:cNvSpPr/>
          <p:nvPr/>
        </p:nvSpPr>
        <p:spPr>
          <a:xfrm>
            <a:off x="1043608" y="1628800"/>
            <a:ext cx="5472608" cy="41764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2C7089-640E-4414-A861-A710BA132DA1}"/>
              </a:ext>
            </a:extLst>
          </p:cNvPr>
          <p:cNvSpPr txBox="1"/>
          <p:nvPr/>
        </p:nvSpPr>
        <p:spPr>
          <a:xfrm>
            <a:off x="1115616" y="185428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Mathematics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130E87-508B-4D78-92A0-9BDB0F8E347B}"/>
              </a:ext>
            </a:extLst>
          </p:cNvPr>
          <p:cNvSpPr txBox="1"/>
          <p:nvPr/>
        </p:nvSpPr>
        <p:spPr>
          <a:xfrm>
            <a:off x="5123825" y="1870141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Engineering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1F9311-75FC-4AE8-B63A-452CB4679C09}"/>
              </a:ext>
            </a:extLst>
          </p:cNvPr>
          <p:cNvSpPr txBox="1"/>
          <p:nvPr/>
        </p:nvSpPr>
        <p:spPr>
          <a:xfrm>
            <a:off x="2274032" y="5322694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Physics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2FA13-3F00-4E5B-A183-5E1BC5C8647F}"/>
              </a:ext>
            </a:extLst>
          </p:cNvPr>
          <p:cNvSpPr txBox="1"/>
          <p:nvPr/>
        </p:nvSpPr>
        <p:spPr>
          <a:xfrm>
            <a:off x="6804248" y="2132856"/>
            <a:ext cx="19442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Draw out a template for your Venn diagram so that you can begin to sort the information from the question.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F1CFD1-9D95-459D-B71D-D6038E918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44824"/>
            <a:ext cx="4392488" cy="33364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9BC64F-93FF-4F94-AEBB-AE72D11F2F1B}"/>
              </a:ext>
            </a:extLst>
          </p:cNvPr>
          <p:cNvSpPr txBox="1"/>
          <p:nvPr/>
        </p:nvSpPr>
        <p:spPr>
          <a:xfrm>
            <a:off x="5652120" y="400506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ym typeface="Wingdings" panose="05000000000000000000" pitchFamily="2" charset="2"/>
              </a:rPr>
              <a:t>30 students do not take Mathematics, Engineering or Physics.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EA448D-ADFF-49CC-AAB9-88AD1F126742}"/>
              </a:ext>
            </a:extLst>
          </p:cNvPr>
          <p:cNvSpPr txBox="1"/>
          <p:nvPr/>
        </p:nvSpPr>
        <p:spPr>
          <a:xfrm>
            <a:off x="4283968" y="422108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30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CD32AEF-8488-4C88-987A-7683FB0AFBB7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4788024" y="4420563"/>
            <a:ext cx="8640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96F9BAE-2236-473E-9BEA-483AE8423205}"/>
              </a:ext>
            </a:extLst>
          </p:cNvPr>
          <p:cNvSpPr txBox="1"/>
          <p:nvPr/>
        </p:nvSpPr>
        <p:spPr>
          <a:xfrm>
            <a:off x="5580112" y="2564904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10 students take all three subjects.</a:t>
            </a:r>
            <a:endParaRPr lang="en-US" sz="2000" dirty="0">
              <a:sym typeface="Wingdings" panose="05000000000000000000" pitchFamily="2" charset="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068072-CF93-497C-95AD-61CDE1441649}"/>
              </a:ext>
            </a:extLst>
          </p:cNvPr>
          <p:cNvSpPr txBox="1"/>
          <p:nvPr/>
        </p:nvSpPr>
        <p:spPr>
          <a:xfrm>
            <a:off x="2699792" y="321297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B74D4C6-8DDF-47B3-BA7A-A2A3DBDD6052}"/>
              </a:ext>
            </a:extLst>
          </p:cNvPr>
          <p:cNvCxnSpPr>
            <a:stCxn id="11" idx="1"/>
          </p:cNvCxnSpPr>
          <p:nvPr/>
        </p:nvCxnSpPr>
        <p:spPr>
          <a:xfrm flipH="1">
            <a:off x="3203848" y="2857292"/>
            <a:ext cx="2376264" cy="499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7256185-CD26-450A-BE9F-F55EF104AA46}"/>
              </a:ext>
            </a:extLst>
          </p:cNvPr>
          <p:cNvSpPr txBox="1"/>
          <p:nvPr/>
        </p:nvSpPr>
        <p:spPr>
          <a:xfrm>
            <a:off x="683568" y="537321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25 students take Physics and Mathematics but not Engineering.</a:t>
            </a:r>
            <a:endParaRPr lang="en-US" sz="2000" dirty="0">
              <a:sym typeface="Wingdings" panose="05000000000000000000" pitchFamily="2" charset="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B027E6-628C-4C5A-B774-9F76415AE3B4}"/>
              </a:ext>
            </a:extLst>
          </p:cNvPr>
          <p:cNvSpPr txBox="1"/>
          <p:nvPr/>
        </p:nvSpPr>
        <p:spPr>
          <a:xfrm>
            <a:off x="2123728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2110BE5-EA53-4C99-A332-7321E828007D}"/>
              </a:ext>
            </a:extLst>
          </p:cNvPr>
          <p:cNvCxnSpPr>
            <a:cxnSpLocks/>
          </p:cNvCxnSpPr>
          <p:nvPr/>
        </p:nvCxnSpPr>
        <p:spPr>
          <a:xfrm flipV="1">
            <a:off x="1403648" y="3789040"/>
            <a:ext cx="756084" cy="15841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4F7D602-1E90-4D4A-BA60-F2F9E75103C5}"/>
              </a:ext>
            </a:extLst>
          </p:cNvPr>
          <p:cNvSpPr txBox="1"/>
          <p:nvPr/>
        </p:nvSpPr>
        <p:spPr>
          <a:xfrm>
            <a:off x="4860032" y="5517232"/>
            <a:ext cx="252028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20 students take Engineering and Physics but not Mathematics.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25F439-1197-4BFB-9336-5E6BEC1A9EBC}"/>
              </a:ext>
            </a:extLst>
          </p:cNvPr>
          <p:cNvSpPr txBox="1"/>
          <p:nvPr/>
        </p:nvSpPr>
        <p:spPr>
          <a:xfrm>
            <a:off x="3275856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677C37D-451A-4128-A107-1002DDE1A895}"/>
              </a:ext>
            </a:extLst>
          </p:cNvPr>
          <p:cNvCxnSpPr>
            <a:cxnSpLocks/>
          </p:cNvCxnSpPr>
          <p:nvPr/>
        </p:nvCxnSpPr>
        <p:spPr>
          <a:xfrm flipH="1" flipV="1">
            <a:off x="3419872" y="3861048"/>
            <a:ext cx="1368152" cy="20321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67415F2-2B9A-41A3-8A3F-F517DD485CEC}"/>
              </a:ext>
            </a:extLst>
          </p:cNvPr>
          <p:cNvSpPr txBox="1"/>
          <p:nvPr/>
        </p:nvSpPr>
        <p:spPr>
          <a:xfrm>
            <a:off x="2699792" y="1092806"/>
            <a:ext cx="33123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ym typeface="Wingdings" panose="05000000000000000000" pitchFamily="2" charset="2"/>
              </a:rPr>
              <a:t>15 students take only Engineering.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855019-8B5D-4516-973E-0C378B3B6D91}"/>
              </a:ext>
            </a:extLst>
          </p:cNvPr>
          <p:cNvSpPr txBox="1"/>
          <p:nvPr/>
        </p:nvSpPr>
        <p:spPr>
          <a:xfrm>
            <a:off x="3539547" y="2585229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15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21C8581-A6E1-4F2B-A86D-57B03EF71684}"/>
              </a:ext>
            </a:extLst>
          </p:cNvPr>
          <p:cNvCxnSpPr>
            <a:cxnSpLocks/>
          </p:cNvCxnSpPr>
          <p:nvPr/>
        </p:nvCxnSpPr>
        <p:spPr>
          <a:xfrm flipH="1">
            <a:off x="3779912" y="1484784"/>
            <a:ext cx="504056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36D6AC3-6D01-496C-A08C-8F5660CF3E2B}"/>
              </a:ext>
            </a:extLst>
          </p:cNvPr>
          <p:cNvSpPr txBox="1"/>
          <p:nvPr/>
        </p:nvSpPr>
        <p:spPr>
          <a:xfrm>
            <a:off x="323528" y="1124744"/>
            <a:ext cx="25740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5 students take only Mathematics.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BE0A41-ED00-44FB-9B07-EA63677A6156}"/>
              </a:ext>
            </a:extLst>
          </p:cNvPr>
          <p:cNvSpPr txBox="1"/>
          <p:nvPr/>
        </p:nvSpPr>
        <p:spPr>
          <a:xfrm>
            <a:off x="1763688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7733D9A-FDE8-4AF5-8C57-77B97711B775}"/>
              </a:ext>
            </a:extLst>
          </p:cNvPr>
          <p:cNvCxnSpPr/>
          <p:nvPr/>
        </p:nvCxnSpPr>
        <p:spPr>
          <a:xfrm>
            <a:off x="1907704" y="1556792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F65101C-C8AD-47B2-B81B-31FCF339F81D}"/>
              </a:ext>
            </a:extLst>
          </p:cNvPr>
          <p:cNvSpPr txBox="1"/>
          <p:nvPr/>
        </p:nvSpPr>
        <p:spPr>
          <a:xfrm>
            <a:off x="6156176" y="1196752"/>
            <a:ext cx="2664296" cy="1015663"/>
          </a:xfrm>
          <a:prstGeom prst="rect">
            <a:avLst/>
          </a:prstGeom>
          <a:noFill/>
          <a:ln>
            <a:solidFill>
              <a:srgbClr val="E3061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Some information can go straight into the Venn diagram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792</Words>
  <Application>Microsoft Office PowerPoint</Application>
  <PresentationFormat>On-screen Show (4:3)</PresentationFormat>
  <Paragraphs>130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Arial</vt:lpstr>
      <vt:lpstr>Cambria Math</vt:lpstr>
      <vt:lpstr>Lucida Grande</vt:lpstr>
      <vt:lpstr>Times New Roman</vt:lpstr>
      <vt:lpstr>Wingdings</vt:lpstr>
      <vt:lpstr>Default Design</vt:lpstr>
      <vt:lpstr>PowerPoint 24: Determination of probabilities in practical engineering situations </vt:lpstr>
      <vt:lpstr>Probability fundamentals. </vt:lpstr>
      <vt:lpstr>Basic probability example </vt:lpstr>
      <vt:lpstr>Basic probability example </vt:lpstr>
      <vt:lpstr>Probability trees</vt:lpstr>
      <vt:lpstr>PowerPoint Presentation</vt:lpstr>
      <vt:lpstr>Venn diagrams</vt:lpstr>
      <vt:lpstr>Solution</vt:lpstr>
      <vt:lpstr>PowerPoint Presentation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173</cp:revision>
  <dcterms:created xsi:type="dcterms:W3CDTF">2013-05-28T00:38:54Z</dcterms:created>
  <dcterms:modified xsi:type="dcterms:W3CDTF">2025-11-11T21:39:57Z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