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28" r:id="rId6"/>
    <p:sldId id="331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9FB18E-6327-CF45-82F3-651B4556A0E8}" v="6" dt="2025-11-19T15:19:17.0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48"/>
    <p:restoredTop sz="86382"/>
  </p:normalViewPr>
  <p:slideViewPr>
    <p:cSldViewPr showGuides="1">
      <p:cViewPr varScale="1">
        <p:scale>
          <a:sx n="128" d="100"/>
          <a:sy n="128" d="100"/>
        </p:scale>
        <p:origin x="69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D8EDF57C-FC03-5BD0-A838-CBE0ADAE892B}"/>
    <pc:docChg chg="modMainMaster">
      <pc:chgData name="Aidan Gill" userId="4c4c45df-46bd-4f72-99d7-b75b1ee2b5e7" providerId="ADAL" clId="{D8EDF57C-FC03-5BD0-A838-CBE0ADAE892B}" dt="2025-11-20T18:00:59.252" v="32" actId="20577"/>
      <pc:docMkLst>
        <pc:docMk/>
      </pc:docMkLst>
      <pc:sldMasterChg chg="addSp modSp mod modSldLayout">
        <pc:chgData name="Aidan Gill" userId="4c4c45df-46bd-4f72-99d7-b75b1ee2b5e7" providerId="ADAL" clId="{D8EDF57C-FC03-5BD0-A838-CBE0ADAE892B}" dt="2025-11-20T18:00:59.252" v="32" actId="20577"/>
        <pc:sldMasterMkLst>
          <pc:docMk/>
          <pc:sldMasterMk cId="0" sldId="2147483651"/>
        </pc:sldMasterMkLst>
        <pc:spChg chg="add mod">
          <ac:chgData name="Aidan Gill" userId="4c4c45df-46bd-4f72-99d7-b75b1ee2b5e7" providerId="ADAL" clId="{D8EDF57C-FC03-5BD0-A838-CBE0ADAE892B}" dt="2025-11-19T15:19:01.370" v="4"/>
          <ac:spMkLst>
            <pc:docMk/>
            <pc:sldMasterMk cId="0" sldId="2147483651"/>
            <ac:spMk id="2" creationId="{63FBFA85-DA7C-FF5A-7DFC-7590F8C9796A}"/>
          </ac:spMkLst>
        </pc:spChg>
        <pc:spChg chg="mod">
          <ac:chgData name="Aidan Gill" userId="4c4c45df-46bd-4f72-99d7-b75b1ee2b5e7" providerId="ADAL" clId="{D8EDF57C-FC03-5BD0-A838-CBE0ADAE892B}" dt="2025-11-20T18:00:59.252" v="32" actId="20577"/>
          <ac:spMkLst>
            <pc:docMk/>
            <pc:sldMasterMk cId="0" sldId="2147483651"/>
            <ac:spMk id="11" creationId="{96F0CD5D-B4A7-4421-AC1D-7F2293649C0F}"/>
          </ac:spMkLst>
        </pc:spChg>
        <pc:sldLayoutChg chg="addSp modSp">
          <pc:chgData name="Aidan Gill" userId="4c4c45df-46bd-4f72-99d7-b75b1ee2b5e7" providerId="ADAL" clId="{D8EDF57C-FC03-5BD0-A838-CBE0ADAE892B}" dt="2025-11-19T15:18:51.391" v="3" actId="767"/>
          <pc:sldLayoutMkLst>
            <pc:docMk/>
            <pc:sldMasterMk cId="0" sldId="2147483651"/>
            <pc:sldLayoutMk cId="0" sldId="2147483652"/>
          </pc:sldLayoutMkLst>
          <pc:spChg chg="add mod">
            <ac:chgData name="Aidan Gill" userId="4c4c45df-46bd-4f72-99d7-b75b1ee2b5e7" providerId="ADAL" clId="{D8EDF57C-FC03-5BD0-A838-CBE0ADAE892B}" dt="2025-11-19T15:18:24.753" v="1" actId="767"/>
            <ac:spMkLst>
              <pc:docMk/>
              <pc:sldMasterMk cId="0" sldId="2147483651"/>
              <pc:sldLayoutMk cId="0" sldId="2147483652"/>
              <ac:spMk id="2" creationId="{5CBB646B-57BF-AD68-D05E-C49E92645F2D}"/>
            </ac:spMkLst>
          </pc:spChg>
          <pc:spChg chg="add mod">
            <ac:chgData name="Aidan Gill" userId="4c4c45df-46bd-4f72-99d7-b75b1ee2b5e7" providerId="ADAL" clId="{D8EDF57C-FC03-5BD0-A838-CBE0ADAE892B}" dt="2025-11-19T15:18:51.391" v="3" actId="767"/>
            <ac:spMkLst>
              <pc:docMk/>
              <pc:sldMasterMk cId="0" sldId="2147483651"/>
              <pc:sldLayoutMk cId="0" sldId="2147483652"/>
              <ac:spMk id="4" creationId="{31BDC59E-7145-612E-6421-DE4C7990AA3F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 discussion here will be needed on second differentials.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211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 notation for the indefinite integral was introduced by Gottfried Wilhelm Leibniz in 1675. He adapted the integral symbol, ∫, 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from the letter ſ (long s)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standing for summa (written as </a:t>
            </a:r>
            <a:r>
              <a:rPr lang="en-GB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ſumma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; Latin for ‘sum’ or ‘total’).</a:t>
            </a:r>
          </a:p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Information from https://mathshistory.st-andrews.ac.uk/Miller/mathsym/calculus/#:~:text=The%20first%20appearance%20of%20the,indicate%20the%20integral%20of%20x.</a:t>
            </a:r>
          </a:p>
          <a:p>
            <a:endParaRPr lang="en-GB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You will also need to emphasise the ‘+</a:t>
            </a:r>
            <a:r>
              <a:rPr lang="en-GB" b="0" i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’ at the end of the integration to represent any constants that ‘disappeared’ during the differentiation process.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568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53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44150" y="5997465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81751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Differentiation and integration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09288"/>
              </a:xfrm>
            </p:spPr>
            <p:txBody>
              <a:bodyPr/>
              <a:lstStyle/>
              <a:p>
                <a:r>
                  <a:rPr lang="en-US" dirty="0"/>
                  <a:t>Determine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r>
                  <a:rPr lang="en-US" dirty="0"/>
                  <a:t>Take each term in turn and integrate as appropriate. </a:t>
                </a:r>
                <a:endParaRPr lang="en-US" i="1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Then simplify the terms, if possible.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09288"/>
              </a:xfrm>
              <a:blipFill>
                <a:blip r:embed="rId2"/>
                <a:stretch>
                  <a:fillRect l="-1852" t="-27027" b="-393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Determine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286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applications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r>
                  <a:rPr lang="en-US" dirty="0"/>
                  <a:t>Recall that differentiation had practical applications in terms of position, velocity and acceleration. </a:t>
                </a:r>
              </a:p>
              <a:p>
                <a:r>
                  <a:rPr lang="en-US" dirty="0"/>
                  <a:t>These relationships still apply to integration.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GB" b="0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position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velocity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acceleration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3"/>
                <a:stretch>
                  <a:fillRect l="-1852" t="-1573" b="-8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0782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34677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Differentiation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484952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Differentiation is used to find the instantaneous rate of change of a function. We have used this before when working out the gradient of a straight line. </a:t>
            </a: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B5E555-4914-44F5-8AF1-AF82EB8B1DA1}"/>
              </a:ext>
            </a:extLst>
          </p:cNvPr>
          <p:cNvSpPr txBox="1"/>
          <p:nvPr/>
        </p:nvSpPr>
        <p:spPr>
          <a:xfrm>
            <a:off x="5292080" y="3501008"/>
            <a:ext cx="3528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gradient of this line is 15. </a:t>
            </a:r>
          </a:p>
          <a:p>
            <a:endParaRPr lang="en-GB" dirty="0"/>
          </a:p>
          <a:p>
            <a:r>
              <a:rPr lang="en-GB" dirty="0"/>
              <a:t>The interpretation of this is that the income increases by $15 every hour.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37CBC-A6B3-ABA7-1D15-81C116E34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1"/>
          <a:stretch/>
        </p:blipFill>
        <p:spPr>
          <a:xfrm>
            <a:off x="457200" y="2529939"/>
            <a:ext cx="4361138" cy="35733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52736"/>
            <a:ext cx="8229600" cy="496855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Differentiation allows us to find the rate of change of non-linear functions.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Every point on this graph has a different rate of change as the 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gradient is constantly changing.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is a formula for working out the gradient using differentiation.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53688BF-57F9-452C-A4FD-7BC50E076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9712" y="1772816"/>
            <a:ext cx="539285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differentials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You will need to be familiar with differentiating the functions shown in the table. You do not need to </a:t>
            </a:r>
            <a:r>
              <a:rPr lang="en-US" dirty="0" err="1"/>
              <a:t>memorise</a:t>
            </a:r>
            <a:r>
              <a:rPr lang="en-US" dirty="0"/>
              <a:t> these as they will be given in the exam.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6068169"/>
                  </p:ext>
                </p:extLst>
              </p:nvPr>
            </p:nvGraphicFramePr>
            <p:xfrm>
              <a:off x="1907704" y="2780928"/>
              <a:ext cx="5334000" cy="26568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986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Differential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𝐟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GB" sz="1800" b="1" i="1" dirty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𝐟</m:t>
                                    </m:r>
                                  </m:e>
                                  <m:sup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GB" sz="1800" b="1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6068169"/>
                  </p:ext>
                </p:extLst>
              </p:nvPr>
            </p:nvGraphicFramePr>
            <p:xfrm>
              <a:off x="1907704" y="2780928"/>
              <a:ext cx="5334000" cy="26568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Differential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6429" r="-94457" b="-172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46429" r="-235" b="-172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36066" r="-94457" b="-2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336066" r="-235" b="-2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36066" r="-94457" b="-1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436066" r="-235" b="-1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536066" r="-94457" b="-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536066" r="-235" b="-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680702" r="-94457" b="-1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680702" r="-235" b="-17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=5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−4</m:t>
                    </m:r>
                  </m:oMath>
                </a14:m>
                <a:r>
                  <a:rPr lang="en-US" dirty="0"/>
                  <a:t> with respect 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Solution </a:t>
                </a:r>
              </a:p>
              <a:p>
                <a:endParaRPr lang="en-GB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This gives the gradient function. If we want to know the gradient 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=4, </m:t>
                    </m:r>
                  </m:oMath>
                </a14:m>
                <a:r>
                  <a:rPr lang="en-US" dirty="0"/>
                  <a:t>we substitute this value into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So, 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×4+3=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43.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9B9AF6A-6D49-4903-9C62-8483B00BB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132856"/>
            <a:ext cx="3967641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applications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435280" cy="4797320"/>
              </a:xfrm>
            </p:spPr>
            <p:txBody>
              <a:bodyPr/>
              <a:lstStyle/>
              <a:p>
                <a:r>
                  <a:rPr lang="en-US" dirty="0"/>
                  <a:t>The following differential relationships are commonly used in engineering. </a:t>
                </a:r>
                <a:br>
                  <a:rPr lang="en-US" dirty="0"/>
                </a:br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Velocity is the rate of change of position with respect to time.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Acceleration is the rate of change of velocity with respect to time.</a:t>
                </a:r>
                <a:br>
                  <a:rPr lang="en-US" dirty="0"/>
                </a:br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b="0" dirty="0"/>
              </a:p>
              <a:p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′(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′′(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435280" cy="4797320"/>
              </a:xfrm>
              <a:blipFill>
                <a:blip r:embed="rId3"/>
                <a:stretch>
                  <a:fillRect l="-1806" t="-1525" r="-5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1800" dirty="0"/>
                  <a:t>A body moves in a straight line such that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rad>
                        <m:radPr>
                          <m:deg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rad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Find the velocity of the body when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1800" dirty="0"/>
                  <a:t>. </a:t>
                </a:r>
              </a:p>
              <a:p>
                <a:r>
                  <a:rPr lang="en-US" sz="1800" b="1" dirty="0"/>
                  <a:t>Solution</a:t>
                </a: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f>
                            <m:f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+6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sz="18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sz="18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sz="1800" dirty="0"/>
              </a:p>
              <a:p>
                <a:pPr>
                  <a:lnSpc>
                    <a:spcPct val="150000"/>
                  </a:lnSpc>
                </a:pPr>
                <a:r>
                  <a:rPr lang="en-US" sz="1800" dirty="0"/>
                  <a:t>When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180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+4=4.125 </m:t>
                    </m:r>
                    <m:r>
                      <m:rPr>
                        <m:sty m:val="p"/>
                      </m:rPr>
                      <a:rPr lang="en-GB" sz="1800" b="0" i="0" dirty="0" smtClean="0">
                        <a:latin typeface="Cambria Math" panose="02040503050406030204" pitchFamily="18" charset="0"/>
                      </a:rPr>
                      <m:t>m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p>
                        <m: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1800" dirty="0"/>
              </a:p>
              <a:p>
                <a:pPr>
                  <a:lnSpc>
                    <a:spcPct val="150000"/>
                  </a:lnSpc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704" t="-1578" b="-43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63770"/>
            <a:ext cx="8229600" cy="42480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1600" dirty="0"/>
              <a:t>Integration is the reverse of differentiation.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As with differentiation, you are given a list of standard integrals.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49A8342-0F0F-4341-85D9-FD6E692DDF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304385"/>
                  </p:ext>
                </p:extLst>
              </p:nvPr>
            </p:nvGraphicFramePr>
            <p:xfrm>
              <a:off x="480526" y="2204864"/>
              <a:ext cx="5334000" cy="4130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986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Integral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𝐟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subHide m:val="on"/>
                                    <m:supHide m:val="on"/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𝐟</m:t>
                                    </m:r>
                                    <m:d>
                                      <m:dPr>
                                        <m:ctrlPr>
                                          <a:rPr lang="en-GB" sz="1800" b="1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sz="1800" b="1" i="1" dirty="0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GB" sz="1800" b="1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𝑘𝑥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p>
                                </m:sSup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den>
                                </m:f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den>
                                    </m:f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49A8342-0F0F-4341-85D9-FD6E692DDF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304385"/>
                  </p:ext>
                </p:extLst>
              </p:nvPr>
            </p:nvGraphicFramePr>
            <p:xfrm>
              <a:off x="480526" y="2204864"/>
              <a:ext cx="5334000" cy="4130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Integral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112857" r="-94457" b="-34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112857" r="-235" b="-34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488525" r="-94457" b="-6918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488525" r="-235" b="-6918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256429" r="-94457" b="-20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256429" r="-235" b="-201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353901" r="-9445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353901" r="-235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457143" r="-94457" b="-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457143" r="-235" b="-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ight Brace 4">
            <a:extLst>
              <a:ext uri="{FF2B5EF4-FFF2-40B4-BE49-F238E27FC236}">
                <a16:creationId xmlns:a16="http://schemas.microsoft.com/office/drawing/2014/main" id="{07E3908F-5C2C-486D-B757-2CBCA6823D51}"/>
              </a:ext>
            </a:extLst>
          </p:cNvPr>
          <p:cNvSpPr/>
          <p:nvPr/>
        </p:nvSpPr>
        <p:spPr>
          <a:xfrm>
            <a:off x="6115810" y="3448473"/>
            <a:ext cx="338742" cy="102373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88C033-D1CC-4F76-BE5F-375CD405C577}"/>
              </a:ext>
            </a:extLst>
          </p:cNvPr>
          <p:cNvSpPr txBox="1"/>
          <p:nvPr/>
        </p:nvSpPr>
        <p:spPr>
          <a:xfrm>
            <a:off x="6625377" y="362173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‘Add 1 to the power and divide by the new power’.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5FF147D-321D-4BBC-804F-26E1EA86F94D}"/>
              </a:ext>
            </a:extLst>
          </p:cNvPr>
          <p:cNvSpPr/>
          <p:nvPr/>
        </p:nvSpPr>
        <p:spPr>
          <a:xfrm>
            <a:off x="6145020" y="4780262"/>
            <a:ext cx="298376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C57CE-934C-4381-9DBA-5D84240E157E}"/>
              </a:ext>
            </a:extLst>
          </p:cNvPr>
          <p:cNvSpPr txBox="1"/>
          <p:nvPr/>
        </p:nvSpPr>
        <p:spPr>
          <a:xfrm>
            <a:off x="6633491" y="5367069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Special cases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+ </a:t>
            </a:r>
            <a:r>
              <a:rPr lang="en-US" i="1" dirty="0"/>
              <a:t>c</a:t>
            </a:r>
            <a:r>
              <a:rPr lang="en-US" dirty="0"/>
              <a:t>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Differentiate the following functions.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All the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are 4, so when we integrate 4, we do not know which function it will return to. We need extra information. </a:t>
                </a:r>
              </a:p>
              <a:p>
                <a:r>
                  <a:rPr lang="en-US" dirty="0"/>
                  <a:t>So, we write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nary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r>
                  <a:rPr lang="en-US" dirty="0"/>
                  <a:t>Because we do not know the value of the constant, we represent it in algebraic form. i.e.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804</Words>
  <Application>Microsoft Macintosh PowerPoint</Application>
  <PresentationFormat>On-screen Show (4:3)</PresentationFormat>
  <Paragraphs>126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ＭＳ Ｐゴシック</vt:lpstr>
      <vt:lpstr>Arial</vt:lpstr>
      <vt:lpstr>Arial</vt:lpstr>
      <vt:lpstr>Cambria Math</vt:lpstr>
      <vt:lpstr>Lucida Grande</vt:lpstr>
      <vt:lpstr>Times New Roman</vt:lpstr>
      <vt:lpstr>Default Design</vt:lpstr>
      <vt:lpstr>PowerPoint 15: Differentiation and integration </vt:lpstr>
      <vt:lpstr>Differentiation </vt:lpstr>
      <vt:lpstr>PowerPoint Presentation</vt:lpstr>
      <vt:lpstr>Standard differentials </vt:lpstr>
      <vt:lpstr>Differentiation example</vt:lpstr>
      <vt:lpstr>Practical applications</vt:lpstr>
      <vt:lpstr>Example </vt:lpstr>
      <vt:lpstr>Integration</vt:lpstr>
      <vt:lpstr>Why + c? </vt:lpstr>
      <vt:lpstr>Example</vt:lpstr>
      <vt:lpstr>Example</vt:lpstr>
      <vt:lpstr>Practical applications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Aidan Gill</cp:lastModifiedBy>
  <cp:revision>160</cp:revision>
  <dcterms:created xsi:type="dcterms:W3CDTF">2013-05-28T00:38:54Z</dcterms:created>
  <dcterms:modified xsi:type="dcterms:W3CDTF">2025-11-20T18:01:05Z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