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256" r:id="rId5"/>
    <p:sldId id="349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39" r:id="rId14"/>
    <p:sldId id="291" r:id="rId15"/>
    <p:sldId id="352" r:id="rId16"/>
    <p:sldId id="292" r:id="rId17"/>
    <p:sldId id="350" r:id="rId18"/>
    <p:sldId id="351" r:id="rId19"/>
    <p:sldId id="267" r:id="rId20"/>
  </p:sldIdLst>
  <p:sldSz cx="9144000" cy="6858000" type="screen4x3"/>
  <p:notesSz cx="6858000" cy="914400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BC1CF61-8B9D-4262-8EB5-76BCF871BBD2}"/>
    <pc:docChg chg="custSel modSld">
      <pc:chgData name="Caroline Prodger" userId="e4ef2e75-b60b-401b-8ebe-291bdcf405f4" providerId="ADAL" clId="{4BC1CF61-8B9D-4262-8EB5-76BCF871BBD2}" dt="2022-11-28T15:36:48.547" v="189" actId="207"/>
      <pc:docMkLst>
        <pc:docMk/>
      </pc:docMkLst>
      <pc:sldChg chg="modSp mod">
        <pc:chgData name="Caroline Prodger" userId="e4ef2e75-b60b-401b-8ebe-291bdcf405f4" providerId="ADAL" clId="{4BC1CF61-8B9D-4262-8EB5-76BCF871BBD2}" dt="2022-11-28T15:34:08.234" v="181"/>
        <pc:sldMkLst>
          <pc:docMk/>
          <pc:sldMk cId="0" sldId="256"/>
        </pc:sldMkLst>
        <pc:spChg chg="mod">
          <ac:chgData name="Caroline Prodger" userId="e4ef2e75-b60b-401b-8ebe-291bdcf405f4" providerId="ADAL" clId="{4BC1CF61-8B9D-4262-8EB5-76BCF871BBD2}" dt="2022-11-28T15:34:08.234" v="181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4BC1CF61-8B9D-4262-8EB5-76BCF871BBD2}" dt="2022-11-25T15:12:53.220" v="23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mod addCm">
        <pc:chgData name="Caroline Prodger" userId="e4ef2e75-b60b-401b-8ebe-291bdcf405f4" providerId="ADAL" clId="{4BC1CF61-8B9D-4262-8EB5-76BCF871BBD2}" dt="2022-11-25T15:34:47.169" v="138" actId="20577"/>
        <pc:sldMkLst>
          <pc:docMk/>
          <pc:sldMk cId="4137307497" sldId="291"/>
        </pc:sldMkLst>
        <pc:spChg chg="mod">
          <ac:chgData name="Caroline Prodger" userId="e4ef2e75-b60b-401b-8ebe-291bdcf405f4" providerId="ADAL" clId="{4BC1CF61-8B9D-4262-8EB5-76BCF871BBD2}" dt="2022-11-25T15:34:47.169" v="138" actId="20577"/>
          <ac:spMkLst>
            <pc:docMk/>
            <pc:sldMk cId="4137307497" sldId="291"/>
            <ac:spMk id="2" creationId="{468FE086-9982-4600-86DA-8AEFA49424E8}"/>
          </ac:spMkLst>
        </pc:spChg>
        <pc:spChg chg="mod">
          <ac:chgData name="Caroline Prodger" userId="e4ef2e75-b60b-401b-8ebe-291bdcf405f4" providerId="ADAL" clId="{4BC1CF61-8B9D-4262-8EB5-76BCF871BBD2}" dt="2022-11-25T15:22:39.464" v="51" actId="20577"/>
          <ac:spMkLst>
            <pc:docMk/>
            <pc:sldMk cId="4137307497" sldId="291"/>
            <ac:spMk id="3" creationId="{F73ACB55-AF30-4CB8-A42E-FBDED79F8F68}"/>
          </ac:spMkLst>
        </pc:spChg>
        <pc:spChg chg="add mod">
          <ac:chgData name="Caroline Prodger" userId="e4ef2e75-b60b-401b-8ebe-291bdcf405f4" providerId="ADAL" clId="{4BC1CF61-8B9D-4262-8EB5-76BCF871BBD2}" dt="2022-11-25T15:29:55.182" v="94" actId="114"/>
          <ac:spMkLst>
            <pc:docMk/>
            <pc:sldMk cId="4137307497" sldId="291"/>
            <ac:spMk id="4" creationId="{F0BCD10A-B639-383A-23D5-68A82738C030}"/>
          </ac:spMkLst>
        </pc:spChg>
        <pc:picChg chg="mod">
          <ac:chgData name="Caroline Prodger" userId="e4ef2e75-b60b-401b-8ebe-291bdcf405f4" providerId="ADAL" clId="{4BC1CF61-8B9D-4262-8EB5-76BCF871BBD2}" dt="2022-11-25T15:27:19.390" v="87" actId="1076"/>
          <ac:picMkLst>
            <pc:docMk/>
            <pc:sldMk cId="4137307497" sldId="291"/>
            <ac:picMk id="5" creationId="{434B77DA-2FB9-4011-844E-1633E75B2D94}"/>
          </ac:picMkLst>
        </pc:picChg>
      </pc:sldChg>
      <pc:sldChg chg="addSp delSp modSp mod addCm">
        <pc:chgData name="Caroline Prodger" userId="e4ef2e75-b60b-401b-8ebe-291bdcf405f4" providerId="ADAL" clId="{4BC1CF61-8B9D-4262-8EB5-76BCF871BBD2}" dt="2022-11-25T15:34:43.281" v="136" actId="20577"/>
        <pc:sldMkLst>
          <pc:docMk/>
          <pc:sldMk cId="3186753706" sldId="292"/>
        </pc:sldMkLst>
        <pc:spChg chg="mod">
          <ac:chgData name="Caroline Prodger" userId="e4ef2e75-b60b-401b-8ebe-291bdcf405f4" providerId="ADAL" clId="{4BC1CF61-8B9D-4262-8EB5-76BCF871BBD2}" dt="2022-11-25T15:34:43.281" v="136" actId="20577"/>
          <ac:spMkLst>
            <pc:docMk/>
            <pc:sldMk cId="3186753706" sldId="292"/>
            <ac:spMk id="2" creationId="{8D32452F-20F8-425E-82E1-0F1FB00E3CBE}"/>
          </ac:spMkLst>
        </pc:spChg>
        <pc:spChg chg="add del">
          <ac:chgData name="Caroline Prodger" userId="e4ef2e75-b60b-401b-8ebe-291bdcf405f4" providerId="ADAL" clId="{4BC1CF61-8B9D-4262-8EB5-76BCF871BBD2}" dt="2022-11-25T15:29:24.292" v="90" actId="478"/>
          <ac:spMkLst>
            <pc:docMk/>
            <pc:sldMk cId="3186753706" sldId="292"/>
            <ac:spMk id="6" creationId="{14C3C630-9B30-F0F9-41C1-C17185D1A0EC}"/>
          </ac:spMkLst>
        </pc:spChg>
        <pc:spChg chg="add mod">
          <ac:chgData name="Caroline Prodger" userId="e4ef2e75-b60b-401b-8ebe-291bdcf405f4" providerId="ADAL" clId="{4BC1CF61-8B9D-4262-8EB5-76BCF871BBD2}" dt="2022-11-25T15:30:16.931" v="100" actId="20577"/>
          <ac:spMkLst>
            <pc:docMk/>
            <pc:sldMk cId="3186753706" sldId="292"/>
            <ac:spMk id="7" creationId="{45E3D2D9-D9D3-0603-87B4-C3B5D570D276}"/>
          </ac:spMkLst>
        </pc:spChg>
      </pc:sldChg>
      <pc:sldChg chg="addSp modSp mod addCm">
        <pc:chgData name="Caroline Prodger" userId="e4ef2e75-b60b-401b-8ebe-291bdcf405f4" providerId="ADAL" clId="{4BC1CF61-8B9D-4262-8EB5-76BCF871BBD2}" dt="2022-11-25T15:34:39.657" v="134" actId="20577"/>
        <pc:sldMkLst>
          <pc:docMk/>
          <pc:sldMk cId="916348657" sldId="293"/>
        </pc:sldMkLst>
        <pc:spChg chg="mod">
          <ac:chgData name="Caroline Prodger" userId="e4ef2e75-b60b-401b-8ebe-291bdcf405f4" providerId="ADAL" clId="{4BC1CF61-8B9D-4262-8EB5-76BCF871BBD2}" dt="2022-11-25T15:34:39.657" v="134" actId="20577"/>
          <ac:spMkLst>
            <pc:docMk/>
            <pc:sldMk cId="916348657" sldId="293"/>
            <ac:spMk id="2" creationId="{DA73D506-91C2-47F9-99B3-108B46CC34B8}"/>
          </ac:spMkLst>
        </pc:spChg>
        <pc:spChg chg="add mod">
          <ac:chgData name="Caroline Prodger" userId="e4ef2e75-b60b-401b-8ebe-291bdcf405f4" providerId="ADAL" clId="{4BC1CF61-8B9D-4262-8EB5-76BCF871BBD2}" dt="2022-11-25T15:31:38.912" v="109" actId="114"/>
          <ac:spMkLst>
            <pc:docMk/>
            <pc:sldMk cId="916348657" sldId="293"/>
            <ac:spMk id="4" creationId="{34F58B50-17C6-20D3-E9C4-B01EE82AFFA3}"/>
          </ac:spMkLst>
        </pc:spChg>
      </pc:sldChg>
      <pc:sldChg chg="modSp mod">
        <pc:chgData name="Caroline Prodger" userId="e4ef2e75-b60b-401b-8ebe-291bdcf405f4" providerId="ADAL" clId="{4BC1CF61-8B9D-4262-8EB5-76BCF871BBD2}" dt="2022-11-28T15:36:48.547" v="189" actId="207"/>
        <pc:sldMkLst>
          <pc:docMk/>
          <pc:sldMk cId="1636724849" sldId="339"/>
        </pc:sldMkLst>
        <pc:spChg chg="mod">
          <ac:chgData name="Caroline Prodger" userId="e4ef2e75-b60b-401b-8ebe-291bdcf405f4" providerId="ADAL" clId="{4BC1CF61-8B9D-4262-8EB5-76BCF871BBD2}" dt="2022-11-28T15:36:48.547" v="189" actId="207"/>
          <ac:spMkLst>
            <pc:docMk/>
            <pc:sldMk cId="1636724849" sldId="339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4BC1CF61-8B9D-4262-8EB5-76BCF871BBD2}" dt="2022-11-25T15:13:16.872" v="25" actId="12"/>
        <pc:sldMkLst>
          <pc:docMk/>
          <pc:sldMk cId="1402870838" sldId="342"/>
        </pc:sldMkLst>
        <pc:spChg chg="mod">
          <ac:chgData name="Caroline Prodger" userId="e4ef2e75-b60b-401b-8ebe-291bdcf405f4" providerId="ADAL" clId="{4BC1CF61-8B9D-4262-8EB5-76BCF871BBD2}" dt="2022-11-25T15:13:16.872" v="25" actId="12"/>
          <ac:spMkLst>
            <pc:docMk/>
            <pc:sldMk cId="1402870838" sldId="342"/>
            <ac:spMk id="5123" creationId="{20F82182-973E-4BBA-BACE-C502B252ACBD}"/>
          </ac:spMkLst>
        </pc:spChg>
      </pc:sldChg>
      <pc:sldChg chg="addSp modSp mod">
        <pc:chgData name="Caroline Prodger" userId="e4ef2e75-b60b-401b-8ebe-291bdcf405f4" providerId="ADAL" clId="{4BC1CF61-8B9D-4262-8EB5-76BCF871BBD2}" dt="2022-11-25T15:21:25.977" v="44" actId="14100"/>
        <pc:sldMkLst>
          <pc:docMk/>
          <pc:sldMk cId="795611423" sldId="343"/>
        </pc:sldMkLst>
        <pc:spChg chg="mod">
          <ac:chgData name="Caroline Prodger" userId="e4ef2e75-b60b-401b-8ebe-291bdcf405f4" providerId="ADAL" clId="{4BC1CF61-8B9D-4262-8EB5-76BCF871BBD2}" dt="2022-11-25T15:21:21.253" v="43" actId="14100"/>
          <ac:spMkLst>
            <pc:docMk/>
            <pc:sldMk cId="795611423" sldId="343"/>
            <ac:spMk id="5123" creationId="{20F82182-973E-4BBA-BACE-C502B252ACBD}"/>
          </ac:spMkLst>
        </pc:spChg>
        <pc:picChg chg="add mod">
          <ac:chgData name="Caroline Prodger" userId="e4ef2e75-b60b-401b-8ebe-291bdcf405f4" providerId="ADAL" clId="{4BC1CF61-8B9D-4262-8EB5-76BCF871BBD2}" dt="2022-11-25T15:21:25.977" v="44" actId="14100"/>
          <ac:picMkLst>
            <pc:docMk/>
            <pc:sldMk cId="795611423" sldId="343"/>
            <ac:picMk id="3" creationId="{50595E67-9114-D29E-B613-3BFD7288BE7F}"/>
          </ac:picMkLst>
        </pc:picChg>
      </pc:sldChg>
      <pc:sldChg chg="modSp mod">
        <pc:chgData name="Caroline Prodger" userId="e4ef2e75-b60b-401b-8ebe-291bdcf405f4" providerId="ADAL" clId="{4BC1CF61-8B9D-4262-8EB5-76BCF871BBD2}" dt="2022-11-28T15:35:17.140" v="182" actId="12"/>
        <pc:sldMkLst>
          <pc:docMk/>
          <pc:sldMk cId="624047583" sldId="344"/>
        </pc:sldMkLst>
        <pc:spChg chg="mod">
          <ac:chgData name="Caroline Prodger" userId="e4ef2e75-b60b-401b-8ebe-291bdcf405f4" providerId="ADAL" clId="{4BC1CF61-8B9D-4262-8EB5-76BCF871BBD2}" dt="2022-11-28T15:35:17.140" v="182" actId="12"/>
          <ac:spMkLst>
            <pc:docMk/>
            <pc:sldMk cId="624047583" sldId="344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4BC1CF61-8B9D-4262-8EB5-76BCF871BBD2}" dt="2022-11-28T15:36:00.643" v="187" actId="20577"/>
        <pc:sldMkLst>
          <pc:docMk/>
          <pc:sldMk cId="360033728" sldId="345"/>
        </pc:sldMkLst>
        <pc:spChg chg="mod">
          <ac:chgData name="Caroline Prodger" userId="e4ef2e75-b60b-401b-8ebe-291bdcf405f4" providerId="ADAL" clId="{4BC1CF61-8B9D-4262-8EB5-76BCF871BBD2}" dt="2022-11-28T15:36:00.643" v="187" actId="20577"/>
          <ac:spMkLst>
            <pc:docMk/>
            <pc:sldMk cId="360033728" sldId="345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4BC1CF61-8B9D-4262-8EB5-76BCF871BBD2}" dt="2022-11-28T15:36:42.521" v="188" actId="207"/>
        <pc:sldMkLst>
          <pc:docMk/>
          <pc:sldMk cId="4188989228" sldId="348"/>
        </pc:sldMkLst>
        <pc:spChg chg="mod">
          <ac:chgData name="Caroline Prodger" userId="e4ef2e75-b60b-401b-8ebe-291bdcf405f4" providerId="ADAL" clId="{4BC1CF61-8B9D-4262-8EB5-76BCF871BBD2}" dt="2022-11-28T15:36:42.521" v="188" actId="207"/>
          <ac:spMkLst>
            <pc:docMk/>
            <pc:sldMk cId="4188989228" sldId="348"/>
            <ac:spMk id="5123" creationId="{20F82182-973E-4BBA-BACE-C502B252ACBD}"/>
          </ac:spMkLst>
        </pc:spChg>
      </pc:sldChg>
      <pc:sldChg chg="addSp modSp mod">
        <pc:chgData name="Caroline Prodger" userId="e4ef2e75-b60b-401b-8ebe-291bdcf405f4" providerId="ADAL" clId="{4BC1CF61-8B9D-4262-8EB5-76BCF871BBD2}" dt="2022-11-25T15:15:44.243" v="35" actId="1076"/>
        <pc:sldMkLst>
          <pc:docMk/>
          <pc:sldMk cId="2472166275" sldId="349"/>
        </pc:sldMkLst>
        <pc:spChg chg="mod">
          <ac:chgData name="Caroline Prodger" userId="e4ef2e75-b60b-401b-8ebe-291bdcf405f4" providerId="ADAL" clId="{4BC1CF61-8B9D-4262-8EB5-76BCF871BBD2}" dt="2022-11-25T15:15:08.031" v="29" actId="20577"/>
          <ac:spMkLst>
            <pc:docMk/>
            <pc:sldMk cId="2472166275" sldId="349"/>
            <ac:spMk id="3" creationId="{ABAB5C06-65F6-A63D-895E-A9837132C119}"/>
          </ac:spMkLst>
        </pc:spChg>
        <pc:picChg chg="add mod">
          <ac:chgData name="Caroline Prodger" userId="e4ef2e75-b60b-401b-8ebe-291bdcf405f4" providerId="ADAL" clId="{4BC1CF61-8B9D-4262-8EB5-76BCF871BBD2}" dt="2022-11-25T15:15:44.243" v="35" actId="1076"/>
          <ac:picMkLst>
            <pc:docMk/>
            <pc:sldMk cId="2472166275" sldId="349"/>
            <ac:picMk id="5" creationId="{D20A3BD0-1A5C-5919-4A81-AD9F7F042731}"/>
          </ac:picMkLst>
        </pc:picChg>
      </pc:sldChg>
      <pc:sldChg chg="modSp mod addCm">
        <pc:chgData name="Caroline Prodger" userId="e4ef2e75-b60b-401b-8ebe-291bdcf405f4" providerId="ADAL" clId="{4BC1CF61-8B9D-4262-8EB5-76BCF871BBD2}" dt="2022-11-25T15:34:34.726" v="132" actId="20577"/>
        <pc:sldMkLst>
          <pc:docMk/>
          <pc:sldMk cId="431838880" sldId="350"/>
        </pc:sldMkLst>
        <pc:spChg chg="mod">
          <ac:chgData name="Caroline Prodger" userId="e4ef2e75-b60b-401b-8ebe-291bdcf405f4" providerId="ADAL" clId="{4BC1CF61-8B9D-4262-8EB5-76BCF871BBD2}" dt="2022-11-25T15:34:34.726" v="132" actId="20577"/>
          <ac:spMkLst>
            <pc:docMk/>
            <pc:sldMk cId="431838880" sldId="350"/>
            <ac:spMk id="5122" creationId="{21B2F974-FA68-4504-A9E1-DCD59C141CE7}"/>
          </ac:spMkLst>
        </pc:spChg>
        <pc:spChg chg="mod">
          <ac:chgData name="Caroline Prodger" userId="e4ef2e75-b60b-401b-8ebe-291bdcf405f4" providerId="ADAL" clId="{4BC1CF61-8B9D-4262-8EB5-76BCF871BBD2}" dt="2022-11-25T15:32:59.648" v="114" actId="5793"/>
          <ac:spMkLst>
            <pc:docMk/>
            <pc:sldMk cId="431838880" sldId="350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4BC1CF61-8B9D-4262-8EB5-76BCF871BBD2}" dt="2022-11-25T15:34:23.200" v="124" actId="20577"/>
        <pc:sldMkLst>
          <pc:docMk/>
          <pc:sldMk cId="2201599504" sldId="351"/>
        </pc:sldMkLst>
        <pc:spChg chg="mod">
          <ac:chgData name="Caroline Prodger" userId="e4ef2e75-b60b-401b-8ebe-291bdcf405f4" providerId="ADAL" clId="{4BC1CF61-8B9D-4262-8EB5-76BCF871BBD2}" dt="2022-11-25T15:34:23.200" v="124" actId="20577"/>
          <ac:spMkLst>
            <pc:docMk/>
            <pc:sldMk cId="2201599504" sldId="351"/>
            <ac:spMk id="5122" creationId="{21B2F974-FA68-4504-A9E1-DCD59C141CE7}"/>
          </ac:spMkLst>
        </pc:spChg>
        <pc:spChg chg="mod">
          <ac:chgData name="Caroline Prodger" userId="e4ef2e75-b60b-401b-8ebe-291bdcf405f4" providerId="ADAL" clId="{4BC1CF61-8B9D-4262-8EB5-76BCF871BBD2}" dt="2022-11-25T15:34:09.846" v="120" actId="12"/>
          <ac:spMkLst>
            <pc:docMk/>
            <pc:sldMk cId="2201599504" sldId="351"/>
            <ac:spMk id="5123" creationId="{20F82182-973E-4BBA-BACE-C502B252ACBD}"/>
          </ac:spMkLst>
        </pc:spChg>
      </pc:sldChg>
    </pc:docChg>
  </pc:docChgLst>
  <pc:docChgLst>
    <pc:chgData name="Caroline Prodger" userId="e4ef2e75-b60b-401b-8ebe-291bdcf405f4" providerId="ADAL" clId="{9CC41F03-4304-4F10-8071-1FED4D861076}"/>
    <pc:docChg chg="modSld">
      <pc:chgData name="Caroline Prodger" userId="e4ef2e75-b60b-401b-8ebe-291bdcf405f4" providerId="ADAL" clId="{9CC41F03-4304-4F10-8071-1FED4D861076}" dt="2022-12-13T17:29:25.112" v="12"/>
      <pc:docMkLst>
        <pc:docMk/>
      </pc:docMkLst>
      <pc:sldChg chg="modSp mod">
        <pc:chgData name="Caroline Prodger" userId="e4ef2e75-b60b-401b-8ebe-291bdcf405f4" providerId="ADAL" clId="{9CC41F03-4304-4F10-8071-1FED4D861076}" dt="2022-12-13T17:27:03.694" v="6" actId="20577"/>
        <pc:sldMkLst>
          <pc:docMk/>
          <pc:sldMk cId="0" sldId="256"/>
        </pc:sldMkLst>
        <pc:spChg chg="mod">
          <ac:chgData name="Caroline Prodger" userId="e4ef2e75-b60b-401b-8ebe-291bdcf405f4" providerId="ADAL" clId="{9CC41F03-4304-4F10-8071-1FED4D861076}" dt="2022-12-13T17:27:03.694" v="6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Cm">
        <pc:chgData name="Caroline Prodger" userId="e4ef2e75-b60b-401b-8ebe-291bdcf405f4" providerId="ADAL" clId="{9CC41F03-4304-4F10-8071-1FED4D861076}" dt="2022-12-13T17:28:56.951" v="8"/>
        <pc:sldMkLst>
          <pc:docMk/>
          <pc:sldMk cId="4137307497" sldId="291"/>
        </pc:sldMkLst>
      </pc:sldChg>
      <pc:sldChg chg="delCm">
        <pc:chgData name="Caroline Prodger" userId="e4ef2e75-b60b-401b-8ebe-291bdcf405f4" providerId="ADAL" clId="{9CC41F03-4304-4F10-8071-1FED4D861076}" dt="2022-12-13T17:29:18.329" v="11"/>
        <pc:sldMkLst>
          <pc:docMk/>
          <pc:sldMk cId="3186753706" sldId="292"/>
        </pc:sldMkLst>
      </pc:sldChg>
      <pc:sldChg chg="modSp mod">
        <pc:chgData name="Caroline Prodger" userId="e4ef2e75-b60b-401b-8ebe-291bdcf405f4" providerId="ADAL" clId="{9CC41F03-4304-4F10-8071-1FED4D861076}" dt="2022-12-13T17:28:47.165" v="7" actId="1076"/>
        <pc:sldMkLst>
          <pc:docMk/>
          <pc:sldMk cId="1636724849" sldId="339"/>
        </pc:sldMkLst>
        <pc:spChg chg="mod">
          <ac:chgData name="Caroline Prodger" userId="e4ef2e75-b60b-401b-8ebe-291bdcf405f4" providerId="ADAL" clId="{9CC41F03-4304-4F10-8071-1FED4D861076}" dt="2022-12-13T17:28:47.165" v="7" actId="1076"/>
          <ac:spMkLst>
            <pc:docMk/>
            <pc:sldMk cId="1636724849" sldId="339"/>
            <ac:spMk id="5123" creationId="{20F82182-973E-4BBA-BACE-C502B252ACBD}"/>
          </ac:spMkLst>
        </pc:spChg>
      </pc:sldChg>
      <pc:sldChg chg="delCm">
        <pc:chgData name="Caroline Prodger" userId="e4ef2e75-b60b-401b-8ebe-291bdcf405f4" providerId="ADAL" clId="{9CC41F03-4304-4F10-8071-1FED4D861076}" dt="2022-12-13T17:29:25.112" v="12"/>
        <pc:sldMkLst>
          <pc:docMk/>
          <pc:sldMk cId="431838880" sldId="350"/>
        </pc:sldMkLst>
      </pc:sldChg>
      <pc:sldChg chg="delCm">
        <pc:chgData name="Caroline Prodger" userId="e4ef2e75-b60b-401b-8ebe-291bdcf405f4" providerId="ADAL" clId="{9CC41F03-4304-4F10-8071-1FED4D861076}" dt="2022-12-13T17:29:11.473" v="10"/>
        <pc:sldMkLst>
          <pc:docMk/>
          <pc:sldMk cId="3099532837" sldId="352"/>
        </pc:sldMkLst>
      </pc:sldChg>
    </pc:docChg>
  </pc:docChgLst>
  <pc:docChgLst>
    <pc:chgData name="Caroline Prodger" userId="e4ef2e75-b60b-401b-8ebe-291bdcf405f4" providerId="ADAL" clId="{9E7E0AB1-F572-491A-89CE-F8EEEF3C0E4A}"/>
    <pc:docChg chg="modSld modMainMaster">
      <pc:chgData name="Caroline Prodger" userId="e4ef2e75-b60b-401b-8ebe-291bdcf405f4" providerId="ADAL" clId="{9E7E0AB1-F572-491A-89CE-F8EEEF3C0E4A}" dt="2022-11-28T15:48:12.427" v="7" actId="20577"/>
      <pc:docMkLst>
        <pc:docMk/>
      </pc:docMkLst>
      <pc:sldChg chg="modSp mod modCm">
        <pc:chgData name="Caroline Prodger" userId="e4ef2e75-b60b-401b-8ebe-291bdcf405f4" providerId="ADAL" clId="{9E7E0AB1-F572-491A-89CE-F8EEEF3C0E4A}" dt="2022-11-28T15:40:32.778" v="4" actId="2711"/>
        <pc:sldMkLst>
          <pc:docMk/>
          <pc:sldMk cId="431838880" sldId="350"/>
        </pc:sldMkLst>
        <pc:spChg chg="mod">
          <ac:chgData name="Caroline Prodger" userId="e4ef2e75-b60b-401b-8ebe-291bdcf405f4" providerId="ADAL" clId="{9E7E0AB1-F572-491A-89CE-F8EEEF3C0E4A}" dt="2022-11-28T15:40:32.778" v="4" actId="2711"/>
          <ac:spMkLst>
            <pc:docMk/>
            <pc:sldMk cId="431838880" sldId="350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9E7E0AB1-F572-491A-89CE-F8EEEF3C0E4A}" dt="2022-11-28T15:41:09.311" v="5" actId="2711"/>
        <pc:sldMkLst>
          <pc:docMk/>
          <pc:sldMk cId="2201599504" sldId="351"/>
        </pc:sldMkLst>
        <pc:spChg chg="mod">
          <ac:chgData name="Caroline Prodger" userId="e4ef2e75-b60b-401b-8ebe-291bdcf405f4" providerId="ADAL" clId="{9E7E0AB1-F572-491A-89CE-F8EEEF3C0E4A}" dt="2022-11-28T15:41:09.311" v="5" actId="2711"/>
          <ac:spMkLst>
            <pc:docMk/>
            <pc:sldMk cId="2201599504" sldId="351"/>
            <ac:spMk id="5123" creationId="{20F82182-973E-4BBA-BACE-C502B252ACBD}"/>
          </ac:spMkLst>
        </pc:spChg>
      </pc:sldChg>
      <pc:sldMasterChg chg="modSp mod">
        <pc:chgData name="Caroline Prodger" userId="e4ef2e75-b60b-401b-8ebe-291bdcf405f4" providerId="ADAL" clId="{9E7E0AB1-F572-491A-89CE-F8EEEF3C0E4A}" dt="2022-11-28T15:48:12.427" v="7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9E7E0AB1-F572-491A-89CE-F8EEEF3C0E4A}" dt="2022-11-28T15:48:12.427" v="7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988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15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3299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3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3537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2278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5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9020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6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7853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7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2598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8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6975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9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41924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10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36377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223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5.8 Thermodynamics in engineering 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95300" y="3463939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15: Thermal expansivity and heat transfer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Example calculation 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98742"/>
                <a:ext cx="7715200" cy="4539695"/>
              </a:xfrm>
            </p:spPr>
            <p:txBody>
              <a:bodyPr/>
              <a:lstStyle/>
              <a:p>
                <a:pPr eaLnBrk="1" hangingPunct="1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A bridge is 120 m long at 15 </a:t>
                </a:r>
                <a:r>
                  <a:rPr lang="en-GB" dirty="0">
                    <a:effectLst/>
                    <a:latin typeface="Arial" panose="020B0604020202020204" pitchFamily="34" charset="0"/>
                    <a:ea typeface="Cambria" panose="02040503050406030204" pitchFamily="18" charset="0"/>
                  </a:rPr>
                  <a:t>°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C. </a:t>
                </a:r>
              </a:p>
              <a:p>
                <a:pPr eaLnBrk="1" hangingPunct="1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Its length increases by 90 mm at 65 </a:t>
                </a:r>
                <a:r>
                  <a:rPr lang="en-GB" dirty="0">
                    <a:effectLst/>
                    <a:latin typeface="Arial" panose="020B0604020202020204" pitchFamily="34" charset="0"/>
                    <a:ea typeface="Cambria" panose="02040503050406030204" pitchFamily="18" charset="0"/>
                  </a:rPr>
                  <a:t>°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C. </a:t>
                </a:r>
              </a:p>
              <a:p>
                <a:pPr eaLnBrk="1" hangingPunct="1">
                  <a:spcBef>
                    <a:spcPts val="300"/>
                  </a:spcBef>
                  <a:spcAft>
                    <a:spcPts val="600"/>
                  </a:spcAft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Calculate its coefficient of expansion.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Answer: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	         </a:t>
                </a:r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l</a:t>
                </a:r>
                <a:r>
                  <a:rPr lang="en-GB" altLang="en-US" baseline="-25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2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= l</a:t>
                </a:r>
                <a:r>
                  <a:rPr lang="en-GB" altLang="en-US" baseline="-25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1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[1 + 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(</a:t>
                </a:r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T</a:t>
                </a:r>
                <a:r>
                  <a:rPr lang="en-GB" altLang="en-US" baseline="-25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2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− </a:t>
                </a:r>
                <a:r>
                  <a:rPr lang="en-GB" altLang="en-US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T</a:t>
                </a:r>
                <a:r>
                  <a:rPr lang="en-GB" altLang="en-US" baseline="-25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1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)]</a:t>
                </a:r>
              </a:p>
              <a:p>
                <a:pPr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en-GB" dirty="0">
                    <a:solidFill>
                      <a:srgbClr val="FF0000"/>
                    </a:solidFill>
                  </a:rPr>
                  <a:t>            120.090 = 120 [1 + 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GB" dirty="0">
                    <a:solidFill>
                      <a:srgbClr val="FF0000"/>
                    </a:solidFill>
                    <a:cs typeface="GreekS" pitchFamily="2" charset="0"/>
                  </a:rPr>
                  <a:t>(</a:t>
                </a:r>
                <a:r>
                  <a:rPr lang="en-GB" dirty="0">
                    <a:solidFill>
                      <a:srgbClr val="FF0000"/>
                    </a:solidFill>
                  </a:rPr>
                  <a:t>65</a:t>
                </a:r>
                <a:r>
                  <a:rPr lang="en-GB" baseline="-25000" dirty="0">
                    <a:solidFill>
                      <a:srgbClr val="FF0000"/>
                    </a:solidFill>
                  </a:rPr>
                  <a:t> </a:t>
                </a:r>
                <a:r>
                  <a:rPr lang="en-GB" altLang="en-US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−</a:t>
                </a:r>
                <a:r>
                  <a:rPr lang="en-GB" dirty="0">
                    <a:solidFill>
                      <a:srgbClr val="FF0000"/>
                    </a:solidFill>
                  </a:rPr>
                  <a:t> 15)]</a:t>
                </a:r>
              </a:p>
              <a:p>
                <a:pPr>
                  <a:spcBef>
                    <a:spcPts val="0"/>
                  </a:spcBef>
                  <a:spcAft>
                    <a:spcPts val="2400"/>
                  </a:spcAft>
                  <a:defRPr/>
                </a:pPr>
                <a:r>
                  <a:rPr lang="en-GB" dirty="0">
                    <a:solidFill>
                      <a:srgbClr val="FF0000"/>
                    </a:solidFill>
                  </a:rPr>
                  <a:t>		= 120 + 120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n-GB" dirty="0">
                    <a:solidFill>
                      <a:srgbClr val="FF0000"/>
                    </a:solidFill>
                  </a:rPr>
                  <a:t> × </a:t>
                </a:r>
                <a:r>
                  <a:rPr lang="en-GB" dirty="0">
                    <a:solidFill>
                      <a:srgbClr val="FF0000"/>
                    </a:solidFill>
                    <a:cs typeface="GreekS" pitchFamily="2" charset="0"/>
                  </a:rPr>
                  <a:t>50</a:t>
                </a:r>
                <a:endParaRPr lang="en-GB" dirty="0">
                  <a:solidFill>
                    <a:srgbClr val="FF0000"/>
                  </a:solidFill>
                </a:endParaRPr>
              </a:p>
              <a:p>
                <a:pPr>
                  <a:spcBef>
                    <a:spcPts val="0"/>
                  </a:spcBef>
                  <a:spcAft>
                    <a:spcPts val="2400"/>
                  </a:spcAft>
                  <a:defRPr/>
                </a:pPr>
                <a:r>
                  <a:rPr lang="en-GB" dirty="0">
                    <a:solidFill>
                      <a:srgbClr val="FF0000"/>
                    </a:solidFill>
                  </a:rPr>
                  <a:t>Rearranging: </a:t>
                </a:r>
                <a:r>
                  <a:rPr lang="el-GR" dirty="0">
                    <a:solidFill>
                      <a:srgbClr val="FF0000"/>
                    </a:solidFill>
                  </a:rPr>
                  <a:t> 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l-GR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dirty="0">
                            <a:solidFill>
                              <a:srgbClr val="FF0000"/>
                            </a:solidFill>
                          </a:rPr>
                          <m:t>120.090 – 120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dirty="0">
                            <a:solidFill>
                              <a:srgbClr val="FF0000"/>
                            </a:solidFill>
                            <a:cs typeface="GreekS" pitchFamily="2" charset="0"/>
                          </a:rPr>
                          <m:t>120 </m:t>
                        </m:r>
                        <m:r>
                          <a:rPr lang="en-GB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GreekS" pitchFamily="2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GB" dirty="0">
                            <a:solidFill>
                              <a:srgbClr val="FF0000"/>
                            </a:solidFill>
                            <a:cs typeface="GreekS" pitchFamily="2" charset="0"/>
                          </a:rPr>
                          <m:t> 50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  <a:cs typeface="GreekS" pitchFamily="2" charset="0"/>
                  </a:rPr>
                  <a:t>	          </a:t>
                </a:r>
              </a:p>
              <a:p>
                <a:pPr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en-GB" dirty="0">
                    <a:solidFill>
                      <a:srgbClr val="FF0000"/>
                    </a:solidFill>
                  </a:rPr>
                  <a:t>	          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l-GR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dirty="0">
                            <a:solidFill>
                              <a:srgbClr val="FF0000"/>
                            </a:solidFill>
                          </a:rPr>
                          <m:t>0.090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dirty="0">
                            <a:solidFill>
                              <a:srgbClr val="FF0000"/>
                            </a:solidFill>
                          </a:rPr>
                          <m:t>6000 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	         </a:t>
                </a:r>
              </a:p>
              <a:p>
                <a:pPr>
                  <a:spcBef>
                    <a:spcPts val="0"/>
                  </a:spcBef>
                  <a:spcAft>
                    <a:spcPts val="1200"/>
                  </a:spcAft>
                  <a:defRPr/>
                </a:pPr>
                <a:r>
                  <a:rPr lang="en-GB" dirty="0">
                    <a:solidFill>
                      <a:srgbClr val="FF0000"/>
                    </a:solidFill>
                  </a:rPr>
                  <a:t> 	          </a:t>
                </a:r>
                <a:r>
                  <a:rPr lang="el-GR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el-GR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>
                    <a:solidFill>
                      <a:srgbClr val="FF0000"/>
                    </a:solidFill>
                  </a:rPr>
                  <a:t>= 10×10</a:t>
                </a:r>
                <a:r>
                  <a:rPr lang="en-GB" altLang="en-US" baseline="30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−</a:t>
                </a:r>
                <a:r>
                  <a:rPr lang="en-GB" baseline="30000" dirty="0">
                    <a:solidFill>
                      <a:srgbClr val="FF0000"/>
                    </a:solidFill>
                  </a:rPr>
                  <a:t>6</a:t>
                </a:r>
                <a:r>
                  <a:rPr lang="en-GB" spc="-100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>
                    <a:solidFill>
                      <a:srgbClr val="FF0000"/>
                    </a:solidFill>
                  </a:rPr>
                  <a:t>K</a:t>
                </a:r>
                <a:r>
                  <a:rPr lang="en-GB" altLang="en-US" baseline="300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−</a:t>
                </a:r>
                <a:r>
                  <a:rPr lang="en-GB" baseline="30000" dirty="0">
                    <a:solidFill>
                      <a:srgbClr val="FF0000"/>
                    </a:solidFill>
                  </a:rPr>
                  <a:t>1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  <a:p>
                <a:pPr eaLnBrk="1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	</a:t>
                </a: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98742"/>
                <a:ext cx="7715200" cy="4539695"/>
              </a:xfrm>
              <a:blipFill>
                <a:blip r:embed="rId3"/>
                <a:stretch>
                  <a:fillRect l="-1975" t="-17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6724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FE086-9982-4600-86DA-8AEFA4942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Linear expansion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3ACB55-AF30-4CB8-A42E-FBDED79F8F6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/>
              <a:t>Linear expansion is the change in length due to heat. The formula for linear expansion is </a:t>
            </a:r>
          </a:p>
          <a:p>
            <a:endParaRPr lang="en-GB" dirty="0"/>
          </a:p>
          <a:p>
            <a:pPr>
              <a:spcAft>
                <a:spcPts val="600"/>
              </a:spcAft>
            </a:pPr>
            <a:r>
              <a:rPr lang="en-GB" dirty="0"/>
              <a:t>where: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baseline="-25000" dirty="0"/>
              <a:t>0</a:t>
            </a:r>
            <a:r>
              <a:rPr lang="en-GB" dirty="0"/>
              <a:t> = original length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 </a:t>
            </a:r>
            <a:r>
              <a:rPr lang="en-GB" dirty="0"/>
              <a:t>= expanded length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sz="2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dirty="0"/>
              <a:t> = length expansion coefficient </a:t>
            </a:r>
          </a:p>
          <a:p>
            <a:pPr>
              <a:spcAft>
                <a:spcPts val="600"/>
              </a:spcAft>
            </a:pPr>
            <a:r>
              <a:rPr lang="en-GB" dirty="0"/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dirty="0"/>
              <a:t> = temperature difference</a:t>
            </a:r>
          </a:p>
          <a:p>
            <a:pPr>
              <a:spcAft>
                <a:spcPts val="600"/>
              </a:spcAft>
            </a:pPr>
            <a:r>
              <a:rPr lang="en-GB" dirty="0"/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dirty="0"/>
              <a:t> = change in length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0BCD10A-B639-383A-23D5-68A82738C030}"/>
                  </a:ext>
                </a:extLst>
              </p:cNvPr>
              <p:cNvSpPr txBox="1"/>
              <p:nvPr/>
            </p:nvSpPr>
            <p:spPr>
              <a:xfrm>
                <a:off x="2793507" y="2083390"/>
                <a:ext cx="1947168" cy="910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280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en-US" sz="2800" b="0" i="1" baseline="-2500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α</m:t>
                      </m:r>
                      <m:r>
                        <a:rPr lang="en-GB" sz="2800" b="0" i="1" baseline="-25000" dirty="0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m:rPr>
                          <m:sty m:val="p"/>
                        </m:rPr>
                        <a:rPr lang="el-GR" sz="28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GB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0BCD10A-B639-383A-23D5-68A82738C0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3507" y="2083390"/>
                <a:ext cx="1947168" cy="910377"/>
              </a:xfrm>
              <a:prstGeom prst="rect">
                <a:avLst/>
              </a:prstGeom>
              <a:blipFill>
                <a:blip r:embed="rId3"/>
                <a:stretch>
                  <a:fillRect b="-33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7307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3D506-91C2-47F9-99B3-108B46CC3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expansion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2CEFAC-B73C-494C-A4E2-A4CBC151F6D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Area expansion is the change in area due to a change in temperature. The formula for area expansion is</a:t>
            </a:r>
          </a:p>
          <a:p>
            <a:endParaRPr lang="en-GB" dirty="0"/>
          </a:p>
          <a:p>
            <a:pPr>
              <a:spcAft>
                <a:spcPts val="600"/>
              </a:spcAft>
            </a:pPr>
            <a:r>
              <a:rPr lang="en-GB" dirty="0"/>
              <a:t>where: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dirty="0"/>
              <a:t> = original area</a:t>
            </a:r>
          </a:p>
          <a:p>
            <a:pPr>
              <a:spcAft>
                <a:spcPts val="600"/>
              </a:spcAft>
            </a:pPr>
            <a:r>
              <a:rPr lang="en-GB" dirty="0"/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dirty="0"/>
              <a:t> = change in the area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sz="2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dirty="0"/>
              <a:t> = area expansion coefficient</a:t>
            </a:r>
          </a:p>
          <a:p>
            <a:pPr>
              <a:spcAft>
                <a:spcPts val="600"/>
              </a:spcAft>
            </a:pPr>
            <a:r>
              <a:rPr lang="en-GB" dirty="0"/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dirty="0"/>
              <a:t> = temperature difference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baseline="-25000" dirty="0"/>
              <a:t>0</a:t>
            </a:r>
            <a:r>
              <a:rPr lang="en-GB" dirty="0"/>
              <a:t> = expanded area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4F58B50-17C6-20D3-E9C4-B01EE82AFFA3}"/>
                  </a:ext>
                </a:extLst>
              </p:cNvPr>
              <p:cNvSpPr txBox="1"/>
              <p:nvPr/>
            </p:nvSpPr>
            <p:spPr>
              <a:xfrm>
                <a:off x="3470787" y="2260941"/>
                <a:ext cx="2202425" cy="900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280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800" b="0" i="1" baseline="-2500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α</m:t>
                      </m:r>
                      <m:r>
                        <a:rPr lang="en-US" sz="2800" b="0" i="1" baseline="-25000" dirty="0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m:rPr>
                          <m:sty m:val="p"/>
                        </m:rPr>
                        <a:rPr lang="el-GR" sz="28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GB" sz="2800" i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4F58B50-17C6-20D3-E9C4-B01EE82AF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0787" y="2260941"/>
                <a:ext cx="2202425" cy="900824"/>
              </a:xfrm>
              <a:prstGeom prst="rect">
                <a:avLst/>
              </a:prstGeom>
              <a:blipFill>
                <a:blip r:embed="rId3"/>
                <a:stretch>
                  <a:fillRect b="-33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9532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452F-20F8-425E-82E1-0F1FB00E3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Volume expansion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416BC-61EF-44A3-9D93-C757199FF2F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Volume expansion is the change in volume due to temperature. The formula for volume expansion is</a:t>
            </a:r>
          </a:p>
          <a:p>
            <a:endParaRPr lang="en-GB" dirty="0"/>
          </a:p>
          <a:p>
            <a:pPr>
              <a:spcAft>
                <a:spcPts val="600"/>
              </a:spcAft>
            </a:pPr>
            <a:r>
              <a:rPr lang="en-GB" dirty="0"/>
              <a:t>where: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baseline="-25000" dirty="0"/>
              <a:t>0</a:t>
            </a:r>
            <a:r>
              <a:rPr lang="en-GB" dirty="0"/>
              <a:t> = original volume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dirty="0"/>
              <a:t> = expanded volume</a:t>
            </a:r>
          </a:p>
          <a:p>
            <a:pPr>
              <a:spcAft>
                <a:spcPts val="600"/>
              </a:spcAft>
            </a:pP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sz="2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dirty="0"/>
              <a:t> = volume expansion coefficient</a:t>
            </a:r>
          </a:p>
          <a:p>
            <a:pPr>
              <a:spcAft>
                <a:spcPts val="600"/>
              </a:spcAft>
            </a:pPr>
            <a:r>
              <a:rPr lang="en-GB" dirty="0"/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dirty="0"/>
              <a:t> = temperature difference</a:t>
            </a:r>
          </a:p>
          <a:p>
            <a:pPr>
              <a:spcAft>
                <a:spcPts val="600"/>
              </a:spcAft>
            </a:pPr>
            <a:r>
              <a:rPr lang="el-GR" alt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Δ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dirty="0"/>
              <a:t> = change in volume after expansion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5E3D2D9-D9D3-0603-87B4-C3B5D570D276}"/>
                  </a:ext>
                </a:extLst>
              </p:cNvPr>
              <p:cNvSpPr txBox="1"/>
              <p:nvPr/>
            </p:nvSpPr>
            <p:spPr>
              <a:xfrm>
                <a:off x="3470787" y="2260942"/>
                <a:ext cx="2202425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280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2800" b="0" i="1" baseline="-2500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sz="2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α</m:t>
                      </m:r>
                      <m:r>
                        <a:rPr lang="en-US" sz="2800" b="0" i="1" baseline="-25000" dirty="0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m:rPr>
                          <m:sty m:val="p"/>
                        </m:rPr>
                        <a:rPr lang="el-GR" sz="280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GB" sz="2800" i="1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5E3D2D9-D9D3-0603-87B4-C3B5D570D2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0787" y="2260942"/>
                <a:ext cx="2202425" cy="901785"/>
              </a:xfrm>
              <a:prstGeom prst="rect">
                <a:avLst/>
              </a:prstGeom>
              <a:blipFill>
                <a:blip r:embed="rId3"/>
                <a:stretch>
                  <a:fillRect b="-33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67537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2588" y="1008000"/>
            <a:ext cx="8218488" cy="382588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Heat transfer coefficient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43650" y="1572394"/>
                <a:ext cx="8218488" cy="4830018"/>
              </a:xfrm>
            </p:spPr>
            <p:txBody>
              <a:bodyPr/>
              <a:lstStyle/>
              <a:p>
                <a:pPr marL="342900" indent="-342900"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The coefficient of heat transfer through a material is given by</a:t>
                </a:r>
              </a:p>
              <a:p>
                <a:pPr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endParaRPr lang="en-GB" altLang="en-US" sz="3200" i="1" dirty="0">
                  <a:latin typeface="Cambria Math" panose="02040503050406030204" pitchFamily="18" charset="0"/>
                  <a:ea typeface="ＭＳ Ｐゴシック" panose="020B0600070205080204" pitchFamily="34" charset="-128"/>
                </a:endParaRPr>
              </a:p>
              <a:p>
                <a:pPr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r>
                  <a:rPr lang="en-GB" altLang="en-US" sz="3200" b="0" i="1" dirty="0">
                    <a:latin typeface="Cambria Math" panose="02040503050406030204" pitchFamily="18" charset="0"/>
                    <a:ea typeface="ＭＳ Ｐゴシック" panose="020B0600070205080204" pitchFamily="34" charset="-128"/>
                  </a:rPr>
                  <a:t>				</a:t>
                </a:r>
                <a14:m>
                  <m:oMath xmlns:m="http://schemas.openxmlformats.org/officeDocument/2006/math">
                    <m:r>
                      <a:rPr lang="en-GB" altLang="en-US" sz="3200" b="0" i="1" smtClean="0"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h</m:t>
                    </m:r>
                    <m:r>
                      <a:rPr lang="en-GB" altLang="en-US" sz="3200" b="0" i="1" smtClean="0"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  <m:f>
                      <m:fPr>
                        <m:ctrlPr>
                          <a:rPr lang="en-GB" altLang="en-US" sz="3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a:rPr lang="en-GB" altLang="en-US" sz="3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𝑞</m:t>
                        </m:r>
                      </m:num>
                      <m:den>
                        <m:r>
                          <a:rPr lang="en-GB" alt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GB" alt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den>
                    </m:f>
                  </m:oMath>
                </a14:m>
                <a:endParaRPr lang="en-GB" altLang="en-US" sz="3200" dirty="0">
                  <a:ea typeface="ＭＳ Ｐゴシック" panose="020B0600070205080204" pitchFamily="34" charset="-128"/>
                </a:endParaRPr>
              </a:p>
              <a:p>
                <a:pPr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  <a:p>
                <a:pPr eaLnBrk="1" hangingPunct="1">
                  <a:spcBef>
                    <a:spcPts val="18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where:</a:t>
                </a:r>
              </a:p>
              <a:p>
                <a:pPr eaLnBrk="1" hangingPunct="1">
                  <a:spcBef>
                    <a:spcPts val="18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r>
                  <a:rPr lang="en-GB" altLang="en-US" sz="2200" i="1" dirty="0"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h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 = heat transfer coefficient (kJ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h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−1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²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o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C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−1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)</a:t>
                </a:r>
              </a:p>
              <a:p>
                <a:pPr eaLnBrk="1" hangingPunct="1">
                  <a:spcBef>
                    <a:spcPts val="18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r>
                  <a:rPr lang="en-GB" altLang="en-US" sz="2200" i="1" dirty="0"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q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 = heat flux (W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²)</a:t>
                </a:r>
              </a:p>
              <a:p>
                <a:pPr eaLnBrk="1" hangingPunct="1">
                  <a:spcBef>
                    <a:spcPts val="1800"/>
                  </a:spcBef>
                  <a:spcAft>
                    <a:spcPts val="600"/>
                  </a:spcAft>
                  <a:buClr>
                    <a:srgbClr val="0077E3"/>
                  </a:buClr>
                </a:pPr>
                <a:r>
                  <a:rPr lang="el-GR" alt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Δ </a:t>
                </a:r>
                <a:r>
                  <a:rPr lang="en-GB" altLang="en-US" sz="2200" i="1" dirty="0"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T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 = temperature difference (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o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C)</a:t>
                </a:r>
              </a:p>
              <a:p>
                <a:pPr marL="0" lvl="1" indent="0" eaLnBrk="1" hangingPunct="1">
                  <a:buClr>
                    <a:schemeClr val="tx1"/>
                  </a:buClr>
                  <a:buNone/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43650" y="1572394"/>
                <a:ext cx="8218488" cy="4830018"/>
              </a:xfrm>
              <a:blipFill>
                <a:blip r:embed="rId4"/>
                <a:stretch>
                  <a:fillRect l="-2224" t="-15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1838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Heat transfer equation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3650" y="1572394"/>
            <a:ext cx="8332038" cy="4830018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rate of of heat transfer through a material is given by</a:t>
            </a:r>
          </a:p>
          <a:p>
            <a:pPr algn="ctr" eaLnBrk="1" hangingPunct="1">
              <a:spcBef>
                <a:spcPts val="1200"/>
              </a:spcBef>
              <a:spcAft>
                <a:spcPts val="1200"/>
              </a:spcAft>
              <a:buClr>
                <a:srgbClr val="0077E3"/>
              </a:buClr>
            </a:pP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ea typeface="ＭＳ Ｐゴシック" panose="020B0600070205080204" pitchFamily="34" charset="-128"/>
              </a:rPr>
              <a:t> = heat transfer rate (kJ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h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) = </a:t>
            </a:r>
            <a:r>
              <a:rPr lang="en-GB" altLang="en-US" i="1" dirty="0">
                <a:latin typeface="Cambria" panose="02040503050406030204" pitchFamily="18" charset="0"/>
                <a:ea typeface="Cambria" panose="02040503050406030204" pitchFamily="18" charset="0"/>
              </a:rPr>
              <a:t>h</a:t>
            </a:r>
            <a:r>
              <a:rPr lang="en-GB" altLang="en-US" dirty="0">
                <a:latin typeface="Cambria" panose="02040503050406030204" pitchFamily="18" charset="0"/>
                <a:ea typeface="Cambria" panose="02040503050406030204" pitchFamily="18" charset="0"/>
              </a:rPr>
              <a:t> × </a:t>
            </a:r>
            <a:r>
              <a:rPr lang="en-GB" altLang="en-US" sz="2200" i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dirty="0">
                <a:latin typeface="Cambria" panose="02040503050406030204" pitchFamily="18" charset="0"/>
                <a:ea typeface="Cambria" panose="02040503050406030204" pitchFamily="18" charset="0"/>
              </a:rPr>
              <a:t> × </a:t>
            </a:r>
            <a:r>
              <a:rPr lang="el-GR" altLang="en-US" dirty="0">
                <a:latin typeface="Cambria" panose="02040503050406030204" pitchFamily="18" charset="0"/>
                <a:ea typeface="Cambria" panose="02040503050406030204" pitchFamily="18" charset="0"/>
              </a:rPr>
              <a:t>Δ</a:t>
            </a:r>
            <a:r>
              <a:rPr lang="en-GB" altLang="en-US" sz="2200" i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endParaRPr lang="en-GB" altLang="en-US" sz="2200" i="1" baseline="-250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</a:pPr>
            <a:r>
              <a:rPr lang="en-GB" altLang="en-US" dirty="0">
                <a:ea typeface="ＭＳ Ｐゴシック" panose="020B0600070205080204" pitchFamily="34" charset="-128"/>
              </a:rPr>
              <a:t>where: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</a:pP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</a:t>
            </a:r>
            <a:r>
              <a:rPr lang="en-GB" altLang="en-US" dirty="0">
                <a:ea typeface="ＭＳ Ｐゴシック" panose="020B0600070205080204" pitchFamily="34" charset="-128"/>
              </a:rPr>
              <a:t> = Heat transfer area (m²)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</a:pP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lang="en-GB" altLang="en-US" dirty="0">
                <a:ea typeface="ＭＳ Ｐゴシック" panose="020B0600070205080204" pitchFamily="34" charset="-128"/>
              </a:rPr>
              <a:t> = heat transfer coefficient (kJ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h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</a:t>
            </a:r>
            <a:r>
              <a:rPr lang="en-GB" altLang="en-US" dirty="0">
                <a:ea typeface="ＭＳ Ｐゴシック" panose="020B0600070205080204" pitchFamily="34" charset="-128"/>
              </a:rPr>
              <a:t>²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dirty="0">
                <a:ea typeface="ＭＳ Ｐゴシック" panose="020B0600070205080204" pitchFamily="34" charset="-128"/>
              </a:rPr>
              <a:t>C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)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</a:pPr>
            <a:r>
              <a:rPr lang="el-GR" altLang="en-US" dirty="0">
                <a:ea typeface="ＭＳ Ｐゴシック" panose="020B0600070205080204" pitchFamily="34" charset="-128"/>
              </a:rPr>
              <a:t>Δ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dirty="0">
                <a:ea typeface="ＭＳ Ｐゴシック" panose="020B0600070205080204" pitchFamily="34" charset="-128"/>
              </a:rPr>
              <a:t> = temperature difference (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dirty="0">
                <a:ea typeface="ＭＳ Ｐゴシック" panose="020B0600070205080204" pitchFamily="34" charset="-128"/>
              </a:rPr>
              <a:t>C)</a:t>
            </a:r>
          </a:p>
          <a:p>
            <a:pPr marL="0" lvl="1" indent="0" eaLnBrk="1" hangingPunct="1">
              <a:buClr>
                <a:schemeClr val="tx1"/>
              </a:buClr>
              <a:buNone/>
            </a:pPr>
            <a:r>
              <a:rPr lang="en-GB" altLang="en-US" b="1" dirty="0">
                <a:ea typeface="ＭＳ Ｐゴシック" panose="020B0600070205080204" pitchFamily="34" charset="-128"/>
              </a:rPr>
              <a:t>Example</a:t>
            </a:r>
          </a:p>
          <a:p>
            <a:pPr marL="0" lvl="1" indent="0" eaLnBrk="1" hangingPunct="1">
              <a:buClr>
                <a:schemeClr val="tx1"/>
              </a:buClr>
              <a:buNone/>
            </a:pP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Find the heat transfer rate for an application where Δ</a:t>
            </a:r>
            <a:r>
              <a:rPr lang="en-GB" sz="22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= 30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°C, </a:t>
            </a:r>
            <a:r>
              <a:rPr lang="en-GB" sz="22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= 1.2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m</a:t>
            </a:r>
            <a:r>
              <a:rPr lang="en-GB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2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and the overall heat transfer coefficient is 45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kJ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h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</a:t>
            </a:r>
            <a:r>
              <a:rPr lang="en-GB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m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²</a:t>
            </a:r>
            <a:r>
              <a:rPr lang="en-GB" spc="-1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°C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</a:t>
            </a:r>
            <a:r>
              <a:rPr lang="en-GB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.</a:t>
            </a:r>
            <a:endParaRPr lang="en-GB" baseline="30000" dirty="0">
              <a:effectLst/>
              <a:latin typeface="Arial" panose="020B0604020202020204" pitchFamily="34" charset="0"/>
              <a:ea typeface="Cambria" panose="02040503050406030204" pitchFamily="18" charset="0"/>
            </a:endParaRPr>
          </a:p>
          <a:p>
            <a:pPr marL="0" lvl="1" indent="0" eaLnBrk="1" hangingPunct="1">
              <a:buClr>
                <a:schemeClr val="tx1"/>
              </a:buClr>
              <a:buNone/>
            </a:pP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Answer:   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Q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=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×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× 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Δ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= 45 </a:t>
            </a:r>
            <a:r>
              <a:rPr lang="en-GB" altLang="en-US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×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1.2 </a:t>
            </a:r>
            <a:r>
              <a:rPr lang="en-GB" altLang="en-US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×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30 = 1620</a:t>
            </a:r>
            <a:r>
              <a:rPr lang="en-GB" altLang="en-US" spc="-1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kJ</a:t>
            </a:r>
            <a:r>
              <a:rPr lang="en-GB" altLang="en-US" spc="-1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h</a:t>
            </a:r>
            <a:r>
              <a:rPr lang="en-GB" altLang="en-US" baseline="30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= 1.62</a:t>
            </a:r>
            <a:r>
              <a:rPr lang="en-GB" altLang="en-US" spc="-1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MJ</a:t>
            </a:r>
            <a:r>
              <a:rPr lang="en-GB" altLang="en-US" spc="-1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h</a:t>
            </a:r>
            <a:r>
              <a:rPr lang="en-GB" altLang="en-US" baseline="30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−1</a:t>
            </a:r>
          </a:p>
        </p:txBody>
      </p:sp>
    </p:spTree>
    <p:extLst>
      <p:ext uri="{BB962C8B-B14F-4D97-AF65-F5344CB8AC3E}">
        <p14:creationId xmlns:p14="http://schemas.microsoft.com/office/powerpoint/2010/main" val="2201599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82800" y="598508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7428271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meaning of thermal expansivity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carry out calculations using thermal expansivity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carry out calculations using the coefficient of heat transfer.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  <p:pic>
        <p:nvPicPr>
          <p:cNvPr id="5" name="Picture 4" descr="A picture containing old, fireplace, pile, stone&#10;&#10;Description automatically generated">
            <a:extLst>
              <a:ext uri="{FF2B5EF4-FFF2-40B4-BE49-F238E27FC236}">
                <a16:creationId xmlns:a16="http://schemas.microsoft.com/office/drawing/2014/main" id="{D20A3BD0-1A5C-5919-4A81-AD9F7F042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316" y="3795603"/>
            <a:ext cx="3495368" cy="196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Thermal expansion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8147248" cy="4498950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When most materials are heated, they expand – they get bigger in all directions.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As a material cools, it contracts – they get smaller in all directions.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effect of expansion and contraction depends on:</a:t>
            </a:r>
          </a:p>
          <a:p>
            <a:pPr marL="788987" lvl="1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amount of temperature change </a:t>
            </a:r>
          </a:p>
          <a:p>
            <a:pPr marL="788987" lvl="1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material.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anose="020B0600070205080204" pitchFamily="34" charset="-128"/>
              </a:rPr>
              <a:t>There are three types of thermal</a:t>
            </a:r>
            <a:r>
              <a:rPr lang="en-GB" dirty="0"/>
              <a:t> </a:t>
            </a:r>
            <a:r>
              <a:rPr lang="en-GB" dirty="0">
                <a:ea typeface="ＭＳ Ｐゴシック" panose="020B0600070205080204" pitchFamily="34" charset="-128"/>
              </a:rPr>
              <a:t>expansion</a:t>
            </a:r>
            <a:r>
              <a:rPr lang="en-GB" dirty="0"/>
              <a:t>:</a:t>
            </a:r>
          </a:p>
          <a:p>
            <a:pPr marL="788987" lvl="1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anose="020B0600070205080204" pitchFamily="34" charset="-128"/>
              </a:rPr>
              <a:t>linear expansion</a:t>
            </a:r>
          </a:p>
          <a:p>
            <a:pPr marL="788987" lvl="1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anose="020B0600070205080204" pitchFamily="34" charset="-128"/>
              </a:rPr>
              <a:t>area expansion</a:t>
            </a:r>
          </a:p>
          <a:p>
            <a:pPr marL="788987" lvl="1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anose="020B0600070205080204" pitchFamily="34" charset="-128"/>
              </a:rPr>
              <a:t>volume expansion.</a:t>
            </a:r>
            <a:endParaRPr lang="en-GB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2870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Examples of how thermal expansion affects products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5147187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Railway lines that are not fully welded need to have a gap left between the rails.  Failure to leave a gap would result in the rails buckling as they expand in hot weather.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Overhead electrical cables hang low in the summer.  Without this allowance, as they contract in the winter, they could break.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Bridges are usually designed with one end free and able to move, because the metal in the bridge expands when it is heated.</a:t>
            </a:r>
          </a:p>
        </p:txBody>
      </p:sp>
      <p:pic>
        <p:nvPicPr>
          <p:cNvPr id="3" name="Picture 2" descr="A picture containing pylon, outdoor object, power line&#10;&#10;Description automatically generated">
            <a:extLst>
              <a:ext uri="{FF2B5EF4-FFF2-40B4-BE49-F238E27FC236}">
                <a16:creationId xmlns:a16="http://schemas.microsoft.com/office/drawing/2014/main" id="{50595E67-9114-D29E-B613-3BFD7288B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0529" y="2511076"/>
            <a:ext cx="2856271" cy="176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11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Coefficient of linear expansion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7937500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increase in length of a material when its temperature is raised by one degree is called the </a:t>
            </a:r>
            <a:r>
              <a:rPr lang="en-GB" altLang="en-US" b="1" dirty="0">
                <a:ea typeface="ＭＳ Ｐゴシック" panose="020B0600070205080204" pitchFamily="34" charset="-128"/>
              </a:rPr>
              <a:t>coefficient of linear expansion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Coefficient of linear expansion is represented by the Greek letter </a:t>
            </a:r>
            <a:r>
              <a:rPr lang="el-GR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altLang="en-US" sz="2200" i="1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Units are usually written as K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  <a:endParaRPr lang="en-GB" altLang="en-US" baseline="30000" dirty="0"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A change in temperature of 25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 (kelvin) in the same as a change of 25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dirty="0">
                <a:ea typeface="ＭＳ Ｐゴシック" panose="020B0600070205080204" pitchFamily="34" charset="-128"/>
              </a:rPr>
              <a:t>C (Celsius), as the same temperature interval is used for both systems. </a:t>
            </a:r>
          </a:p>
          <a:p>
            <a:pPr marL="342900" indent="-342900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marL="342900" indent="-342900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i="1" dirty="0">
                <a:ea typeface="ＭＳ Ｐゴシック" panose="020B0600070205080204" pitchFamily="34" charset="-128"/>
              </a:rPr>
              <a:t>Note: the kelvin scale is a measure of the </a:t>
            </a:r>
            <a:r>
              <a:rPr lang="en-GB" altLang="en-US" b="1" i="1" dirty="0">
                <a:ea typeface="ＭＳ Ｐゴシック" panose="020B0600070205080204" pitchFamily="34" charset="-128"/>
              </a:rPr>
              <a:t>absolute temperature</a:t>
            </a:r>
            <a:r>
              <a:rPr lang="en-GB" altLang="en-US" i="1" dirty="0">
                <a:ea typeface="ＭＳ Ｐゴシック" panose="020B0600070205080204" pitchFamily="34" charset="-128"/>
              </a:rPr>
              <a:t>; </a:t>
            </a:r>
            <a:br>
              <a:rPr lang="en-GB" altLang="en-US" i="1" dirty="0">
                <a:ea typeface="ＭＳ Ｐゴシック" panose="020B0600070205080204" pitchFamily="34" charset="-128"/>
              </a:rPr>
            </a:br>
            <a:r>
              <a:rPr lang="en-GB" altLang="en-US" i="1" dirty="0">
                <a:ea typeface="ＭＳ Ｐゴシック" panose="020B0600070205080204" pitchFamily="34" charset="-128"/>
              </a:rPr>
              <a:t>0</a:t>
            </a:r>
            <a:r>
              <a:rPr lang="en-GB" altLang="en-US" i="1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i="1" dirty="0">
                <a:ea typeface="ＭＳ Ｐゴシック" panose="020B0600070205080204" pitchFamily="34" charset="-128"/>
              </a:rPr>
              <a:t>K is equal to −273</a:t>
            </a:r>
            <a:r>
              <a:rPr lang="en-GB" altLang="en-US" i="1" spc="-100" dirty="0">
                <a:ea typeface="ＭＳ Ｐゴシック" panose="020B0600070205080204" pitchFamily="34" charset="-128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i="1" dirty="0">
                <a:ea typeface="ＭＳ Ｐゴシック" panose="020B0600070205080204" pitchFamily="34" charset="-128"/>
              </a:rPr>
              <a:t>C.</a:t>
            </a:r>
          </a:p>
          <a:p>
            <a:pPr eaLnBrk="1" hangingPunct="1"/>
            <a:endParaRPr lang="en-GB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4047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Coefficient of linear expansion: example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7772400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coefficient of linear expansion of brass is 18×10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−6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  <a:endParaRPr lang="en-GB" altLang="en-US" baseline="30000" dirty="0">
              <a:ea typeface="ＭＳ Ｐゴシック" panose="020B0600070205080204" pitchFamily="34" charset="-128"/>
            </a:endParaRP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This means that a 1-metre-long brass bar will expand by </a:t>
            </a:r>
            <a:br>
              <a:rPr lang="en-GB" altLang="en-US" dirty="0">
                <a:ea typeface="ＭＳ Ｐゴシック" panose="020B0600070205080204" pitchFamily="34" charset="-128"/>
              </a:rPr>
            </a:br>
            <a:r>
              <a:rPr lang="en-GB" altLang="en-US" dirty="0">
                <a:ea typeface="ＭＳ Ｐゴシック" panose="020B0600070205080204" pitchFamily="34" charset="-128"/>
              </a:rPr>
              <a:t>0.000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018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 if its temperature is raised by 1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If a 5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 length of brass has its temperature increased by 30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K, it will expand by:</a:t>
            </a:r>
          </a:p>
          <a:p>
            <a:pPr lvl="1" indent="0" eaLnBrk="1" hangingPunct="1"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5 × 0.000 018 × 30 = 0.0027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 or 2.7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mm</a:t>
            </a:r>
          </a:p>
          <a:p>
            <a:pPr eaLnBrk="1" hangingPunct="1"/>
            <a:endParaRPr lang="en-GB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033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Coefficient of linear expansion: typical values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FC2C56-1A09-49FF-95A4-2FC3B8C0A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231459"/>
              </p:ext>
            </p:extLst>
          </p:nvPr>
        </p:nvGraphicFramePr>
        <p:xfrm>
          <a:off x="1907704" y="1700808"/>
          <a:ext cx="5040560" cy="3818638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096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1833"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Material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l-GR" sz="2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 (× 10</a:t>
                      </a:r>
                      <a:r>
                        <a:rPr lang="en-GB" sz="2000" baseline="30000" dirty="0">
                          <a:solidFill>
                            <a:schemeClr val="tx1"/>
                          </a:solidFill>
                        </a:rPr>
                        <a:t>−6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000" baseline="0" dirty="0">
                          <a:solidFill>
                            <a:schemeClr val="tx1"/>
                          </a:solidFill>
                        </a:rPr>
                        <a:t>K</a:t>
                      </a:r>
                      <a:r>
                        <a:rPr lang="en-GB" sz="2000" baseline="30000" dirty="0">
                          <a:solidFill>
                            <a:schemeClr val="tx1"/>
                          </a:solidFill>
                        </a:rPr>
                        <a:t>−1</a:t>
                      </a:r>
                      <a:r>
                        <a:rPr lang="en-GB" sz="200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altLang="en-US" sz="2000" baseline="30000" dirty="0">
                        <a:solidFill>
                          <a:schemeClr val="tx1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Steel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15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Aluminium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23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Copper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17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Brass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18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63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Nylon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100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Acrylic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71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142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Glass fibre reinforced epoxy composite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36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6811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2000" dirty="0"/>
                        <a:t>Rubber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2000" dirty="0"/>
                        <a:t>80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596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4669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Formula for linear thermal expansion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6837"/>
            <a:ext cx="7643192" cy="4498950"/>
          </a:xfrm>
        </p:spPr>
        <p:txBody>
          <a:bodyPr/>
          <a:lstStyle/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Original length 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Original temperature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Coefficient of expansion	= </a:t>
            </a:r>
            <a:r>
              <a:rPr lang="el-GR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GB" altLang="en-US" sz="2200" i="1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New temperature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2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New length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2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Increase in length: 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 	</a:t>
            </a:r>
            <a:r>
              <a:rPr lang="el-GR" altLang="en-US" dirty="0">
                <a:ea typeface="ＭＳ Ｐゴシック" panose="020B0600070205080204" pitchFamily="34" charset="-128"/>
              </a:rPr>
              <a:t>Δ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dirty="0">
                <a:ea typeface="ＭＳ Ｐゴシック" panose="020B0600070205080204" pitchFamily="34" charset="-128"/>
              </a:rPr>
              <a:t> 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 </a:t>
            </a:r>
            <a:r>
              <a:rPr lang="el-GR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GB" altLang="en-US" dirty="0">
                <a:ea typeface="ＭＳ Ｐゴシック" panose="020B0600070205080204" pitchFamily="34" charset="-128"/>
              </a:rPr>
              <a:t> −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en-GB" altLang="en-US" dirty="0">
                <a:ea typeface="ＭＳ Ｐゴシック" panose="020B0600070205080204" pitchFamily="34" charset="-128"/>
              </a:rPr>
              <a:t>)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New length = original length + expansion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	l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GB" altLang="en-US" dirty="0">
                <a:ea typeface="ＭＳ Ｐゴシック" panose="020B0600070205080204" pitchFamily="34" charset="-128"/>
              </a:rPr>
              <a:t> 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en-GB" altLang="en-US" dirty="0">
                <a:ea typeface="ＭＳ Ｐゴシック" panose="020B0600070205080204" pitchFamily="34" charset="-128"/>
              </a:rPr>
              <a:t> [1 + </a:t>
            </a:r>
            <a:r>
              <a:rPr lang="el-GR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GB" altLang="en-US" dirty="0">
                <a:ea typeface="ＭＳ Ｐゴシック" panose="020B0600070205080204" pitchFamily="34" charset="-128"/>
              </a:rPr>
              <a:t> −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en-GB" altLang="en-US" dirty="0">
                <a:ea typeface="ＭＳ Ｐゴシック" panose="020B0600070205080204" pitchFamily="34" charset="-128"/>
              </a:rPr>
              <a:t>)]</a:t>
            </a:r>
          </a:p>
          <a:p>
            <a:pPr lvl="1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dirty="0">
                <a:ea typeface="ＭＳ Ｐゴシック" panose="020B0600070205080204" pitchFamily="34" charset="-128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940554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Example calculation A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6837"/>
            <a:ext cx="7715200" cy="4498950"/>
          </a:xfrm>
        </p:spPr>
        <p:txBody>
          <a:bodyPr/>
          <a:lstStyle/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A steel pipe is 30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>
                <a:ea typeface="ＭＳ Ｐゴシック" panose="020B0600070205080204" pitchFamily="34" charset="-128"/>
              </a:rPr>
              <a:t>m long at a temperature of 22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dirty="0">
                <a:ea typeface="ＭＳ Ｐゴシック" panose="020B0600070205080204" pitchFamily="34" charset="-128"/>
              </a:rPr>
              <a:t>C.   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During operation, the temperature of the pipe rises to 300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°</a:t>
            </a:r>
            <a:r>
              <a:rPr lang="en-GB" altLang="en-US" dirty="0">
                <a:ea typeface="ＭＳ Ｐゴシック" panose="020B0600070205080204" pitchFamily="34" charset="-128"/>
              </a:rPr>
              <a:t>C. The value of </a:t>
            </a:r>
            <a:r>
              <a:rPr lang="el-GR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dirty="0"/>
              <a:t> for the steel is</a:t>
            </a:r>
            <a:r>
              <a:rPr lang="en-GB" altLang="en-US" dirty="0">
                <a:ea typeface="ＭＳ Ｐゴシック" panose="020B0600070205080204" pitchFamily="34" charset="-128"/>
              </a:rPr>
              <a:t> 16×10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−6</a:t>
            </a:r>
            <a:r>
              <a:rPr lang="en-GB" altLang="en-US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dirty="0"/>
              <a:t>K</a:t>
            </a:r>
            <a:r>
              <a:rPr lang="en-GB" altLang="en-US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Calculate the length of the pipe at its operating temperature.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Answer: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en-GB" altLang="en-US" sz="22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	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 =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</a:t>
            </a:r>
            <a:r>
              <a:rPr lang="en-GB" altLang="en-US" baseline="-25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1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[1 + </a:t>
            </a:r>
            <a:r>
              <a:rPr lang="el-GR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2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−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baseline="-25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1</a:t>
            </a:r>
            <a:r>
              <a:rPr lang="en-GB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)]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rgbClr val="FF0000"/>
                </a:solidFill>
              </a:rPr>
              <a:t>	    = 30 [1 + (16 × 10</a:t>
            </a:r>
            <a:r>
              <a:rPr lang="en-GB" baseline="30000" dirty="0">
                <a:solidFill>
                  <a:srgbClr val="FF0000"/>
                </a:solidFill>
              </a:rPr>
              <a:t>−6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)(</a:t>
            </a:r>
            <a:r>
              <a:rPr lang="en-GB" dirty="0">
                <a:solidFill>
                  <a:srgbClr val="FF0000"/>
                </a:solidFill>
              </a:rPr>
              <a:t>300</a:t>
            </a:r>
            <a:r>
              <a:rPr lang="en-GB" baseline="-250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− 22)]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rgbClr val="FF0000"/>
                </a:solidFill>
              </a:rPr>
              <a:t>	    = 30 [1 + (0.000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016</a:t>
            </a: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)(</a:t>
            </a:r>
            <a:r>
              <a:rPr lang="en-GB" dirty="0">
                <a:solidFill>
                  <a:srgbClr val="FF0000"/>
                </a:solidFill>
              </a:rPr>
              <a:t>278)]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GB" dirty="0">
                <a:solidFill>
                  <a:srgbClr val="FF0000"/>
                </a:solidFill>
              </a:rPr>
              <a:t>	    = 30 (1.004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448</a:t>
            </a: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	    = 30.133</a:t>
            </a:r>
            <a:r>
              <a:rPr lang="en-GB" spc="-100" dirty="0">
                <a:solidFill>
                  <a:srgbClr val="FF0000"/>
                </a:solidFill>
                <a:cs typeface="GreekS" pitchFamily="2" charset="0"/>
              </a:rPr>
              <a:t> </a:t>
            </a: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m  (an increase in length of 133</a:t>
            </a:r>
            <a:r>
              <a:rPr lang="en-GB" spc="-100" dirty="0">
                <a:solidFill>
                  <a:srgbClr val="FF0000"/>
                </a:solidFill>
                <a:cs typeface="GreekS" pitchFamily="2" charset="0"/>
              </a:rPr>
              <a:t> </a:t>
            </a:r>
            <a:r>
              <a:rPr lang="en-GB" dirty="0">
                <a:solidFill>
                  <a:srgbClr val="FF0000"/>
                </a:solidFill>
                <a:cs typeface="GreekS" pitchFamily="2" charset="0"/>
              </a:rPr>
              <a:t>mm)</a:t>
            </a:r>
            <a:endParaRPr lang="en-GB" dirty="0">
              <a:solidFill>
                <a:srgbClr val="FF0000"/>
              </a:solidFill>
            </a:endParaRP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en-GB" altLang="en-US" dirty="0">
                <a:ea typeface="ＭＳ Ｐゴシック" panose="020B0600070205080204" pitchFamily="34" charset="-128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889892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1122</Words>
  <Application>Microsoft Office PowerPoint</Application>
  <PresentationFormat>On-screen Show (4:3)</PresentationFormat>
  <Paragraphs>161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ＭＳ Ｐゴシック</vt:lpstr>
      <vt:lpstr>Arial</vt:lpstr>
      <vt:lpstr>Calibri</vt:lpstr>
      <vt:lpstr>Cambria</vt:lpstr>
      <vt:lpstr>Cambria Math</vt:lpstr>
      <vt:lpstr>GreekS</vt:lpstr>
      <vt:lpstr>Lucida Grande</vt:lpstr>
      <vt:lpstr>Times New Roman</vt:lpstr>
      <vt:lpstr>Default Design</vt:lpstr>
      <vt:lpstr>PowerPoint 15: Thermal expansivity and heat transfer   </vt:lpstr>
      <vt:lpstr>Objectives</vt:lpstr>
      <vt:lpstr>Thermal expansion</vt:lpstr>
      <vt:lpstr>Examples of how thermal expansion affects products</vt:lpstr>
      <vt:lpstr>Coefficient of linear expansion</vt:lpstr>
      <vt:lpstr>Coefficient of linear expansion: example</vt:lpstr>
      <vt:lpstr>Coefficient of linear expansion: typical values</vt:lpstr>
      <vt:lpstr>Formula for linear thermal expansion</vt:lpstr>
      <vt:lpstr>Example calculation A</vt:lpstr>
      <vt:lpstr>Example calculation B</vt:lpstr>
      <vt:lpstr>Linear expansion </vt:lpstr>
      <vt:lpstr>Area expansion</vt:lpstr>
      <vt:lpstr>Volume expansion</vt:lpstr>
      <vt:lpstr>Heat transfer coefficient</vt:lpstr>
      <vt:lpstr>Heat transfer equation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223</cp:revision>
  <dcterms:created xsi:type="dcterms:W3CDTF">2013-05-28T00:38:54Z</dcterms:created>
  <dcterms:modified xsi:type="dcterms:W3CDTF">2025-11-11T23:02:12Z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