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349" r:id="rId6"/>
    <p:sldId id="328" r:id="rId7"/>
    <p:sldId id="334" r:id="rId8"/>
    <p:sldId id="343" r:id="rId9"/>
    <p:sldId id="341" r:id="rId10"/>
    <p:sldId id="345" r:id="rId11"/>
    <p:sldId id="342" r:id="rId12"/>
    <p:sldId id="336" r:id="rId13"/>
    <p:sldId id="337" r:id="rId14"/>
    <p:sldId id="338" r:id="rId15"/>
    <p:sldId id="339" r:id="rId16"/>
    <p:sldId id="344" r:id="rId17"/>
    <p:sldId id="335"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Howell"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DE1C9C-F4AB-4746-ACC1-902A91201ABE}" v="2" dt="2022-11-28T14:56:20.6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DDE1C9C-F4AB-4746-ACC1-902A91201ABE}"/>
    <pc:docChg chg="modSld">
      <pc:chgData name="Caroline Prodger" userId="e4ef2e75-b60b-401b-8ebe-291bdcf405f4" providerId="ADAL" clId="{5DDE1C9C-F4AB-4746-ACC1-902A91201ABE}" dt="2022-11-28T15:51:03.929" v="47" actId="20577"/>
      <pc:docMkLst>
        <pc:docMk/>
      </pc:docMkLst>
      <pc:sldChg chg="modSp mod">
        <pc:chgData name="Caroline Prodger" userId="e4ef2e75-b60b-401b-8ebe-291bdcf405f4" providerId="ADAL" clId="{5DDE1C9C-F4AB-4746-ACC1-902A91201ABE}" dt="2022-11-28T15:51:03.929" v="47" actId="20577"/>
        <pc:sldMkLst>
          <pc:docMk/>
          <pc:sldMk cId="0" sldId="256"/>
        </pc:sldMkLst>
        <pc:spChg chg="mod">
          <ac:chgData name="Caroline Prodger" userId="e4ef2e75-b60b-401b-8ebe-291bdcf405f4" providerId="ADAL" clId="{5DDE1C9C-F4AB-4746-ACC1-902A91201ABE}" dt="2022-11-28T15:51:03.929" v="47" actId="20577"/>
          <ac:spMkLst>
            <pc:docMk/>
            <pc:sldMk cId="0" sldId="256"/>
            <ac:spMk id="2053" creationId="{00000000-0000-0000-0000-000000000000}"/>
          </ac:spMkLst>
        </pc:spChg>
        <pc:spChg chg="mod">
          <ac:chgData name="Caroline Prodger" userId="e4ef2e75-b60b-401b-8ebe-291bdcf405f4" providerId="ADAL" clId="{5DDE1C9C-F4AB-4746-ACC1-902A91201ABE}" dt="2022-11-28T14:55:53.261" v="0"/>
          <ac:spMkLst>
            <pc:docMk/>
            <pc:sldMk cId="0" sldId="256"/>
            <ac:spMk id="2054" creationId="{00000000-0000-0000-0000-000000000000}"/>
          </ac:spMkLst>
        </pc:spChg>
      </pc:sldChg>
      <pc:sldChg chg="modSp mod">
        <pc:chgData name="Caroline Prodger" userId="e4ef2e75-b60b-401b-8ebe-291bdcf405f4" providerId="ADAL" clId="{5DDE1C9C-F4AB-4746-ACC1-902A91201ABE}" dt="2022-11-28T14:57:04.807" v="3" actId="20577"/>
        <pc:sldMkLst>
          <pc:docMk/>
          <pc:sldMk cId="0" sldId="328"/>
        </pc:sldMkLst>
        <pc:spChg chg="mod">
          <ac:chgData name="Caroline Prodger" userId="e4ef2e75-b60b-401b-8ebe-291bdcf405f4" providerId="ADAL" clId="{5DDE1C9C-F4AB-4746-ACC1-902A91201ABE}" dt="2022-11-28T14:57:04.807" v="3" actId="20577"/>
          <ac:spMkLst>
            <pc:docMk/>
            <pc:sldMk cId="0" sldId="328"/>
            <ac:spMk id="3074" creationId="{00000000-0000-0000-0000-000000000000}"/>
          </ac:spMkLst>
        </pc:spChg>
      </pc:sldChg>
      <pc:sldChg chg="modSp mod">
        <pc:chgData name="Caroline Prodger" userId="e4ef2e75-b60b-401b-8ebe-291bdcf405f4" providerId="ADAL" clId="{5DDE1C9C-F4AB-4746-ACC1-902A91201ABE}" dt="2022-11-28T14:57:09.442" v="5" actId="20577"/>
        <pc:sldMkLst>
          <pc:docMk/>
          <pc:sldMk cId="0" sldId="334"/>
        </pc:sldMkLst>
        <pc:spChg chg="mod">
          <ac:chgData name="Caroline Prodger" userId="e4ef2e75-b60b-401b-8ebe-291bdcf405f4" providerId="ADAL" clId="{5DDE1C9C-F4AB-4746-ACC1-902A91201ABE}" dt="2022-11-28T14:57:09.442" v="5" actId="20577"/>
          <ac:spMkLst>
            <pc:docMk/>
            <pc:sldMk cId="0" sldId="334"/>
            <ac:spMk id="2" creationId="{00000000-0000-0000-0000-000000000000}"/>
          </ac:spMkLst>
        </pc:spChg>
      </pc:sldChg>
      <pc:sldChg chg="modSp mod">
        <pc:chgData name="Caroline Prodger" userId="e4ef2e75-b60b-401b-8ebe-291bdcf405f4" providerId="ADAL" clId="{5DDE1C9C-F4AB-4746-ACC1-902A91201ABE}" dt="2022-11-28T14:58:30.041" v="45" actId="20577"/>
        <pc:sldMkLst>
          <pc:docMk/>
          <pc:sldMk cId="0" sldId="335"/>
        </pc:sldMkLst>
        <pc:spChg chg="mod">
          <ac:chgData name="Caroline Prodger" userId="e4ef2e75-b60b-401b-8ebe-291bdcf405f4" providerId="ADAL" clId="{5DDE1C9C-F4AB-4746-ACC1-902A91201ABE}" dt="2022-11-28T14:58:30.041" v="45" actId="20577"/>
          <ac:spMkLst>
            <pc:docMk/>
            <pc:sldMk cId="0" sldId="335"/>
            <ac:spMk id="2" creationId="{00000000-0000-0000-0000-000000000000}"/>
          </ac:spMkLst>
        </pc:spChg>
      </pc:sldChg>
      <pc:sldChg chg="modSp mod">
        <pc:chgData name="Caroline Prodger" userId="e4ef2e75-b60b-401b-8ebe-291bdcf405f4" providerId="ADAL" clId="{5DDE1C9C-F4AB-4746-ACC1-902A91201ABE}" dt="2022-11-28T14:57:47.519" v="23" actId="20577"/>
        <pc:sldMkLst>
          <pc:docMk/>
          <pc:sldMk cId="0" sldId="336"/>
        </pc:sldMkLst>
        <pc:spChg chg="mod">
          <ac:chgData name="Caroline Prodger" userId="e4ef2e75-b60b-401b-8ebe-291bdcf405f4" providerId="ADAL" clId="{5DDE1C9C-F4AB-4746-ACC1-902A91201ABE}" dt="2022-11-28T14:57:47.519" v="23" actId="20577"/>
          <ac:spMkLst>
            <pc:docMk/>
            <pc:sldMk cId="0" sldId="336"/>
            <ac:spMk id="2" creationId="{00000000-0000-0000-0000-000000000000}"/>
          </ac:spMkLst>
        </pc:spChg>
      </pc:sldChg>
      <pc:sldChg chg="modSp mod">
        <pc:chgData name="Caroline Prodger" userId="e4ef2e75-b60b-401b-8ebe-291bdcf405f4" providerId="ADAL" clId="{5DDE1C9C-F4AB-4746-ACC1-902A91201ABE}" dt="2022-11-28T14:57:55.239" v="27" actId="20577"/>
        <pc:sldMkLst>
          <pc:docMk/>
          <pc:sldMk cId="0" sldId="337"/>
        </pc:sldMkLst>
        <pc:spChg chg="mod">
          <ac:chgData name="Caroline Prodger" userId="e4ef2e75-b60b-401b-8ebe-291bdcf405f4" providerId="ADAL" clId="{5DDE1C9C-F4AB-4746-ACC1-902A91201ABE}" dt="2022-11-28T14:57:55.239" v="27" actId="20577"/>
          <ac:spMkLst>
            <pc:docMk/>
            <pc:sldMk cId="0" sldId="337"/>
            <ac:spMk id="2" creationId="{00000000-0000-0000-0000-000000000000}"/>
          </ac:spMkLst>
        </pc:spChg>
      </pc:sldChg>
      <pc:sldChg chg="modSp mod">
        <pc:chgData name="Caroline Prodger" userId="e4ef2e75-b60b-401b-8ebe-291bdcf405f4" providerId="ADAL" clId="{5DDE1C9C-F4AB-4746-ACC1-902A91201ABE}" dt="2022-11-28T14:58:06.091" v="33" actId="20577"/>
        <pc:sldMkLst>
          <pc:docMk/>
          <pc:sldMk cId="0" sldId="338"/>
        </pc:sldMkLst>
        <pc:spChg chg="mod">
          <ac:chgData name="Caroline Prodger" userId="e4ef2e75-b60b-401b-8ebe-291bdcf405f4" providerId="ADAL" clId="{5DDE1C9C-F4AB-4746-ACC1-902A91201ABE}" dt="2022-11-28T14:58:06.091" v="33" actId="20577"/>
          <ac:spMkLst>
            <pc:docMk/>
            <pc:sldMk cId="0" sldId="338"/>
            <ac:spMk id="2" creationId="{00000000-0000-0000-0000-000000000000}"/>
          </ac:spMkLst>
        </pc:spChg>
      </pc:sldChg>
      <pc:sldChg chg="modSp mod">
        <pc:chgData name="Caroline Prodger" userId="e4ef2e75-b60b-401b-8ebe-291bdcf405f4" providerId="ADAL" clId="{5DDE1C9C-F4AB-4746-ACC1-902A91201ABE}" dt="2022-11-28T14:58:12.196" v="35" actId="20577"/>
        <pc:sldMkLst>
          <pc:docMk/>
          <pc:sldMk cId="0" sldId="339"/>
        </pc:sldMkLst>
        <pc:spChg chg="mod">
          <ac:chgData name="Caroline Prodger" userId="e4ef2e75-b60b-401b-8ebe-291bdcf405f4" providerId="ADAL" clId="{5DDE1C9C-F4AB-4746-ACC1-902A91201ABE}" dt="2022-11-28T14:58:12.196" v="35" actId="20577"/>
          <ac:spMkLst>
            <pc:docMk/>
            <pc:sldMk cId="0" sldId="339"/>
            <ac:spMk id="2" creationId="{00000000-0000-0000-0000-000000000000}"/>
          </ac:spMkLst>
        </pc:spChg>
      </pc:sldChg>
      <pc:sldChg chg="modSp mod">
        <pc:chgData name="Caroline Prodger" userId="e4ef2e75-b60b-401b-8ebe-291bdcf405f4" providerId="ADAL" clId="{5DDE1C9C-F4AB-4746-ACC1-902A91201ABE}" dt="2022-11-28T14:57:19.082" v="9" actId="20577"/>
        <pc:sldMkLst>
          <pc:docMk/>
          <pc:sldMk cId="4250603200" sldId="341"/>
        </pc:sldMkLst>
        <pc:spChg chg="mod">
          <ac:chgData name="Caroline Prodger" userId="e4ef2e75-b60b-401b-8ebe-291bdcf405f4" providerId="ADAL" clId="{5DDE1C9C-F4AB-4746-ACC1-902A91201ABE}" dt="2022-11-28T14:57:19.082" v="9" actId="20577"/>
          <ac:spMkLst>
            <pc:docMk/>
            <pc:sldMk cId="4250603200" sldId="341"/>
            <ac:spMk id="2" creationId="{9EBE7E53-FB4A-4DD2-96D1-98F257AA134F}"/>
          </ac:spMkLst>
        </pc:spChg>
      </pc:sldChg>
      <pc:sldChg chg="modSp mod">
        <pc:chgData name="Caroline Prodger" userId="e4ef2e75-b60b-401b-8ebe-291bdcf405f4" providerId="ADAL" clId="{5DDE1C9C-F4AB-4746-ACC1-902A91201ABE}" dt="2022-11-28T14:57:39.387" v="19" actId="20577"/>
        <pc:sldMkLst>
          <pc:docMk/>
          <pc:sldMk cId="2086593313" sldId="342"/>
        </pc:sldMkLst>
        <pc:spChg chg="mod">
          <ac:chgData name="Caroline Prodger" userId="e4ef2e75-b60b-401b-8ebe-291bdcf405f4" providerId="ADAL" clId="{5DDE1C9C-F4AB-4746-ACC1-902A91201ABE}" dt="2022-11-28T14:57:39.387" v="19" actId="20577"/>
          <ac:spMkLst>
            <pc:docMk/>
            <pc:sldMk cId="2086593313" sldId="342"/>
            <ac:spMk id="2" creationId="{E22EB3D4-6FAE-B39E-A6EF-454F6F0D9727}"/>
          </ac:spMkLst>
        </pc:spChg>
      </pc:sldChg>
      <pc:sldChg chg="modSp mod">
        <pc:chgData name="Caroline Prodger" userId="e4ef2e75-b60b-401b-8ebe-291bdcf405f4" providerId="ADAL" clId="{5DDE1C9C-F4AB-4746-ACC1-902A91201ABE}" dt="2022-11-28T14:57:14.256" v="7" actId="20577"/>
        <pc:sldMkLst>
          <pc:docMk/>
          <pc:sldMk cId="2651189831" sldId="343"/>
        </pc:sldMkLst>
        <pc:spChg chg="mod">
          <ac:chgData name="Caroline Prodger" userId="e4ef2e75-b60b-401b-8ebe-291bdcf405f4" providerId="ADAL" clId="{5DDE1C9C-F4AB-4746-ACC1-902A91201ABE}" dt="2022-11-28T14:57:14.256" v="7" actId="20577"/>
          <ac:spMkLst>
            <pc:docMk/>
            <pc:sldMk cId="2651189831" sldId="343"/>
            <ac:spMk id="2" creationId="{A6281CD6-B9F1-462D-A7A4-7FC9F4114FBB}"/>
          </ac:spMkLst>
        </pc:spChg>
      </pc:sldChg>
      <pc:sldChg chg="modSp mod">
        <pc:chgData name="Caroline Prodger" userId="e4ef2e75-b60b-401b-8ebe-291bdcf405f4" providerId="ADAL" clId="{5DDE1C9C-F4AB-4746-ACC1-902A91201ABE}" dt="2022-11-28T14:58:19.262" v="39" actId="20577"/>
        <pc:sldMkLst>
          <pc:docMk/>
          <pc:sldMk cId="3378096634" sldId="344"/>
        </pc:sldMkLst>
        <pc:spChg chg="mod">
          <ac:chgData name="Caroline Prodger" userId="e4ef2e75-b60b-401b-8ebe-291bdcf405f4" providerId="ADAL" clId="{5DDE1C9C-F4AB-4746-ACC1-902A91201ABE}" dt="2022-11-28T14:58:19.262" v="39" actId="20577"/>
          <ac:spMkLst>
            <pc:docMk/>
            <pc:sldMk cId="3378096634" sldId="344"/>
            <ac:spMk id="2" creationId="{205EC684-1B8D-4357-B821-5BA3C96EB065}"/>
          </ac:spMkLst>
        </pc:spChg>
      </pc:sldChg>
      <pc:sldChg chg="modSp mod">
        <pc:chgData name="Caroline Prodger" userId="e4ef2e75-b60b-401b-8ebe-291bdcf405f4" providerId="ADAL" clId="{5DDE1C9C-F4AB-4746-ACC1-902A91201ABE}" dt="2022-11-28T14:57:26.713" v="11" actId="20577"/>
        <pc:sldMkLst>
          <pc:docMk/>
          <pc:sldMk cId="4107070051" sldId="345"/>
        </pc:sldMkLst>
        <pc:spChg chg="mod">
          <ac:chgData name="Caroline Prodger" userId="e4ef2e75-b60b-401b-8ebe-291bdcf405f4" providerId="ADAL" clId="{5DDE1C9C-F4AB-4746-ACC1-902A91201ABE}" dt="2022-11-28T14:57:26.713" v="11" actId="20577"/>
          <ac:spMkLst>
            <pc:docMk/>
            <pc:sldMk cId="4107070051" sldId="345"/>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490750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417089" y="5997465"/>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5517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Essential science for engineering and manufacturing</a:t>
            </a:r>
          </a:p>
          <a:p>
            <a:endParaRPr lang="en-GB" sz="2400" b="1" dirty="0"/>
          </a:p>
          <a:p>
            <a:r>
              <a:rPr lang="en-GB" sz="2400" b="1" dirty="0"/>
              <a:t>5.1 Units of measurement used in engineering</a:t>
            </a:r>
          </a:p>
        </p:txBody>
      </p:sp>
      <p:sp>
        <p:nvSpPr>
          <p:cNvPr id="2053" name="Rectangle 15"/>
          <p:cNvSpPr>
            <a:spLocks noGrp="1" noChangeArrowheads="1"/>
          </p:cNvSpPr>
          <p:nvPr>
            <p:ph type="title"/>
          </p:nvPr>
        </p:nvSpPr>
        <p:spPr>
          <a:xfrm>
            <a:off x="457200" y="3440071"/>
            <a:ext cx="8153400" cy="1639863"/>
          </a:xfrm>
        </p:spPr>
        <p:txBody>
          <a:bodyPr anchor="t"/>
          <a:lstStyle/>
          <a:p>
            <a:pPr eaLnBrk="1" hangingPunct="1"/>
            <a:r>
              <a:rPr lang="en-GB" dirty="0">
                <a:ea typeface="ＭＳ Ｐゴシック" pitchFamily="-105" charset="-128"/>
                <a:cs typeface="ＭＳ Ｐゴシック" pitchFamily="-105" charset="-128"/>
              </a:rPr>
              <a:t>PowerPoint 1: SI units </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i="1" dirty="0">
              <a:solidFill>
                <a:srgbClr val="FF0000"/>
              </a:solidFill>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Multiples and sub-multiples</a:t>
            </a:r>
          </a:p>
        </p:txBody>
      </p:sp>
      <p:sp>
        <p:nvSpPr>
          <p:cNvPr id="3" name="Content Placeholder 2"/>
          <p:cNvSpPr>
            <a:spLocks noGrp="1"/>
          </p:cNvSpPr>
          <p:nvPr>
            <p:ph sz="quarter" idx="10"/>
          </p:nvPr>
        </p:nvSpPr>
        <p:spPr>
          <a:xfrm>
            <a:off x="457200" y="1512000"/>
            <a:ext cx="8229600" cy="680784"/>
          </a:xfrm>
        </p:spPr>
        <p:txBody>
          <a:bodyPr/>
          <a:lstStyle/>
          <a:p>
            <a:r>
              <a:rPr lang="en-GB" dirty="0"/>
              <a:t>Multiples and sub-multiples allow orders of magnitude to be recorded in shortened form.</a:t>
            </a:r>
          </a:p>
          <a:p>
            <a:endParaRPr lang="en-US" dirty="0"/>
          </a:p>
        </p:txBody>
      </p:sp>
      <p:graphicFrame>
        <p:nvGraphicFramePr>
          <p:cNvPr id="4" name="Content Placeholder 3">
            <a:extLst>
              <a:ext uri="{FF2B5EF4-FFF2-40B4-BE49-F238E27FC236}">
                <a16:creationId xmlns:a16="http://schemas.microsoft.com/office/drawing/2014/main" id="{AAF82C62-5960-4325-9F01-50EEFB926349}"/>
              </a:ext>
            </a:extLst>
          </p:cNvPr>
          <p:cNvGraphicFramePr>
            <a:graphicFrameLocks/>
          </p:cNvGraphicFramePr>
          <p:nvPr>
            <p:extLst>
              <p:ext uri="{D42A27DB-BD31-4B8C-83A1-F6EECF244321}">
                <p14:modId xmlns:p14="http://schemas.microsoft.com/office/powerpoint/2010/main" val="3879235654"/>
              </p:ext>
            </p:extLst>
          </p:nvPr>
        </p:nvGraphicFramePr>
        <p:xfrm>
          <a:off x="457200" y="2176624"/>
          <a:ext cx="7985464" cy="3779520"/>
        </p:xfrm>
        <a:graphic>
          <a:graphicData uri="http://schemas.openxmlformats.org/drawingml/2006/table">
            <a:tbl>
              <a:tblPr/>
              <a:tblGrid>
                <a:gridCol w="1996366">
                  <a:extLst>
                    <a:ext uri="{9D8B030D-6E8A-4147-A177-3AD203B41FA5}">
                      <a16:colId xmlns:a16="http://schemas.microsoft.com/office/drawing/2014/main" val="1526662027"/>
                    </a:ext>
                  </a:extLst>
                </a:gridCol>
                <a:gridCol w="1996366">
                  <a:extLst>
                    <a:ext uri="{9D8B030D-6E8A-4147-A177-3AD203B41FA5}">
                      <a16:colId xmlns:a16="http://schemas.microsoft.com/office/drawing/2014/main" val="3734828928"/>
                    </a:ext>
                  </a:extLst>
                </a:gridCol>
                <a:gridCol w="1996366">
                  <a:extLst>
                    <a:ext uri="{9D8B030D-6E8A-4147-A177-3AD203B41FA5}">
                      <a16:colId xmlns:a16="http://schemas.microsoft.com/office/drawing/2014/main" val="1379267273"/>
                    </a:ext>
                  </a:extLst>
                </a:gridCol>
                <a:gridCol w="1996366">
                  <a:extLst>
                    <a:ext uri="{9D8B030D-6E8A-4147-A177-3AD203B41FA5}">
                      <a16:colId xmlns:a16="http://schemas.microsoft.com/office/drawing/2014/main" val="3359330396"/>
                    </a:ext>
                  </a:extLst>
                </a:gridCol>
              </a:tblGrid>
              <a:tr h="0">
                <a:tc>
                  <a:txBody>
                    <a:bodyPr/>
                    <a:lstStyle/>
                    <a:p>
                      <a:pPr algn="l"/>
                      <a:r>
                        <a:rPr lang="en-GB" b="1" dirty="0">
                          <a:solidFill>
                            <a:srgbClr val="231F20"/>
                          </a:solidFill>
                          <a:effectLst/>
                        </a:rPr>
                        <a:t>Multiple size</a:t>
                      </a:r>
                    </a:p>
                  </a:txBody>
                  <a:tcPr marL="38100" marR="38100" marT="38100" marB="38100" anchor="ctr">
                    <a:lnL>
                      <a:noFill/>
                    </a:lnL>
                    <a:lnR>
                      <a:noFill/>
                    </a:lnR>
                    <a:lnT>
                      <a:noFill/>
                    </a:lnT>
                    <a:lnB>
                      <a:noFill/>
                    </a:lnB>
                    <a:solidFill>
                      <a:srgbClr val="F1F1F1"/>
                    </a:solidFill>
                  </a:tcPr>
                </a:tc>
                <a:tc>
                  <a:txBody>
                    <a:bodyPr/>
                    <a:lstStyle/>
                    <a:p>
                      <a:pPr algn="ctr"/>
                      <a:r>
                        <a:rPr lang="en-GB" b="1" dirty="0">
                          <a:solidFill>
                            <a:srgbClr val="231F20"/>
                          </a:solidFill>
                          <a:effectLst/>
                        </a:rPr>
                        <a:t>Power of 10 (×10</a:t>
                      </a:r>
                      <a:r>
                        <a:rPr lang="en-GB" b="1" i="1" baseline="30000" dirty="0">
                          <a:solidFill>
                            <a:srgbClr val="231F20"/>
                          </a:solidFill>
                          <a:effectLst/>
                          <a:latin typeface="Times New Roman" panose="02020603050405020304" pitchFamily="18" charset="0"/>
                          <a:cs typeface="Times New Roman" panose="02020603050405020304" pitchFamily="18" charset="0"/>
                        </a:rPr>
                        <a:t>x</a:t>
                      </a:r>
                      <a:r>
                        <a:rPr lang="en-GB" b="1" dirty="0">
                          <a:solidFill>
                            <a:srgbClr val="231F20"/>
                          </a:solidFill>
                          <a:effectLst/>
                        </a:rPr>
                        <a:t>)</a:t>
                      </a:r>
                    </a:p>
                  </a:txBody>
                  <a:tcPr marL="38100" marR="38100" marT="38100" marB="38100" anchor="ctr">
                    <a:lnL>
                      <a:noFill/>
                    </a:lnL>
                    <a:lnR>
                      <a:noFill/>
                    </a:lnR>
                    <a:lnT>
                      <a:noFill/>
                    </a:lnT>
                    <a:lnB>
                      <a:noFill/>
                    </a:lnB>
                    <a:solidFill>
                      <a:srgbClr val="F1F1F1"/>
                    </a:solidFill>
                  </a:tcPr>
                </a:tc>
                <a:tc>
                  <a:txBody>
                    <a:bodyPr/>
                    <a:lstStyle/>
                    <a:p>
                      <a:pPr algn="ctr"/>
                      <a:r>
                        <a:rPr lang="en-GB" b="1" dirty="0">
                          <a:solidFill>
                            <a:srgbClr val="231F20"/>
                          </a:solidFill>
                          <a:effectLst/>
                        </a:rPr>
                        <a:t>Prefix</a:t>
                      </a:r>
                    </a:p>
                  </a:txBody>
                  <a:tcPr marL="38100" marR="38100" marT="38100" marB="38100" anchor="ctr">
                    <a:lnL>
                      <a:noFill/>
                    </a:lnL>
                    <a:lnR>
                      <a:noFill/>
                    </a:lnR>
                    <a:lnT>
                      <a:noFill/>
                    </a:lnT>
                    <a:lnB>
                      <a:noFill/>
                    </a:lnB>
                    <a:solidFill>
                      <a:srgbClr val="F1F1F1"/>
                    </a:solidFill>
                  </a:tcPr>
                </a:tc>
                <a:tc>
                  <a:txBody>
                    <a:bodyPr/>
                    <a:lstStyle/>
                    <a:p>
                      <a:pPr algn="ctr"/>
                      <a:r>
                        <a:rPr lang="en-GB" b="1" dirty="0">
                          <a:solidFill>
                            <a:srgbClr val="231F20"/>
                          </a:solidFill>
                          <a:effectLst/>
                        </a:rPr>
                        <a:t>Prefix abbreviation</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3471164545"/>
                  </a:ext>
                </a:extLst>
              </a:tr>
              <a:tr h="0">
                <a:tc>
                  <a:txBody>
                    <a:bodyPr/>
                    <a:lstStyle/>
                    <a:p>
                      <a:r>
                        <a:rPr lang="en-GB" dirty="0">
                          <a:solidFill>
                            <a:srgbClr val="231F20"/>
                          </a:solidFill>
                          <a:effectLst/>
                        </a:rPr>
                        <a:t>1</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12</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tera-</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T</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3448237270"/>
                  </a:ext>
                </a:extLst>
              </a:tr>
              <a:tr h="0">
                <a:tc>
                  <a:txBody>
                    <a:bodyPr/>
                    <a:lstStyle/>
                    <a:p>
                      <a:r>
                        <a:rPr lang="en-GB" dirty="0">
                          <a:solidFill>
                            <a:srgbClr val="231F20"/>
                          </a:solidFill>
                          <a:effectLst/>
                        </a:rPr>
                        <a:t>1</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9</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giga-</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G</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780336288"/>
                  </a:ext>
                </a:extLst>
              </a:tr>
              <a:tr h="0">
                <a:tc>
                  <a:txBody>
                    <a:bodyPr/>
                    <a:lstStyle/>
                    <a:p>
                      <a:r>
                        <a:rPr lang="en-GB" dirty="0">
                          <a:solidFill>
                            <a:srgbClr val="231F20"/>
                          </a:solidFill>
                          <a:effectLst/>
                        </a:rPr>
                        <a:t>1</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6</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mega-</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M</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1240214410"/>
                  </a:ext>
                </a:extLst>
              </a:tr>
              <a:tr h="0">
                <a:tc>
                  <a:txBody>
                    <a:bodyPr/>
                    <a:lstStyle/>
                    <a:p>
                      <a:r>
                        <a:rPr lang="en-GB" dirty="0">
                          <a:solidFill>
                            <a:srgbClr val="231F20"/>
                          </a:solidFill>
                          <a:effectLst/>
                        </a:rPr>
                        <a:t>1000</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3</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kilo-</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k</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937771980"/>
                  </a:ext>
                </a:extLst>
              </a:tr>
              <a:tr h="0">
                <a:tc>
                  <a:txBody>
                    <a:bodyPr/>
                    <a:lstStyle/>
                    <a:p>
                      <a:r>
                        <a:rPr lang="en-GB" dirty="0">
                          <a:solidFill>
                            <a:srgbClr val="231F20"/>
                          </a:solidFill>
                          <a:effectLst/>
                        </a:rPr>
                        <a:t>0.01</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−2</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centi-</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c</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4145961641"/>
                  </a:ext>
                </a:extLst>
              </a:tr>
              <a:tr h="0">
                <a:tc>
                  <a:txBody>
                    <a:bodyPr/>
                    <a:lstStyle/>
                    <a:p>
                      <a:r>
                        <a:rPr lang="en-GB" dirty="0">
                          <a:solidFill>
                            <a:srgbClr val="231F20"/>
                          </a:solidFill>
                          <a:effectLst/>
                        </a:rPr>
                        <a:t>0.001</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−3</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milli-</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m</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536360811"/>
                  </a:ext>
                </a:extLst>
              </a:tr>
              <a:tr h="0">
                <a:tc>
                  <a:txBody>
                    <a:bodyPr/>
                    <a:lstStyle/>
                    <a:p>
                      <a:r>
                        <a:rPr lang="en-GB" dirty="0">
                          <a:solidFill>
                            <a:srgbClr val="231F20"/>
                          </a:solidFill>
                          <a:effectLst/>
                        </a:rPr>
                        <a:t>0.000</a:t>
                      </a:r>
                      <a:r>
                        <a:rPr lang="en-GB" spc="-100" baseline="0" dirty="0">
                          <a:solidFill>
                            <a:srgbClr val="231F20"/>
                          </a:solidFill>
                          <a:effectLst/>
                        </a:rPr>
                        <a:t> </a:t>
                      </a:r>
                      <a:r>
                        <a:rPr lang="en-GB" dirty="0">
                          <a:solidFill>
                            <a:srgbClr val="231F20"/>
                          </a:solidFill>
                          <a:effectLst/>
                        </a:rPr>
                        <a:t>001</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−6</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micro-</a:t>
                      </a:r>
                    </a:p>
                  </a:txBody>
                  <a:tcPr marL="38100" marR="38100" marT="38100" marB="38100" anchor="ctr">
                    <a:lnL>
                      <a:noFill/>
                    </a:lnL>
                    <a:lnR>
                      <a:noFill/>
                    </a:lnR>
                    <a:lnT>
                      <a:noFill/>
                    </a:lnT>
                    <a:lnB>
                      <a:noFill/>
                    </a:lnB>
                    <a:solidFill>
                      <a:srgbClr val="F1F1F1"/>
                    </a:solidFill>
                  </a:tcPr>
                </a:tc>
                <a:tc>
                  <a:txBody>
                    <a:bodyPr/>
                    <a:lstStyle/>
                    <a:p>
                      <a:pPr algn="ctr"/>
                      <a:r>
                        <a:rPr lang="el-GR" dirty="0">
                          <a:solidFill>
                            <a:srgbClr val="231F20"/>
                          </a:solidFill>
                          <a:effectLst/>
                        </a:rPr>
                        <a:t>μ</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1443367099"/>
                  </a:ext>
                </a:extLst>
              </a:tr>
              <a:tr h="0">
                <a:tc>
                  <a:txBody>
                    <a:bodyPr/>
                    <a:lstStyle/>
                    <a:p>
                      <a:r>
                        <a:rPr lang="en-GB" dirty="0">
                          <a:solidFill>
                            <a:srgbClr val="231F20"/>
                          </a:solidFill>
                          <a:effectLst/>
                        </a:rPr>
                        <a:t>0.000</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001</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−9</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nano-</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n</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3633091942"/>
                  </a:ext>
                </a:extLst>
              </a:tr>
              <a:tr h="0">
                <a:tc>
                  <a:txBody>
                    <a:bodyPr/>
                    <a:lstStyle/>
                    <a:p>
                      <a:r>
                        <a:rPr lang="en-GB" dirty="0">
                          <a:solidFill>
                            <a:srgbClr val="231F20"/>
                          </a:solidFill>
                          <a:effectLst/>
                        </a:rPr>
                        <a:t>0.000</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000</a:t>
                      </a:r>
                      <a:r>
                        <a:rPr lang="en-GB" spc="-100" baseline="0" dirty="0">
                          <a:solidFill>
                            <a:srgbClr val="231F20"/>
                          </a:solidFill>
                          <a:effectLst/>
                        </a:rPr>
                        <a:t> </a:t>
                      </a:r>
                      <a:r>
                        <a:rPr lang="en-GB" dirty="0">
                          <a:solidFill>
                            <a:srgbClr val="231F20"/>
                          </a:solidFill>
                          <a:effectLst/>
                        </a:rPr>
                        <a:t>001</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−12</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pico-</a:t>
                      </a:r>
                    </a:p>
                  </a:txBody>
                  <a:tcPr marL="38100" marR="38100" marT="38100" marB="38100" anchor="ctr">
                    <a:lnL>
                      <a:noFill/>
                    </a:lnL>
                    <a:lnR>
                      <a:noFill/>
                    </a:lnR>
                    <a:lnT>
                      <a:noFill/>
                    </a:lnT>
                    <a:lnB>
                      <a:noFill/>
                    </a:lnB>
                    <a:solidFill>
                      <a:srgbClr val="F1F1F1"/>
                    </a:solidFill>
                  </a:tcPr>
                </a:tc>
                <a:tc>
                  <a:txBody>
                    <a:bodyPr/>
                    <a:lstStyle/>
                    <a:p>
                      <a:pPr algn="ctr"/>
                      <a:r>
                        <a:rPr lang="en-GB" dirty="0">
                          <a:solidFill>
                            <a:srgbClr val="231F20"/>
                          </a:solidFill>
                          <a:effectLst/>
                        </a:rPr>
                        <a:t>p</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1515449851"/>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Worked example: Engineering standard form</a:t>
            </a:r>
          </a:p>
        </p:txBody>
      </p:sp>
      <p:sp>
        <p:nvSpPr>
          <p:cNvPr id="3" name="Content Placeholder 2"/>
          <p:cNvSpPr>
            <a:spLocks noGrp="1"/>
          </p:cNvSpPr>
          <p:nvPr>
            <p:ph sz="quarter" idx="10"/>
          </p:nvPr>
        </p:nvSpPr>
        <p:spPr/>
        <p:txBody>
          <a:bodyPr/>
          <a:lstStyle/>
          <a:p>
            <a:r>
              <a:rPr lang="en-GB" b="0" i="0" dirty="0">
                <a:solidFill>
                  <a:srgbClr val="231F20"/>
                </a:solidFill>
                <a:effectLst/>
              </a:rPr>
              <a:t>The distance from the Sun to Pluto is </a:t>
            </a:r>
            <a:r>
              <a:rPr lang="en-GB" b="1" i="0" dirty="0">
                <a:solidFill>
                  <a:srgbClr val="231F20"/>
                </a:solidFill>
                <a:effectLst/>
              </a:rPr>
              <a:t>4</a:t>
            </a:r>
            <a:r>
              <a:rPr lang="en-GB" b="1" i="0" spc="-100" dirty="0">
                <a:solidFill>
                  <a:srgbClr val="231F20"/>
                </a:solidFill>
                <a:effectLst/>
              </a:rPr>
              <a:t> </a:t>
            </a:r>
            <a:r>
              <a:rPr lang="en-GB" b="1" i="0" dirty="0">
                <a:solidFill>
                  <a:srgbClr val="231F20"/>
                </a:solidFill>
                <a:effectLst/>
              </a:rPr>
              <a:t>400</a:t>
            </a:r>
            <a:r>
              <a:rPr lang="en-GB" b="1" i="0" spc="-100" dirty="0">
                <a:solidFill>
                  <a:srgbClr val="231F20"/>
                </a:solidFill>
                <a:effectLst/>
              </a:rPr>
              <a:t> </a:t>
            </a:r>
            <a:r>
              <a:rPr lang="en-GB" b="1" i="0" dirty="0">
                <a:solidFill>
                  <a:srgbClr val="231F20"/>
                </a:solidFill>
                <a:effectLst/>
              </a:rPr>
              <a:t>000</a:t>
            </a:r>
            <a:r>
              <a:rPr lang="en-GB" b="1" i="0" spc="-100" dirty="0">
                <a:solidFill>
                  <a:srgbClr val="231F20"/>
                </a:solidFill>
                <a:effectLst/>
              </a:rPr>
              <a:t> </a:t>
            </a:r>
            <a:r>
              <a:rPr lang="en-GB" b="1" i="0" dirty="0">
                <a:solidFill>
                  <a:srgbClr val="231F20"/>
                </a:solidFill>
                <a:effectLst/>
              </a:rPr>
              <a:t>000</a:t>
            </a:r>
            <a:r>
              <a:rPr lang="en-GB" b="1" i="0" spc="-100" dirty="0">
                <a:solidFill>
                  <a:srgbClr val="231F20"/>
                </a:solidFill>
                <a:effectLst/>
              </a:rPr>
              <a:t> </a:t>
            </a:r>
            <a:r>
              <a:rPr lang="en-GB" b="1" i="0" dirty="0">
                <a:solidFill>
                  <a:srgbClr val="231F20"/>
                </a:solidFill>
                <a:effectLst/>
              </a:rPr>
              <a:t>000</a:t>
            </a:r>
            <a:r>
              <a:rPr lang="en-GB" b="1" i="0" spc="-100" dirty="0">
                <a:solidFill>
                  <a:srgbClr val="231F20"/>
                </a:solidFill>
                <a:effectLst/>
              </a:rPr>
              <a:t> </a:t>
            </a:r>
            <a:r>
              <a:rPr lang="en-GB" b="1" i="0" dirty="0">
                <a:solidFill>
                  <a:srgbClr val="231F20"/>
                </a:solidFill>
                <a:effectLst/>
              </a:rPr>
              <a:t>m</a:t>
            </a:r>
          </a:p>
          <a:p>
            <a:r>
              <a:rPr lang="en-GB" dirty="0">
                <a:solidFill>
                  <a:srgbClr val="231F20"/>
                </a:solidFill>
              </a:rPr>
              <a:t>This can also be written as:</a:t>
            </a:r>
          </a:p>
          <a:p>
            <a:r>
              <a:rPr lang="en-GB" b="0" i="0" dirty="0">
                <a:solidFill>
                  <a:srgbClr val="231F20"/>
                </a:solidFill>
                <a:effectLst/>
              </a:rPr>
              <a:t> </a:t>
            </a:r>
            <a:r>
              <a:rPr lang="en-GB" b="1" i="0" dirty="0">
                <a:solidFill>
                  <a:srgbClr val="231F20"/>
                </a:solidFill>
                <a:effectLst/>
              </a:rPr>
              <a:t>4.4 × 10</a:t>
            </a:r>
            <a:r>
              <a:rPr lang="en-GB" b="1" i="0" baseline="30000" dirty="0">
                <a:solidFill>
                  <a:srgbClr val="231F20"/>
                </a:solidFill>
                <a:effectLst/>
              </a:rPr>
              <a:t>12 </a:t>
            </a:r>
            <a:r>
              <a:rPr lang="en-GB" b="1" i="0" dirty="0">
                <a:solidFill>
                  <a:srgbClr val="231F20"/>
                </a:solidFill>
                <a:effectLst/>
              </a:rPr>
              <a:t>m</a:t>
            </a:r>
          </a:p>
          <a:p>
            <a:r>
              <a:rPr lang="en-GB" dirty="0">
                <a:solidFill>
                  <a:srgbClr val="231F20"/>
                </a:solidFill>
              </a:rPr>
              <a:t>It can be shortened again with the prefix </a:t>
            </a:r>
            <a:r>
              <a:rPr lang="en-GB" b="1" dirty="0">
                <a:solidFill>
                  <a:srgbClr val="231F20"/>
                </a:solidFill>
              </a:rPr>
              <a:t>tera </a:t>
            </a:r>
            <a:r>
              <a:rPr lang="en-GB" dirty="0">
                <a:solidFill>
                  <a:srgbClr val="231F20"/>
                </a:solidFill>
              </a:rPr>
              <a:t>to:</a:t>
            </a:r>
          </a:p>
          <a:p>
            <a:r>
              <a:rPr lang="en-GB" b="1" i="0" dirty="0">
                <a:solidFill>
                  <a:srgbClr val="231F20"/>
                </a:solidFill>
                <a:effectLst/>
              </a:rPr>
              <a:t>4.4 terametres</a:t>
            </a:r>
          </a:p>
          <a:p>
            <a:r>
              <a:rPr lang="en-GB" dirty="0">
                <a:solidFill>
                  <a:srgbClr val="231F20"/>
                </a:solidFill>
              </a:rPr>
              <a:t>Or abbreviated to:</a:t>
            </a:r>
          </a:p>
          <a:p>
            <a:r>
              <a:rPr lang="en-GB" b="1" i="0" dirty="0">
                <a:solidFill>
                  <a:srgbClr val="231F20"/>
                </a:solidFill>
                <a:effectLst/>
              </a:rPr>
              <a:t>4.4</a:t>
            </a:r>
            <a:r>
              <a:rPr lang="en-GB" b="1" i="0" spc="-100" dirty="0">
                <a:solidFill>
                  <a:srgbClr val="231F20"/>
                </a:solidFill>
                <a:effectLst/>
              </a:rPr>
              <a:t> </a:t>
            </a:r>
            <a:r>
              <a:rPr lang="en-GB" b="1" i="0" dirty="0">
                <a:solidFill>
                  <a:srgbClr val="231F20"/>
                </a:solidFill>
                <a:effectLst/>
              </a:rPr>
              <a:t>Tm</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is greater?</a:t>
            </a:r>
          </a:p>
        </p:txBody>
      </p:sp>
      <p:sp>
        <p:nvSpPr>
          <p:cNvPr id="3" name="Content Placeholder 2"/>
          <p:cNvSpPr>
            <a:spLocks noGrp="1"/>
          </p:cNvSpPr>
          <p:nvPr>
            <p:ph sz="quarter" idx="10"/>
          </p:nvPr>
        </p:nvSpPr>
        <p:spPr/>
        <p:txBody>
          <a:bodyPr/>
          <a:lstStyle/>
          <a:p>
            <a:r>
              <a:rPr lang="en-US" b="1" i="0" dirty="0">
                <a:solidFill>
                  <a:srgbClr val="231F20"/>
                </a:solidFill>
                <a:effectLst/>
              </a:rPr>
              <a:t>Which is greater: </a:t>
            </a:r>
          </a:p>
          <a:p>
            <a:r>
              <a:rPr lang="en-US" b="1" i="0" dirty="0">
                <a:solidFill>
                  <a:srgbClr val="231F20"/>
                </a:solidFill>
                <a:effectLst/>
              </a:rPr>
              <a:t>	230</a:t>
            </a:r>
            <a:r>
              <a:rPr lang="en-US" b="1" i="0" spc="-100" dirty="0">
                <a:solidFill>
                  <a:srgbClr val="231F20"/>
                </a:solidFill>
                <a:effectLst/>
              </a:rPr>
              <a:t> </a:t>
            </a:r>
            <a:r>
              <a:rPr lang="en-US" b="1" i="0" dirty="0">
                <a:solidFill>
                  <a:srgbClr val="231F20"/>
                </a:solidFill>
                <a:effectLst/>
              </a:rPr>
              <a:t>kV or 2.3</a:t>
            </a:r>
            <a:r>
              <a:rPr lang="en-US" b="1" i="0" spc="-100" dirty="0">
                <a:solidFill>
                  <a:srgbClr val="231F20"/>
                </a:solidFill>
                <a:effectLst/>
              </a:rPr>
              <a:t> </a:t>
            </a:r>
            <a:r>
              <a:rPr lang="en-US" b="1" i="0" dirty="0">
                <a:solidFill>
                  <a:srgbClr val="231F20"/>
                </a:solidFill>
                <a:effectLst/>
              </a:rPr>
              <a:t>MV?</a:t>
            </a:r>
          </a:p>
          <a:p>
            <a:pPr algn="l"/>
            <a:r>
              <a:rPr lang="en-US" b="0" i="0" dirty="0">
                <a:solidFill>
                  <a:srgbClr val="231F20"/>
                </a:solidFill>
                <a:effectLst/>
              </a:rPr>
              <a:t>	230</a:t>
            </a:r>
            <a:r>
              <a:rPr lang="en-US" b="0" i="0" spc="-100" dirty="0">
                <a:solidFill>
                  <a:srgbClr val="231F20"/>
                </a:solidFill>
                <a:effectLst/>
              </a:rPr>
              <a:t> </a:t>
            </a:r>
            <a:r>
              <a:rPr lang="en-US" b="0" i="0" dirty="0">
                <a:solidFill>
                  <a:srgbClr val="231F20"/>
                </a:solidFill>
                <a:effectLst/>
              </a:rPr>
              <a:t>kV is equivalent to 230</a:t>
            </a:r>
            <a:r>
              <a:rPr lang="en-US" b="0" i="0" spc="-100" dirty="0">
                <a:solidFill>
                  <a:srgbClr val="231F20"/>
                </a:solidFill>
                <a:effectLst/>
              </a:rPr>
              <a:t> </a:t>
            </a:r>
            <a:r>
              <a:rPr lang="en-US" b="0" i="0" dirty="0">
                <a:solidFill>
                  <a:srgbClr val="231F20"/>
                </a:solidFill>
                <a:effectLst/>
              </a:rPr>
              <a:t>kV = 230 × 1000 = 230</a:t>
            </a:r>
            <a:r>
              <a:rPr lang="en-US" b="0" i="0" spc="-100" dirty="0">
                <a:solidFill>
                  <a:srgbClr val="231F20"/>
                </a:solidFill>
                <a:effectLst/>
              </a:rPr>
              <a:t> </a:t>
            </a:r>
            <a:r>
              <a:rPr lang="en-US" b="0" i="0" dirty="0">
                <a:solidFill>
                  <a:srgbClr val="231F20"/>
                </a:solidFill>
                <a:effectLst/>
              </a:rPr>
              <a:t>000</a:t>
            </a:r>
            <a:r>
              <a:rPr lang="en-US" b="0" i="0" spc="-100" dirty="0">
                <a:solidFill>
                  <a:srgbClr val="231F20"/>
                </a:solidFill>
                <a:effectLst/>
              </a:rPr>
              <a:t> </a:t>
            </a:r>
            <a:r>
              <a:rPr lang="en-US" b="0" i="0" dirty="0">
                <a:solidFill>
                  <a:srgbClr val="231F20"/>
                </a:solidFill>
                <a:effectLst/>
              </a:rPr>
              <a:t>V</a:t>
            </a:r>
          </a:p>
          <a:p>
            <a:pPr algn="l"/>
            <a:r>
              <a:rPr lang="en-US" dirty="0">
                <a:solidFill>
                  <a:srgbClr val="231F20"/>
                </a:solidFill>
              </a:rPr>
              <a:t>	2</a:t>
            </a:r>
            <a:r>
              <a:rPr lang="en-US" b="0" i="0" dirty="0">
                <a:solidFill>
                  <a:srgbClr val="231F20"/>
                </a:solidFill>
                <a:effectLst/>
              </a:rPr>
              <a:t>.3</a:t>
            </a:r>
            <a:r>
              <a:rPr lang="en-US" b="0" i="0" spc="-100" dirty="0">
                <a:solidFill>
                  <a:srgbClr val="231F20"/>
                </a:solidFill>
                <a:effectLst/>
              </a:rPr>
              <a:t> </a:t>
            </a:r>
            <a:r>
              <a:rPr lang="en-US" b="0" i="0" dirty="0">
                <a:solidFill>
                  <a:srgbClr val="231F20"/>
                </a:solidFill>
                <a:effectLst/>
              </a:rPr>
              <a:t>MV is equivalent to 2.3</a:t>
            </a:r>
            <a:r>
              <a:rPr lang="en-US" b="0" i="0" spc="-100" dirty="0">
                <a:solidFill>
                  <a:srgbClr val="231F20"/>
                </a:solidFill>
                <a:effectLst/>
              </a:rPr>
              <a:t> </a:t>
            </a:r>
            <a:r>
              <a:rPr lang="en-US" b="0" i="0" dirty="0">
                <a:solidFill>
                  <a:srgbClr val="231F20"/>
                </a:solidFill>
                <a:effectLst/>
              </a:rPr>
              <a:t>MV = 2.3 × 1</a:t>
            </a:r>
            <a:r>
              <a:rPr lang="en-US" b="0" i="0" spc="-100" dirty="0">
                <a:solidFill>
                  <a:srgbClr val="231F20"/>
                </a:solidFill>
                <a:effectLst/>
              </a:rPr>
              <a:t> </a:t>
            </a:r>
            <a:r>
              <a:rPr lang="en-US" b="0" i="0" dirty="0">
                <a:solidFill>
                  <a:srgbClr val="231F20"/>
                </a:solidFill>
                <a:effectLst/>
              </a:rPr>
              <a:t>000</a:t>
            </a:r>
            <a:r>
              <a:rPr lang="en-US" b="0" i="0" spc="-100" dirty="0">
                <a:solidFill>
                  <a:srgbClr val="231F20"/>
                </a:solidFill>
                <a:effectLst/>
              </a:rPr>
              <a:t> </a:t>
            </a:r>
            <a:r>
              <a:rPr lang="en-US" b="0" i="0" dirty="0">
                <a:solidFill>
                  <a:srgbClr val="231F20"/>
                </a:solidFill>
                <a:effectLst/>
              </a:rPr>
              <a:t>000 = 2</a:t>
            </a:r>
            <a:r>
              <a:rPr lang="en-US" b="0" i="0" spc="-100" dirty="0">
                <a:solidFill>
                  <a:srgbClr val="231F20"/>
                </a:solidFill>
                <a:effectLst/>
              </a:rPr>
              <a:t> </a:t>
            </a:r>
            <a:r>
              <a:rPr lang="en-US" b="0" i="0" dirty="0">
                <a:solidFill>
                  <a:srgbClr val="231F20"/>
                </a:solidFill>
                <a:effectLst/>
              </a:rPr>
              <a:t>300</a:t>
            </a:r>
            <a:r>
              <a:rPr lang="en-US" b="0" i="0" spc="-100" dirty="0">
                <a:solidFill>
                  <a:srgbClr val="231F20"/>
                </a:solidFill>
                <a:effectLst/>
              </a:rPr>
              <a:t> </a:t>
            </a:r>
            <a:r>
              <a:rPr lang="en-US" b="0" i="0" dirty="0">
                <a:solidFill>
                  <a:srgbClr val="231F20"/>
                </a:solidFill>
                <a:effectLst/>
              </a:rPr>
              <a:t>000</a:t>
            </a:r>
            <a:r>
              <a:rPr lang="en-US" b="0" i="0" spc="-100" dirty="0">
                <a:solidFill>
                  <a:srgbClr val="231F20"/>
                </a:solidFill>
                <a:effectLst/>
              </a:rPr>
              <a:t> </a:t>
            </a:r>
            <a:r>
              <a:rPr lang="en-US" b="0" i="0" dirty="0">
                <a:solidFill>
                  <a:srgbClr val="231F20"/>
                </a:solidFill>
                <a:effectLst/>
              </a:rPr>
              <a:t>V</a:t>
            </a:r>
          </a:p>
          <a:p>
            <a:pPr algn="l"/>
            <a:endParaRPr lang="en-US" b="0" i="0" dirty="0">
              <a:solidFill>
                <a:srgbClr val="231F20"/>
              </a:solidFill>
              <a:effectLst/>
            </a:endParaRPr>
          </a:p>
          <a:p>
            <a:pPr algn="l"/>
            <a:r>
              <a:rPr lang="en-US" b="1" i="0" dirty="0">
                <a:solidFill>
                  <a:srgbClr val="231F20"/>
                </a:solidFill>
                <a:effectLst/>
              </a:rPr>
              <a:t>	So, 2.3</a:t>
            </a:r>
            <a:r>
              <a:rPr lang="en-US" b="1" i="0" spc="-100" dirty="0">
                <a:solidFill>
                  <a:srgbClr val="231F20"/>
                </a:solidFill>
                <a:effectLst/>
              </a:rPr>
              <a:t> </a:t>
            </a:r>
            <a:r>
              <a:rPr lang="en-US" b="1" i="0" dirty="0">
                <a:solidFill>
                  <a:srgbClr val="231F20"/>
                </a:solidFill>
                <a:effectLst/>
              </a:rPr>
              <a:t>MV is the greater amount.</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C684-1B8D-4357-B821-5BA3C96EB065}"/>
              </a:ext>
            </a:extLst>
          </p:cNvPr>
          <p:cNvSpPr>
            <a:spLocks noGrp="1"/>
          </p:cNvSpPr>
          <p:nvPr>
            <p:ph type="title"/>
          </p:nvPr>
        </p:nvSpPr>
        <p:spPr/>
        <p:txBody>
          <a:bodyPr/>
          <a:lstStyle/>
          <a:p>
            <a:r>
              <a:rPr lang="en-GB" dirty="0"/>
              <a:t>Metric and imperial units</a:t>
            </a:r>
          </a:p>
        </p:txBody>
      </p:sp>
      <p:sp>
        <p:nvSpPr>
          <p:cNvPr id="6" name="Content Placeholder 2">
            <a:extLst>
              <a:ext uri="{FF2B5EF4-FFF2-40B4-BE49-F238E27FC236}">
                <a16:creationId xmlns:a16="http://schemas.microsoft.com/office/drawing/2014/main" id="{CE718843-2C79-45D1-95C7-31E903474E9A}"/>
              </a:ext>
            </a:extLst>
          </p:cNvPr>
          <p:cNvSpPr txBox="1">
            <a:spLocks/>
          </p:cNvSpPr>
          <p:nvPr/>
        </p:nvSpPr>
        <p:spPr bwMode="auto">
          <a:xfrm>
            <a:off x="457200" y="1512000"/>
            <a:ext cx="8229600" cy="128562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t>Within engineering you might encounter units that follow the imperial system rather than the SI system, for example when using American equipment. The table below shows how to convert between metric (SI) and imperial measurements.</a:t>
            </a:r>
          </a:p>
        </p:txBody>
      </p:sp>
      <p:graphicFrame>
        <p:nvGraphicFramePr>
          <p:cNvPr id="3" name="Table 4">
            <a:extLst>
              <a:ext uri="{FF2B5EF4-FFF2-40B4-BE49-F238E27FC236}">
                <a16:creationId xmlns:a16="http://schemas.microsoft.com/office/drawing/2014/main" id="{CC832705-785D-17BF-7481-34F9F54DDDC5}"/>
              </a:ext>
            </a:extLst>
          </p:cNvPr>
          <p:cNvGraphicFramePr>
            <a:graphicFrameLocks/>
          </p:cNvGraphicFramePr>
          <p:nvPr>
            <p:extLst>
              <p:ext uri="{D42A27DB-BD31-4B8C-83A1-F6EECF244321}">
                <p14:modId xmlns:p14="http://schemas.microsoft.com/office/powerpoint/2010/main" val="3941080437"/>
              </p:ext>
            </p:extLst>
          </p:nvPr>
        </p:nvGraphicFramePr>
        <p:xfrm>
          <a:off x="457200" y="3151440"/>
          <a:ext cx="8229600" cy="219456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4019202649"/>
                    </a:ext>
                  </a:extLst>
                </a:gridCol>
                <a:gridCol w="1436914">
                  <a:extLst>
                    <a:ext uri="{9D8B030D-6E8A-4147-A177-3AD203B41FA5}">
                      <a16:colId xmlns:a16="http://schemas.microsoft.com/office/drawing/2014/main" val="361914672"/>
                    </a:ext>
                  </a:extLst>
                </a:gridCol>
                <a:gridCol w="1839686">
                  <a:extLst>
                    <a:ext uri="{9D8B030D-6E8A-4147-A177-3AD203B41FA5}">
                      <a16:colId xmlns:a16="http://schemas.microsoft.com/office/drawing/2014/main" val="1795048645"/>
                    </a:ext>
                  </a:extLst>
                </a:gridCol>
                <a:gridCol w="3429000">
                  <a:extLst>
                    <a:ext uri="{9D8B030D-6E8A-4147-A177-3AD203B41FA5}">
                      <a16:colId xmlns:a16="http://schemas.microsoft.com/office/drawing/2014/main" val="1230865915"/>
                    </a:ext>
                  </a:extLst>
                </a:gridCol>
              </a:tblGrid>
              <a:tr h="189798">
                <a:tc>
                  <a:txBody>
                    <a:bodyPr/>
                    <a:lstStyle/>
                    <a:p>
                      <a:r>
                        <a:rPr lang="en-GB" dirty="0">
                          <a:solidFill>
                            <a:sysClr val="windowText" lastClr="000000"/>
                          </a:solidFill>
                        </a:rPr>
                        <a:t>Property</a:t>
                      </a:r>
                    </a:p>
                  </a:txBody>
                  <a:tcPr/>
                </a:tc>
                <a:tc>
                  <a:txBody>
                    <a:bodyPr/>
                    <a:lstStyle/>
                    <a:p>
                      <a:r>
                        <a:rPr lang="en-GB" dirty="0">
                          <a:solidFill>
                            <a:sysClr val="windowText" lastClr="000000"/>
                          </a:solidFill>
                        </a:rPr>
                        <a:t>SI unit</a:t>
                      </a:r>
                    </a:p>
                  </a:txBody>
                  <a:tcPr/>
                </a:tc>
                <a:tc>
                  <a:txBody>
                    <a:bodyPr/>
                    <a:lstStyle/>
                    <a:p>
                      <a:r>
                        <a:rPr lang="en-GB" dirty="0">
                          <a:solidFill>
                            <a:sysClr val="windowText" lastClr="000000"/>
                          </a:solidFill>
                        </a:rPr>
                        <a:t>Imperial unit</a:t>
                      </a:r>
                    </a:p>
                  </a:txBody>
                  <a:tcPr/>
                </a:tc>
                <a:tc>
                  <a:txBody>
                    <a:bodyPr/>
                    <a:lstStyle/>
                    <a:p>
                      <a:r>
                        <a:rPr lang="en-GB" dirty="0">
                          <a:solidFill>
                            <a:sysClr val="windowText" lastClr="000000"/>
                          </a:solidFill>
                        </a:rPr>
                        <a:t>Conversion</a:t>
                      </a:r>
                    </a:p>
                  </a:txBody>
                  <a:tcPr/>
                </a:tc>
                <a:extLst>
                  <a:ext uri="{0D108BD9-81ED-4DB2-BD59-A6C34878D82A}">
                    <a16:rowId xmlns:a16="http://schemas.microsoft.com/office/drawing/2014/main" val="428518895"/>
                  </a:ext>
                </a:extLst>
              </a:tr>
              <a:tr h="327597">
                <a:tc>
                  <a:txBody>
                    <a:bodyPr/>
                    <a:lstStyle/>
                    <a:p>
                      <a:r>
                        <a:rPr lang="en-GB" dirty="0"/>
                        <a:t>length</a:t>
                      </a:r>
                    </a:p>
                  </a:txBody>
                  <a:tcPr/>
                </a:tc>
                <a:tc>
                  <a:txBody>
                    <a:bodyPr/>
                    <a:lstStyle/>
                    <a:p>
                      <a:r>
                        <a:rPr lang="en-GB" dirty="0"/>
                        <a:t>metre</a:t>
                      </a:r>
                    </a:p>
                  </a:txBody>
                  <a:tcPr/>
                </a:tc>
                <a:tc>
                  <a:txBody>
                    <a:bodyPr/>
                    <a:lstStyle/>
                    <a:p>
                      <a:r>
                        <a:rPr lang="en-GB" dirty="0"/>
                        <a:t>inch (in)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1</a:t>
                      </a:r>
                      <a:r>
                        <a:rPr lang="en-GB" spc="-100" baseline="0" dirty="0"/>
                        <a:t> </a:t>
                      </a:r>
                      <a:r>
                        <a:rPr lang="en-GB" dirty="0"/>
                        <a:t>in = 0.0254</a:t>
                      </a:r>
                      <a:r>
                        <a:rPr lang="en-GB" spc="-100" baseline="0" dirty="0"/>
                        <a:t> </a:t>
                      </a:r>
                      <a:r>
                        <a:rPr lang="en-GB" dirty="0"/>
                        <a:t>m = 25.4</a:t>
                      </a:r>
                      <a:r>
                        <a:rPr lang="en-GB" spc="-100" baseline="0" dirty="0"/>
                        <a:t> </a:t>
                      </a:r>
                      <a:r>
                        <a:rPr lang="en-GB" dirty="0"/>
                        <a:t>mm</a:t>
                      </a:r>
                      <a:endParaRPr lang="en-GB" baseline="30000" dirty="0"/>
                    </a:p>
                  </a:txBody>
                  <a:tcPr/>
                </a:tc>
                <a:extLst>
                  <a:ext uri="{0D108BD9-81ED-4DB2-BD59-A6C34878D82A}">
                    <a16:rowId xmlns:a16="http://schemas.microsoft.com/office/drawing/2014/main" val="2345512813"/>
                  </a:ext>
                </a:extLst>
              </a:tr>
              <a:tr h="327597">
                <a:tc>
                  <a:txBody>
                    <a:bodyPr/>
                    <a:lstStyle/>
                    <a:p>
                      <a:r>
                        <a:rPr lang="en-GB" dirty="0"/>
                        <a:t>length</a:t>
                      </a:r>
                    </a:p>
                  </a:txBody>
                  <a:tcPr/>
                </a:tc>
                <a:tc>
                  <a:txBody>
                    <a:bodyPr/>
                    <a:lstStyle/>
                    <a:p>
                      <a:r>
                        <a:rPr lang="en-GB" dirty="0"/>
                        <a:t>metre</a:t>
                      </a:r>
                    </a:p>
                  </a:txBody>
                  <a:tcPr/>
                </a:tc>
                <a:tc>
                  <a:txBody>
                    <a:bodyPr/>
                    <a:lstStyle/>
                    <a:p>
                      <a:r>
                        <a:rPr lang="en-GB" dirty="0"/>
                        <a:t>foot (ft)</a:t>
                      </a:r>
                    </a:p>
                  </a:txBody>
                  <a:tcPr/>
                </a:tc>
                <a:tc>
                  <a:txBody>
                    <a:bodyPr/>
                    <a:lstStyle/>
                    <a:p>
                      <a:r>
                        <a:rPr lang="en-GB" dirty="0"/>
                        <a:t>1</a:t>
                      </a:r>
                      <a:r>
                        <a:rPr lang="en-GB" spc="-100" baseline="0" dirty="0"/>
                        <a:t> </a:t>
                      </a:r>
                      <a:r>
                        <a:rPr lang="en-GB" dirty="0"/>
                        <a:t>ft = 0.3048</a:t>
                      </a:r>
                      <a:r>
                        <a:rPr lang="en-GB" spc="-100" baseline="0" dirty="0"/>
                        <a:t> </a:t>
                      </a:r>
                      <a:r>
                        <a:rPr lang="en-GB" dirty="0"/>
                        <a:t>m = 304.8</a:t>
                      </a:r>
                      <a:r>
                        <a:rPr lang="en-GB" spc="-100" baseline="0" dirty="0"/>
                        <a:t> </a:t>
                      </a:r>
                      <a:r>
                        <a:rPr lang="en-GB" dirty="0"/>
                        <a:t>mm</a:t>
                      </a:r>
                      <a:endParaRPr lang="en-GB" baseline="30000" dirty="0"/>
                    </a:p>
                  </a:txBody>
                  <a:tcPr/>
                </a:tc>
                <a:extLst>
                  <a:ext uri="{0D108BD9-81ED-4DB2-BD59-A6C34878D82A}">
                    <a16:rowId xmlns:a16="http://schemas.microsoft.com/office/drawing/2014/main" val="2829851035"/>
                  </a:ext>
                </a:extLst>
              </a:tr>
              <a:tr h="327597">
                <a:tc>
                  <a:txBody>
                    <a:bodyPr/>
                    <a:lstStyle/>
                    <a:p>
                      <a:r>
                        <a:rPr lang="en-GB" dirty="0"/>
                        <a:t>length</a:t>
                      </a:r>
                    </a:p>
                  </a:txBody>
                  <a:tcPr/>
                </a:tc>
                <a:tc>
                  <a:txBody>
                    <a:bodyPr/>
                    <a:lstStyle/>
                    <a:p>
                      <a:r>
                        <a:rPr lang="en-GB" dirty="0"/>
                        <a:t>metre</a:t>
                      </a:r>
                    </a:p>
                  </a:txBody>
                  <a:tcPr/>
                </a:tc>
                <a:tc>
                  <a:txBody>
                    <a:bodyPr/>
                    <a:lstStyle/>
                    <a:p>
                      <a:r>
                        <a:rPr lang="en-GB" dirty="0"/>
                        <a:t>yard (yd)</a:t>
                      </a:r>
                    </a:p>
                  </a:txBody>
                  <a:tcPr/>
                </a:tc>
                <a:tc>
                  <a:txBody>
                    <a:bodyPr/>
                    <a:lstStyle/>
                    <a:p>
                      <a:r>
                        <a:rPr lang="en-GB" dirty="0"/>
                        <a:t>1</a:t>
                      </a:r>
                      <a:r>
                        <a:rPr lang="en-GB" spc="-100" baseline="0" dirty="0"/>
                        <a:t> </a:t>
                      </a:r>
                      <a:r>
                        <a:rPr lang="en-GB" dirty="0"/>
                        <a:t>yd = 0.9144</a:t>
                      </a:r>
                      <a:r>
                        <a:rPr lang="en-GB" spc="-100" baseline="0" dirty="0"/>
                        <a:t> </a:t>
                      </a:r>
                      <a:r>
                        <a:rPr lang="en-GB" dirty="0"/>
                        <a:t>m = 914.4</a:t>
                      </a:r>
                      <a:r>
                        <a:rPr lang="en-GB" spc="-100" baseline="0" dirty="0"/>
                        <a:t> </a:t>
                      </a:r>
                      <a:r>
                        <a:rPr lang="en-GB" dirty="0"/>
                        <a:t>mm</a:t>
                      </a:r>
                      <a:endParaRPr lang="en-GB" baseline="30000" dirty="0"/>
                    </a:p>
                  </a:txBody>
                  <a:tcPr/>
                </a:tc>
                <a:extLst>
                  <a:ext uri="{0D108BD9-81ED-4DB2-BD59-A6C34878D82A}">
                    <a16:rowId xmlns:a16="http://schemas.microsoft.com/office/drawing/2014/main" val="1973732028"/>
                  </a:ext>
                </a:extLst>
              </a:tr>
              <a:tr h="327597">
                <a:tc>
                  <a:txBody>
                    <a:bodyPr/>
                    <a:lstStyle/>
                    <a:p>
                      <a:r>
                        <a:rPr lang="en-GB" dirty="0"/>
                        <a:t>mass</a:t>
                      </a:r>
                    </a:p>
                  </a:txBody>
                  <a:tcPr/>
                </a:tc>
                <a:tc>
                  <a:txBody>
                    <a:bodyPr/>
                    <a:lstStyle/>
                    <a:p>
                      <a:r>
                        <a:rPr lang="en-GB" dirty="0"/>
                        <a:t>kilogram</a:t>
                      </a:r>
                    </a:p>
                  </a:txBody>
                  <a:tcPr/>
                </a:tc>
                <a:tc>
                  <a:txBody>
                    <a:bodyPr/>
                    <a:lstStyle/>
                    <a:p>
                      <a:r>
                        <a:rPr lang="en-GB" dirty="0"/>
                        <a:t>ounce (oz)</a:t>
                      </a:r>
                    </a:p>
                  </a:txBody>
                  <a:tcPr/>
                </a:tc>
                <a:tc>
                  <a:txBody>
                    <a:bodyPr/>
                    <a:lstStyle/>
                    <a:p>
                      <a:r>
                        <a:rPr lang="en-GB" dirty="0"/>
                        <a:t>1</a:t>
                      </a:r>
                      <a:r>
                        <a:rPr lang="en-GB" spc="-100" baseline="0" dirty="0"/>
                        <a:t> </a:t>
                      </a:r>
                      <a:r>
                        <a:rPr lang="en-GB" dirty="0"/>
                        <a:t>oz  = 0.02835</a:t>
                      </a:r>
                      <a:r>
                        <a:rPr lang="en-GB" spc="-100" baseline="0" dirty="0"/>
                        <a:t> </a:t>
                      </a:r>
                      <a:r>
                        <a:rPr lang="en-GB" dirty="0"/>
                        <a:t>kg = 28.35</a:t>
                      </a:r>
                      <a:r>
                        <a:rPr lang="en-GB" spc="-100" baseline="0" dirty="0"/>
                        <a:t> </a:t>
                      </a:r>
                      <a:r>
                        <a:rPr lang="en-GB" dirty="0"/>
                        <a:t>g</a:t>
                      </a:r>
                      <a:endParaRPr lang="en-GB" baseline="30000" dirty="0"/>
                    </a:p>
                  </a:txBody>
                  <a:tcPr/>
                </a:tc>
                <a:extLst>
                  <a:ext uri="{0D108BD9-81ED-4DB2-BD59-A6C34878D82A}">
                    <a16:rowId xmlns:a16="http://schemas.microsoft.com/office/drawing/2014/main" val="638689473"/>
                  </a:ext>
                </a:extLst>
              </a:tr>
              <a:tr h="327597">
                <a:tc>
                  <a:txBody>
                    <a:bodyPr/>
                    <a:lstStyle/>
                    <a:p>
                      <a:r>
                        <a:rPr lang="en-GB" dirty="0"/>
                        <a:t>volume</a:t>
                      </a:r>
                    </a:p>
                  </a:txBody>
                  <a:tcPr/>
                </a:tc>
                <a:tc>
                  <a:txBody>
                    <a:bodyPr/>
                    <a:lstStyle/>
                    <a:p>
                      <a:r>
                        <a:rPr lang="en-GB" dirty="0"/>
                        <a:t>litre</a:t>
                      </a:r>
                    </a:p>
                  </a:txBody>
                  <a:tcPr/>
                </a:tc>
                <a:tc>
                  <a:txBody>
                    <a:bodyPr/>
                    <a:lstStyle/>
                    <a:p>
                      <a:r>
                        <a:rPr lang="en-GB" dirty="0"/>
                        <a:t>gallon (gal)</a:t>
                      </a:r>
                    </a:p>
                  </a:txBody>
                  <a:tcPr/>
                </a:tc>
                <a:tc>
                  <a:txBody>
                    <a:bodyPr/>
                    <a:lstStyle/>
                    <a:p>
                      <a:r>
                        <a:rPr lang="en-GB" dirty="0"/>
                        <a:t>1</a:t>
                      </a:r>
                      <a:r>
                        <a:rPr lang="en-GB" spc="-100" baseline="0" dirty="0"/>
                        <a:t> </a:t>
                      </a:r>
                      <a:r>
                        <a:rPr lang="en-GB" dirty="0"/>
                        <a:t>gal = 4.546 litres</a:t>
                      </a:r>
                    </a:p>
                  </a:txBody>
                  <a:tcPr/>
                </a:tc>
                <a:extLst>
                  <a:ext uri="{0D108BD9-81ED-4DB2-BD59-A6C34878D82A}">
                    <a16:rowId xmlns:a16="http://schemas.microsoft.com/office/drawing/2014/main" val="1337308774"/>
                  </a:ext>
                </a:extLst>
              </a:tr>
            </a:tbl>
          </a:graphicData>
        </a:graphic>
      </p:graphicFrame>
    </p:spTree>
    <p:extLst>
      <p:ext uri="{BB962C8B-B14F-4D97-AF65-F5344CB8AC3E}">
        <p14:creationId xmlns:p14="http://schemas.microsoft.com/office/powerpoint/2010/main" val="3378096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SI units used in the engineering sector</a:t>
            </a:r>
          </a:p>
        </p:txBody>
      </p:sp>
      <p:graphicFrame>
        <p:nvGraphicFramePr>
          <p:cNvPr id="4" name="Table 8">
            <a:extLst>
              <a:ext uri="{FF2B5EF4-FFF2-40B4-BE49-F238E27FC236}">
                <a16:creationId xmlns:a16="http://schemas.microsoft.com/office/drawing/2014/main" id="{80109370-D711-412B-BB7A-BF97370BBDFF}"/>
              </a:ext>
            </a:extLst>
          </p:cNvPr>
          <p:cNvGraphicFramePr>
            <a:graphicFrameLocks noGrp="1"/>
          </p:cNvGraphicFramePr>
          <p:nvPr>
            <p:ph sz="quarter" idx="10"/>
            <p:extLst>
              <p:ext uri="{D42A27DB-BD31-4B8C-83A1-F6EECF244321}">
                <p14:modId xmlns:p14="http://schemas.microsoft.com/office/powerpoint/2010/main" val="4204889587"/>
              </p:ext>
            </p:extLst>
          </p:nvPr>
        </p:nvGraphicFramePr>
        <p:xfrm>
          <a:off x="457200" y="2445229"/>
          <a:ext cx="7992888" cy="2595880"/>
        </p:xfrm>
        <a:graphic>
          <a:graphicData uri="http://schemas.openxmlformats.org/drawingml/2006/table">
            <a:tbl>
              <a:tblPr firstRow="1" bandRow="1">
                <a:tableStyleId>{5C22544A-7EE6-4342-B048-85BDC9FD1C3A}</a:tableStyleId>
              </a:tblPr>
              <a:tblGrid>
                <a:gridCol w="2664296">
                  <a:extLst>
                    <a:ext uri="{9D8B030D-6E8A-4147-A177-3AD203B41FA5}">
                      <a16:colId xmlns:a16="http://schemas.microsoft.com/office/drawing/2014/main" val="1313024406"/>
                    </a:ext>
                  </a:extLst>
                </a:gridCol>
                <a:gridCol w="2664296">
                  <a:extLst>
                    <a:ext uri="{9D8B030D-6E8A-4147-A177-3AD203B41FA5}">
                      <a16:colId xmlns:a16="http://schemas.microsoft.com/office/drawing/2014/main" val="2454397311"/>
                    </a:ext>
                  </a:extLst>
                </a:gridCol>
                <a:gridCol w="2664296">
                  <a:extLst>
                    <a:ext uri="{9D8B030D-6E8A-4147-A177-3AD203B41FA5}">
                      <a16:colId xmlns:a16="http://schemas.microsoft.com/office/drawing/2014/main" val="1790621535"/>
                    </a:ext>
                  </a:extLst>
                </a:gridCol>
              </a:tblGrid>
              <a:tr h="370840">
                <a:tc>
                  <a:txBody>
                    <a:bodyPr/>
                    <a:lstStyle/>
                    <a:p>
                      <a:r>
                        <a:rPr lang="en-GB" dirty="0">
                          <a:solidFill>
                            <a:sysClr val="windowText" lastClr="000000"/>
                          </a:solidFill>
                        </a:rPr>
                        <a:t>SI unit</a:t>
                      </a:r>
                    </a:p>
                  </a:txBody>
                  <a:tcPr/>
                </a:tc>
                <a:tc>
                  <a:txBody>
                    <a:bodyPr/>
                    <a:lstStyle/>
                    <a:p>
                      <a:r>
                        <a:rPr lang="en-GB" dirty="0">
                          <a:solidFill>
                            <a:sysClr val="windowText" lastClr="000000"/>
                          </a:solidFill>
                        </a:rPr>
                        <a:t>Abbreviation</a:t>
                      </a:r>
                    </a:p>
                  </a:txBody>
                  <a:tcPr/>
                </a:tc>
                <a:tc>
                  <a:txBody>
                    <a:bodyPr/>
                    <a:lstStyle/>
                    <a:p>
                      <a:r>
                        <a:rPr lang="en-GB" dirty="0">
                          <a:solidFill>
                            <a:sysClr val="windowText" lastClr="000000"/>
                          </a:solidFill>
                        </a:rPr>
                        <a:t>Measures</a:t>
                      </a:r>
                    </a:p>
                  </a:txBody>
                  <a:tcPr/>
                </a:tc>
                <a:extLst>
                  <a:ext uri="{0D108BD9-81ED-4DB2-BD59-A6C34878D82A}">
                    <a16:rowId xmlns:a16="http://schemas.microsoft.com/office/drawing/2014/main" val="3968585082"/>
                  </a:ext>
                </a:extLst>
              </a:tr>
              <a:tr h="370840">
                <a:tc>
                  <a:txBody>
                    <a:bodyPr/>
                    <a:lstStyle/>
                    <a:p>
                      <a:r>
                        <a:rPr lang="en-GB" dirty="0"/>
                        <a:t>watt</a:t>
                      </a:r>
                    </a:p>
                  </a:txBody>
                  <a:tcPr/>
                </a:tc>
                <a:tc>
                  <a:txBody>
                    <a:bodyPr/>
                    <a:lstStyle/>
                    <a:p>
                      <a:r>
                        <a:rPr lang="en-GB" dirty="0"/>
                        <a:t>W</a:t>
                      </a:r>
                    </a:p>
                  </a:txBody>
                  <a:tcPr/>
                </a:tc>
                <a:tc>
                  <a:txBody>
                    <a:bodyPr/>
                    <a:lstStyle/>
                    <a:p>
                      <a:r>
                        <a:rPr lang="en-GB" dirty="0"/>
                        <a:t>power</a:t>
                      </a:r>
                    </a:p>
                  </a:txBody>
                  <a:tcPr/>
                </a:tc>
                <a:extLst>
                  <a:ext uri="{0D108BD9-81ED-4DB2-BD59-A6C34878D82A}">
                    <a16:rowId xmlns:a16="http://schemas.microsoft.com/office/drawing/2014/main" val="4190955808"/>
                  </a:ext>
                </a:extLst>
              </a:tr>
              <a:tr h="370840">
                <a:tc>
                  <a:txBody>
                    <a:bodyPr/>
                    <a:lstStyle/>
                    <a:p>
                      <a:r>
                        <a:rPr lang="en-GB" dirty="0"/>
                        <a:t>bar</a:t>
                      </a:r>
                    </a:p>
                  </a:txBody>
                  <a:tcPr/>
                </a:tc>
                <a:tc>
                  <a:txBody>
                    <a:bodyPr/>
                    <a:lstStyle/>
                    <a:p>
                      <a:r>
                        <a:rPr lang="en-GB" dirty="0"/>
                        <a:t>bar</a:t>
                      </a:r>
                    </a:p>
                  </a:txBody>
                  <a:tcPr/>
                </a:tc>
                <a:tc>
                  <a:txBody>
                    <a:bodyPr/>
                    <a:lstStyle/>
                    <a:p>
                      <a:r>
                        <a:rPr lang="en-GB" dirty="0"/>
                        <a:t>pressure</a:t>
                      </a:r>
                    </a:p>
                  </a:txBody>
                  <a:tcPr/>
                </a:tc>
                <a:extLst>
                  <a:ext uri="{0D108BD9-81ED-4DB2-BD59-A6C34878D82A}">
                    <a16:rowId xmlns:a16="http://schemas.microsoft.com/office/drawing/2014/main" val="3254011628"/>
                  </a:ext>
                </a:extLst>
              </a:tr>
              <a:tr h="370840">
                <a:tc>
                  <a:txBody>
                    <a:bodyPr/>
                    <a:lstStyle/>
                    <a:p>
                      <a:r>
                        <a:rPr lang="en-GB" dirty="0"/>
                        <a:t>joule</a:t>
                      </a:r>
                    </a:p>
                  </a:txBody>
                  <a:tcPr/>
                </a:tc>
                <a:tc>
                  <a:txBody>
                    <a:bodyPr/>
                    <a:lstStyle/>
                    <a:p>
                      <a:r>
                        <a:rPr lang="en-GB" dirty="0"/>
                        <a:t>J</a:t>
                      </a:r>
                    </a:p>
                  </a:txBody>
                  <a:tcPr/>
                </a:tc>
                <a:tc>
                  <a:txBody>
                    <a:bodyPr/>
                    <a:lstStyle/>
                    <a:p>
                      <a:r>
                        <a:rPr lang="en-GB" dirty="0"/>
                        <a:t>energy</a:t>
                      </a:r>
                    </a:p>
                  </a:txBody>
                  <a:tcPr/>
                </a:tc>
                <a:extLst>
                  <a:ext uri="{0D108BD9-81ED-4DB2-BD59-A6C34878D82A}">
                    <a16:rowId xmlns:a16="http://schemas.microsoft.com/office/drawing/2014/main" val="2499306564"/>
                  </a:ext>
                </a:extLst>
              </a:tr>
              <a:tr h="370840">
                <a:tc>
                  <a:txBody>
                    <a:bodyPr/>
                    <a:lstStyle/>
                    <a:p>
                      <a:r>
                        <a:rPr lang="en-GB" dirty="0"/>
                        <a:t>candela</a:t>
                      </a:r>
                    </a:p>
                  </a:txBody>
                  <a:tcPr/>
                </a:tc>
                <a:tc>
                  <a:txBody>
                    <a:bodyPr/>
                    <a:lstStyle/>
                    <a:p>
                      <a:r>
                        <a:rPr lang="en-GB" dirty="0"/>
                        <a:t>cd</a:t>
                      </a:r>
                    </a:p>
                  </a:txBody>
                  <a:tcPr/>
                </a:tc>
                <a:tc>
                  <a:txBody>
                    <a:bodyPr/>
                    <a:lstStyle/>
                    <a:p>
                      <a:r>
                        <a:rPr lang="en-GB" dirty="0"/>
                        <a:t>luminous intensity</a:t>
                      </a:r>
                    </a:p>
                  </a:txBody>
                  <a:tcPr/>
                </a:tc>
                <a:extLst>
                  <a:ext uri="{0D108BD9-81ED-4DB2-BD59-A6C34878D82A}">
                    <a16:rowId xmlns:a16="http://schemas.microsoft.com/office/drawing/2014/main" val="643069357"/>
                  </a:ext>
                </a:extLst>
              </a:tr>
              <a:tr h="370840">
                <a:tc>
                  <a:txBody>
                    <a:bodyPr/>
                    <a:lstStyle/>
                    <a:p>
                      <a:r>
                        <a:rPr lang="en-GB" dirty="0"/>
                        <a:t>Illuminance</a:t>
                      </a:r>
                    </a:p>
                  </a:txBody>
                  <a:tcPr/>
                </a:tc>
                <a:tc>
                  <a:txBody>
                    <a:bodyPr/>
                    <a:lstStyle/>
                    <a:p>
                      <a:r>
                        <a:rPr lang="en-GB" dirty="0"/>
                        <a:t>lux</a:t>
                      </a:r>
                    </a:p>
                  </a:txBody>
                  <a:tcPr/>
                </a:tc>
                <a:tc>
                  <a:txBody>
                    <a:bodyPr/>
                    <a:lstStyle/>
                    <a:p>
                      <a:r>
                        <a:rPr lang="en-GB" dirty="0"/>
                        <a:t>illumination</a:t>
                      </a:r>
                    </a:p>
                  </a:txBody>
                  <a:tcPr/>
                </a:tc>
                <a:extLst>
                  <a:ext uri="{0D108BD9-81ED-4DB2-BD59-A6C34878D82A}">
                    <a16:rowId xmlns:a16="http://schemas.microsoft.com/office/drawing/2014/main" val="1183237475"/>
                  </a:ext>
                </a:extLst>
              </a:tr>
              <a:tr h="370840">
                <a:tc>
                  <a:txBody>
                    <a:bodyPr/>
                    <a:lstStyle/>
                    <a:p>
                      <a:r>
                        <a:rPr lang="en-GB" dirty="0"/>
                        <a:t>kelvin</a:t>
                      </a:r>
                    </a:p>
                  </a:txBody>
                  <a:tcPr/>
                </a:tc>
                <a:tc>
                  <a:txBody>
                    <a:bodyPr/>
                    <a:lstStyle/>
                    <a:p>
                      <a:r>
                        <a:rPr lang="en-GB" dirty="0"/>
                        <a:t>K</a:t>
                      </a:r>
                    </a:p>
                  </a:txBody>
                  <a:tcPr/>
                </a:tc>
                <a:tc>
                  <a:txBody>
                    <a:bodyPr/>
                    <a:lstStyle/>
                    <a:p>
                      <a:r>
                        <a:rPr lang="en-GB" dirty="0"/>
                        <a:t>temperature</a:t>
                      </a:r>
                    </a:p>
                  </a:txBody>
                  <a:tcPr/>
                </a:tc>
                <a:extLst>
                  <a:ext uri="{0D108BD9-81ED-4DB2-BD59-A6C34878D82A}">
                    <a16:rowId xmlns:a16="http://schemas.microsoft.com/office/drawing/2014/main" val="1282231896"/>
                  </a:ext>
                </a:extLst>
              </a:tr>
            </a:tbl>
          </a:graphicData>
        </a:graphic>
      </p:graphicFrame>
      <p:sp>
        <p:nvSpPr>
          <p:cNvPr id="3" name="Content Placeholder 2">
            <a:extLst>
              <a:ext uri="{FF2B5EF4-FFF2-40B4-BE49-F238E27FC236}">
                <a16:creationId xmlns:a16="http://schemas.microsoft.com/office/drawing/2014/main" id="{BE7B33FE-BFFF-DA7C-4A2D-6FA862F419C7}"/>
              </a:ext>
            </a:extLst>
          </p:cNvPr>
          <p:cNvSpPr txBox="1">
            <a:spLocks/>
          </p:cNvSpPr>
          <p:nvPr/>
        </p:nvSpPr>
        <p:spPr bwMode="auto">
          <a:xfrm>
            <a:off x="457200" y="1512000"/>
            <a:ext cx="8229600" cy="77843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Here are some of the other units you might encounter within the engineering sector.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73CB26D1-C993-BF0C-1BCC-4E573B8AD614}"/>
              </a:ext>
            </a:extLst>
          </p:cNvPr>
          <p:cNvSpPr txBox="1"/>
          <p:nvPr/>
        </p:nvSpPr>
        <p:spPr>
          <a:xfrm>
            <a:off x="2185282" y="6028191"/>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FE70F-0937-1FC9-46F9-E5E9A4E9567A}"/>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BAB5C06-65F6-A63D-895E-A9837132C119}"/>
              </a:ext>
            </a:extLst>
          </p:cNvPr>
          <p:cNvSpPr>
            <a:spLocks noGrp="1"/>
          </p:cNvSpPr>
          <p:nvPr>
            <p:ph sz="quarter" idx="10"/>
          </p:nvPr>
        </p:nvSpPr>
        <p:spPr>
          <a:xfrm>
            <a:off x="457200" y="1512000"/>
            <a:ext cx="8115300" cy="4248000"/>
          </a:xfrm>
        </p:spPr>
        <p:txBody>
          <a:bodyPr/>
          <a:lstStyle/>
          <a:p>
            <a:r>
              <a:rPr lang="en-GB" dirty="0">
                <a:ea typeface="ＭＳ Ｐゴシック" pitchFamily="-105" charset="-128"/>
                <a:cs typeface="ＭＳ Ｐゴシック" pitchFamily="-105" charset="-128"/>
              </a:rPr>
              <a:t>By the end of this session, learners should be able to</a:t>
            </a:r>
            <a:r>
              <a:rPr lang="en-GB" dirty="0"/>
              <a:t>:</a:t>
            </a:r>
          </a:p>
          <a:p>
            <a:pPr marL="342900" indent="-342900">
              <a:buClr>
                <a:srgbClr val="0077E3"/>
              </a:buClr>
              <a:buFont typeface="Arial" panose="020B0604020202020204" pitchFamily="34" charset="0"/>
              <a:buChar char="•"/>
            </a:pPr>
            <a:r>
              <a:rPr lang="en-GB" dirty="0"/>
              <a:t>state the units of measurement used in engineering and what they represent</a:t>
            </a:r>
          </a:p>
          <a:p>
            <a:pPr marL="342900" indent="-342900">
              <a:buClr>
                <a:srgbClr val="0077E3"/>
              </a:buClr>
              <a:buFont typeface="Arial" panose="020B0604020202020204" pitchFamily="34" charset="0"/>
              <a:buChar char="•"/>
            </a:pPr>
            <a:r>
              <a:rPr lang="en-GB" dirty="0"/>
              <a:t>convert between SI units and imperial units</a:t>
            </a:r>
          </a:p>
          <a:p>
            <a:pPr marL="342900" indent="-342900">
              <a:buClr>
                <a:srgbClr val="0077E3"/>
              </a:buClr>
              <a:buFont typeface="Arial" panose="020B0604020202020204" pitchFamily="34" charset="0"/>
              <a:buChar char="•"/>
            </a:pPr>
            <a:r>
              <a:rPr lang="en-GB" dirty="0"/>
              <a:t>convert between different multiples and submultiples. </a:t>
            </a:r>
          </a:p>
          <a:p>
            <a:pPr marL="342900" indent="-342900">
              <a:buClr>
                <a:srgbClr val="0077E3"/>
              </a:buClr>
              <a:buFont typeface="Arial" panose="020B0604020202020204" pitchFamily="34" charset="0"/>
              <a:buChar char="•"/>
            </a:pPr>
            <a:endParaRPr lang="en-GB" dirty="0"/>
          </a:p>
          <a:p>
            <a:endParaRPr lang="en-GB" dirty="0"/>
          </a:p>
        </p:txBody>
      </p:sp>
    </p:spTree>
    <p:extLst>
      <p:ext uri="{BB962C8B-B14F-4D97-AF65-F5344CB8AC3E}">
        <p14:creationId xmlns:p14="http://schemas.microsoft.com/office/powerpoint/2010/main" val="2472166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are SI units ?</a:t>
            </a:r>
          </a:p>
        </p:txBody>
      </p:sp>
      <p:sp>
        <p:nvSpPr>
          <p:cNvPr id="4" name="Content Placeholder 2">
            <a:extLst>
              <a:ext uri="{FF2B5EF4-FFF2-40B4-BE49-F238E27FC236}">
                <a16:creationId xmlns:a16="http://schemas.microsoft.com/office/drawing/2014/main" id="{18BB9B90-7CED-4C57-98D3-F12C29CE1C30}"/>
              </a:ext>
            </a:extLst>
          </p:cNvPr>
          <p:cNvSpPr>
            <a:spLocks noGrp="1"/>
          </p:cNvSpPr>
          <p:nvPr>
            <p:ph sz="quarter" idx="10"/>
          </p:nvPr>
        </p:nvSpPr>
        <p:spPr>
          <a:xfrm>
            <a:off x="457200" y="1511300"/>
            <a:ext cx="8229600" cy="4248150"/>
          </a:xfrm>
        </p:spPr>
        <p:txBody>
          <a:bodyPr/>
          <a:lstStyle/>
          <a:p>
            <a:r>
              <a:rPr lang="en-US" b="0" i="0" dirty="0">
                <a:solidFill>
                  <a:srgbClr val="231F20"/>
                </a:solidFill>
                <a:effectLst/>
                <a:latin typeface="Arial" panose="020B0604020202020204" pitchFamily="34" charset="0"/>
                <a:cs typeface="Arial" panose="020B0604020202020204" pitchFamily="34" charset="0"/>
              </a:rPr>
              <a:t>The units that scientists use all over the world are </a:t>
            </a:r>
            <a:r>
              <a:rPr lang="en-GB" b="0" i="0" dirty="0">
                <a:solidFill>
                  <a:srgbClr val="231F20"/>
                </a:solidFill>
                <a:effectLst/>
                <a:latin typeface="Arial" panose="020B0604020202020204" pitchFamily="34" charset="0"/>
                <a:cs typeface="Arial" panose="020B0604020202020204" pitchFamily="34" charset="0"/>
              </a:rPr>
              <a:t>standardised</a:t>
            </a:r>
            <a:r>
              <a:rPr lang="en-US" b="0" i="0" dirty="0">
                <a:solidFill>
                  <a:srgbClr val="231F20"/>
                </a:solidFill>
                <a:effectLst/>
                <a:latin typeface="Arial" panose="020B0604020202020204" pitchFamily="34" charset="0"/>
                <a:cs typeface="Arial" panose="020B0604020202020204" pitchFamily="34" charset="0"/>
              </a:rPr>
              <a:t> in the Système Internationale d’Unités: </a:t>
            </a:r>
            <a:r>
              <a:rPr lang="en-US" b="1" i="0" dirty="0">
                <a:solidFill>
                  <a:srgbClr val="231F20"/>
                </a:solidFill>
                <a:effectLst/>
                <a:latin typeface="Arial" panose="020B0604020202020204" pitchFamily="34" charset="0"/>
                <a:cs typeface="Arial" panose="020B0604020202020204" pitchFamily="34" charset="0"/>
              </a:rPr>
              <a:t>SI units</a:t>
            </a:r>
            <a:r>
              <a:rPr lang="en-US" b="0" i="0" dirty="0">
                <a:solidFill>
                  <a:srgbClr val="231F20"/>
                </a:solidFill>
                <a:effectLst/>
                <a:latin typeface="Arial" panose="020B0604020202020204" pitchFamily="34" charset="0"/>
                <a:cs typeface="Arial" panose="020B0604020202020204" pitchFamily="34" charset="0"/>
              </a:rPr>
              <a:t>. (T</a:t>
            </a:r>
            <a:r>
              <a:rPr lang="en-US" dirty="0">
                <a:solidFill>
                  <a:srgbClr val="231F20"/>
                </a:solidFill>
                <a:latin typeface="Arial" panose="020B0604020202020204" pitchFamily="34" charset="0"/>
                <a:cs typeface="Arial" panose="020B0604020202020204" pitchFamily="34" charset="0"/>
              </a:rPr>
              <a:t>here is one exception – North America uses imperial units.) Working </a:t>
            </a:r>
            <a:r>
              <a:rPr lang="en-US" b="0" i="0" dirty="0">
                <a:solidFill>
                  <a:srgbClr val="231F20"/>
                </a:solidFill>
                <a:effectLst/>
                <a:latin typeface="Arial" panose="020B0604020202020204" pitchFamily="34" charset="0"/>
                <a:cs typeface="Arial" panose="020B0604020202020204" pitchFamily="34" charset="0"/>
              </a:rPr>
              <a:t>in SI units means measurements are consistent and recognised globally. </a:t>
            </a:r>
            <a:endParaRPr lang="en-US" dirty="0"/>
          </a:p>
        </p:txBody>
      </p:sp>
      <p:sp>
        <p:nvSpPr>
          <p:cNvPr id="7" name="TextBox 6">
            <a:extLst>
              <a:ext uri="{FF2B5EF4-FFF2-40B4-BE49-F238E27FC236}">
                <a16:creationId xmlns:a16="http://schemas.microsoft.com/office/drawing/2014/main" id="{4E770462-0FB0-4C9A-887C-ACB5D80A541F}"/>
              </a:ext>
            </a:extLst>
          </p:cNvPr>
          <p:cNvSpPr txBox="1"/>
          <p:nvPr/>
        </p:nvSpPr>
        <p:spPr>
          <a:xfrm>
            <a:off x="4897760" y="2926123"/>
            <a:ext cx="3789040" cy="2923877"/>
          </a:xfrm>
          <a:prstGeom prst="rect">
            <a:avLst/>
          </a:prstGeom>
          <a:noFill/>
        </p:spPr>
        <p:txBody>
          <a:bodyPr wrap="square" rtlCol="0">
            <a:spAutoFit/>
          </a:bodyPr>
          <a:lstStyle/>
          <a:p>
            <a:r>
              <a:rPr lang="en-GB" dirty="0"/>
              <a:t>There are seven base units:</a:t>
            </a:r>
          </a:p>
          <a:p>
            <a:pPr marL="342900" indent="-342900">
              <a:buFont typeface="Arial" panose="020B0604020202020204" pitchFamily="34" charset="0"/>
              <a:buChar char="•"/>
            </a:pPr>
            <a:r>
              <a:rPr lang="en-GB" dirty="0"/>
              <a:t>kilogram (kg)</a:t>
            </a:r>
          </a:p>
          <a:p>
            <a:pPr marL="342900" indent="-342900">
              <a:buFont typeface="Arial" panose="020B0604020202020204" pitchFamily="34" charset="0"/>
              <a:buChar char="•"/>
            </a:pPr>
            <a:r>
              <a:rPr lang="en-GB" dirty="0"/>
              <a:t>metre (m)</a:t>
            </a:r>
          </a:p>
          <a:p>
            <a:pPr marL="342900" indent="-342900">
              <a:buFont typeface="Arial" panose="020B0604020202020204" pitchFamily="34" charset="0"/>
              <a:buChar char="•"/>
            </a:pPr>
            <a:r>
              <a:rPr lang="en-GB" dirty="0"/>
              <a:t>second (s)</a:t>
            </a:r>
          </a:p>
          <a:p>
            <a:pPr marL="342900" indent="-342900">
              <a:buFont typeface="Arial" panose="020B0604020202020204" pitchFamily="34" charset="0"/>
              <a:buChar char="•"/>
            </a:pPr>
            <a:endParaRPr lang="en-GB" sz="1200" dirty="0"/>
          </a:p>
          <a:p>
            <a:pPr marL="342900" indent="-342900">
              <a:buFont typeface="Arial" panose="020B0604020202020204" pitchFamily="34" charset="0"/>
              <a:buChar char="•"/>
            </a:pPr>
            <a:r>
              <a:rPr lang="en-GB" dirty="0"/>
              <a:t>ampere (A)</a:t>
            </a:r>
          </a:p>
          <a:p>
            <a:pPr marL="342900" indent="-342900">
              <a:buFont typeface="Arial" panose="020B0604020202020204" pitchFamily="34" charset="0"/>
              <a:buChar char="•"/>
            </a:pPr>
            <a:r>
              <a:rPr lang="en-GB" dirty="0"/>
              <a:t>kelvin (K)</a:t>
            </a:r>
          </a:p>
          <a:p>
            <a:pPr marL="342900" indent="-342900">
              <a:buFont typeface="Arial" panose="020B0604020202020204" pitchFamily="34" charset="0"/>
              <a:buChar char="•"/>
            </a:pPr>
            <a:endParaRPr lang="en-GB" sz="1200" dirty="0"/>
          </a:p>
          <a:p>
            <a:pPr marL="342900" indent="-342900">
              <a:buFont typeface="Arial" panose="020B0604020202020204" pitchFamily="34" charset="0"/>
              <a:buChar char="•"/>
            </a:pPr>
            <a:r>
              <a:rPr lang="en-GB" dirty="0"/>
              <a:t>mole (mol)</a:t>
            </a:r>
          </a:p>
          <a:p>
            <a:pPr marL="342900" indent="-342900">
              <a:buFont typeface="Arial" panose="020B0604020202020204" pitchFamily="34" charset="0"/>
              <a:buChar char="•"/>
            </a:pPr>
            <a:r>
              <a:rPr lang="en-GB" dirty="0"/>
              <a:t>candela (cd)</a:t>
            </a:r>
          </a:p>
        </p:txBody>
      </p:sp>
      <p:pic>
        <p:nvPicPr>
          <p:cNvPr id="8" name="Picture 7">
            <a:extLst>
              <a:ext uri="{FF2B5EF4-FFF2-40B4-BE49-F238E27FC236}">
                <a16:creationId xmlns:a16="http://schemas.microsoft.com/office/drawing/2014/main" id="{5101B9DF-E991-4054-8BF4-5BAB033D0E7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2727813"/>
            <a:ext cx="3168236" cy="316823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 units in engineering </a:t>
            </a:r>
          </a:p>
        </p:txBody>
      </p:sp>
      <p:sp>
        <p:nvSpPr>
          <p:cNvPr id="3" name="Content Placeholder 2"/>
          <p:cNvSpPr>
            <a:spLocks noGrp="1"/>
          </p:cNvSpPr>
          <p:nvPr>
            <p:ph sz="quarter" idx="10"/>
          </p:nvPr>
        </p:nvSpPr>
        <p:spPr>
          <a:xfrm>
            <a:off x="457200" y="1512000"/>
            <a:ext cx="8229600" cy="778439"/>
          </a:xfrm>
        </p:spPr>
        <p:txBody>
          <a:bodyPr/>
          <a:lstStyle/>
          <a:p>
            <a:r>
              <a:rPr lang="en-GB" dirty="0"/>
              <a:t>Here are some of the base units you are mostly likely to encounter within the engineering sector</a:t>
            </a:r>
            <a:endParaRPr lang="en-US" dirty="0"/>
          </a:p>
        </p:txBody>
      </p:sp>
      <p:graphicFrame>
        <p:nvGraphicFramePr>
          <p:cNvPr id="6" name="Table 4">
            <a:extLst>
              <a:ext uri="{FF2B5EF4-FFF2-40B4-BE49-F238E27FC236}">
                <a16:creationId xmlns:a16="http://schemas.microsoft.com/office/drawing/2014/main" id="{23B55253-90CD-4E0B-B673-BDC69A6DD2EA}"/>
              </a:ext>
            </a:extLst>
          </p:cNvPr>
          <p:cNvGraphicFramePr>
            <a:graphicFrameLocks/>
          </p:cNvGraphicFramePr>
          <p:nvPr>
            <p:extLst>
              <p:ext uri="{D42A27DB-BD31-4B8C-83A1-F6EECF244321}">
                <p14:modId xmlns:p14="http://schemas.microsoft.com/office/powerpoint/2010/main" val="3368542724"/>
              </p:ext>
            </p:extLst>
          </p:nvPr>
        </p:nvGraphicFramePr>
        <p:xfrm>
          <a:off x="611559" y="2420888"/>
          <a:ext cx="7893249" cy="1463040"/>
        </p:xfrm>
        <a:graphic>
          <a:graphicData uri="http://schemas.openxmlformats.org/drawingml/2006/table">
            <a:tbl>
              <a:tblPr firstRow="1" bandRow="1">
                <a:tableStyleId>{5C22544A-7EE6-4342-B048-85BDC9FD1C3A}</a:tableStyleId>
              </a:tblPr>
              <a:tblGrid>
                <a:gridCol w="2631083">
                  <a:extLst>
                    <a:ext uri="{9D8B030D-6E8A-4147-A177-3AD203B41FA5}">
                      <a16:colId xmlns:a16="http://schemas.microsoft.com/office/drawing/2014/main" val="2973413545"/>
                    </a:ext>
                  </a:extLst>
                </a:gridCol>
                <a:gridCol w="2631083">
                  <a:extLst>
                    <a:ext uri="{9D8B030D-6E8A-4147-A177-3AD203B41FA5}">
                      <a16:colId xmlns:a16="http://schemas.microsoft.com/office/drawing/2014/main" val="361914672"/>
                    </a:ext>
                  </a:extLst>
                </a:gridCol>
                <a:gridCol w="2631083">
                  <a:extLst>
                    <a:ext uri="{9D8B030D-6E8A-4147-A177-3AD203B41FA5}">
                      <a16:colId xmlns:a16="http://schemas.microsoft.com/office/drawing/2014/main" val="1795048645"/>
                    </a:ext>
                  </a:extLst>
                </a:gridCol>
              </a:tblGrid>
              <a:tr h="189798">
                <a:tc>
                  <a:txBody>
                    <a:bodyPr/>
                    <a:lstStyle/>
                    <a:p>
                      <a:r>
                        <a:rPr lang="en-GB" dirty="0">
                          <a:solidFill>
                            <a:sysClr val="windowText" lastClr="000000"/>
                          </a:solidFill>
                        </a:rPr>
                        <a:t>Property</a:t>
                      </a:r>
                    </a:p>
                  </a:txBody>
                  <a:tcPr/>
                </a:tc>
                <a:tc>
                  <a:txBody>
                    <a:bodyPr/>
                    <a:lstStyle/>
                    <a:p>
                      <a:r>
                        <a:rPr lang="en-GB" dirty="0">
                          <a:solidFill>
                            <a:sysClr val="windowText" lastClr="000000"/>
                          </a:solidFill>
                        </a:rPr>
                        <a:t>SI unit</a:t>
                      </a:r>
                    </a:p>
                  </a:txBody>
                  <a:tcPr/>
                </a:tc>
                <a:tc>
                  <a:txBody>
                    <a:bodyPr/>
                    <a:lstStyle/>
                    <a:p>
                      <a:r>
                        <a:rPr lang="en-GB" dirty="0">
                          <a:solidFill>
                            <a:sysClr val="windowText" lastClr="000000"/>
                          </a:solidFill>
                        </a:rPr>
                        <a:t>Abbreviation</a:t>
                      </a:r>
                    </a:p>
                  </a:txBody>
                  <a:tcPr/>
                </a:tc>
                <a:extLst>
                  <a:ext uri="{0D108BD9-81ED-4DB2-BD59-A6C34878D82A}">
                    <a16:rowId xmlns:a16="http://schemas.microsoft.com/office/drawing/2014/main" val="428518895"/>
                  </a:ext>
                </a:extLst>
              </a:tr>
              <a:tr h="189798">
                <a:tc>
                  <a:txBody>
                    <a:bodyPr/>
                    <a:lstStyle/>
                    <a:p>
                      <a:r>
                        <a:rPr lang="en-GB" dirty="0"/>
                        <a:t>mass</a:t>
                      </a:r>
                    </a:p>
                  </a:txBody>
                  <a:tcPr/>
                </a:tc>
                <a:tc>
                  <a:txBody>
                    <a:bodyPr/>
                    <a:lstStyle/>
                    <a:p>
                      <a:r>
                        <a:rPr lang="en-US" sz="1800" dirty="0">
                          <a:solidFill>
                            <a:srgbClr val="231F20"/>
                          </a:solidFill>
                          <a:latin typeface="Arial" panose="020B0604020202020204" pitchFamily="34" charset="0"/>
                          <a:cs typeface="Arial" panose="020B0604020202020204" pitchFamily="34" charset="0"/>
                        </a:rPr>
                        <a:t>kilogram</a:t>
                      </a:r>
                      <a:endParaRPr lang="en-GB" dirty="0"/>
                    </a:p>
                  </a:txBody>
                  <a:tcPr/>
                </a:tc>
                <a:tc>
                  <a:txBody>
                    <a:bodyPr/>
                    <a:lstStyle/>
                    <a:p>
                      <a:r>
                        <a:rPr lang="en-US" sz="1800" dirty="0">
                          <a:solidFill>
                            <a:srgbClr val="231F20"/>
                          </a:solidFill>
                          <a:latin typeface="Arial" panose="020B0604020202020204" pitchFamily="34" charset="0"/>
                          <a:cs typeface="Arial" panose="020B0604020202020204" pitchFamily="34" charset="0"/>
                        </a:rPr>
                        <a:t>kg </a:t>
                      </a:r>
                      <a:endParaRPr lang="en-GB" dirty="0"/>
                    </a:p>
                  </a:txBody>
                  <a:tcPr/>
                </a:tc>
                <a:extLst>
                  <a:ext uri="{0D108BD9-81ED-4DB2-BD59-A6C34878D82A}">
                    <a16:rowId xmlns:a16="http://schemas.microsoft.com/office/drawing/2014/main" val="3499092829"/>
                  </a:ext>
                </a:extLst>
              </a:tr>
              <a:tr h="189798">
                <a:tc>
                  <a:txBody>
                    <a:bodyPr/>
                    <a:lstStyle/>
                    <a:p>
                      <a:r>
                        <a:rPr lang="en-GB" dirty="0"/>
                        <a:t>time</a:t>
                      </a:r>
                    </a:p>
                  </a:txBody>
                  <a:tcPr/>
                </a:tc>
                <a:tc>
                  <a:txBody>
                    <a:bodyPr/>
                    <a:lstStyle/>
                    <a:p>
                      <a:r>
                        <a:rPr lang="en-US" sz="1800" dirty="0">
                          <a:solidFill>
                            <a:srgbClr val="231F20"/>
                          </a:solidFill>
                          <a:latin typeface="Arial" panose="020B0604020202020204" pitchFamily="34" charset="0"/>
                          <a:cs typeface="Arial" panose="020B0604020202020204" pitchFamily="34" charset="0"/>
                        </a:rPr>
                        <a:t>second</a:t>
                      </a:r>
                      <a:endParaRPr lang="en-GB" dirty="0"/>
                    </a:p>
                  </a:txBody>
                  <a:tcPr/>
                </a:tc>
                <a:tc>
                  <a:txBody>
                    <a:bodyPr/>
                    <a:lstStyle/>
                    <a:p>
                      <a:r>
                        <a:rPr lang="en-US" sz="1800" dirty="0">
                          <a:solidFill>
                            <a:srgbClr val="231F20"/>
                          </a:solidFill>
                          <a:latin typeface="Arial" panose="020B0604020202020204" pitchFamily="34" charset="0"/>
                          <a:cs typeface="Arial" panose="020B0604020202020204" pitchFamily="34" charset="0"/>
                        </a:rPr>
                        <a:t>s </a:t>
                      </a:r>
                      <a:endParaRPr lang="en-GB" dirty="0"/>
                    </a:p>
                  </a:txBody>
                  <a:tcPr/>
                </a:tc>
                <a:extLst>
                  <a:ext uri="{0D108BD9-81ED-4DB2-BD59-A6C34878D82A}">
                    <a16:rowId xmlns:a16="http://schemas.microsoft.com/office/drawing/2014/main" val="2820589625"/>
                  </a:ext>
                </a:extLst>
              </a:tr>
              <a:tr h="189798">
                <a:tc>
                  <a:txBody>
                    <a:bodyPr/>
                    <a:lstStyle/>
                    <a:p>
                      <a:r>
                        <a:rPr lang="en-GB" dirty="0"/>
                        <a:t>length (distance)</a:t>
                      </a:r>
                    </a:p>
                  </a:txBody>
                  <a:tcPr/>
                </a:tc>
                <a:tc>
                  <a:txBody>
                    <a:bodyPr/>
                    <a:lstStyle/>
                    <a:p>
                      <a:r>
                        <a:rPr lang="en-GB" dirty="0"/>
                        <a:t>metre</a:t>
                      </a:r>
                    </a:p>
                  </a:txBody>
                  <a:tcPr/>
                </a:tc>
                <a:tc>
                  <a:txBody>
                    <a:bodyPr/>
                    <a:lstStyle/>
                    <a:p>
                      <a:r>
                        <a:rPr lang="en-GB" dirty="0"/>
                        <a:t>m</a:t>
                      </a:r>
                    </a:p>
                  </a:txBody>
                  <a:tcPr/>
                </a:tc>
                <a:extLst>
                  <a:ext uri="{0D108BD9-81ED-4DB2-BD59-A6C34878D82A}">
                    <a16:rowId xmlns:a16="http://schemas.microsoft.com/office/drawing/2014/main" val="402020765"/>
                  </a:ext>
                </a:extLst>
              </a:tr>
            </a:tbl>
          </a:graphicData>
        </a:graphic>
      </p:graphicFrame>
      <p:sp>
        <p:nvSpPr>
          <p:cNvPr id="4" name="Content Placeholder 2">
            <a:extLst>
              <a:ext uri="{FF2B5EF4-FFF2-40B4-BE49-F238E27FC236}">
                <a16:creationId xmlns:a16="http://schemas.microsoft.com/office/drawing/2014/main" id="{43F014EE-ABA6-DC10-D564-642F9B88B526}"/>
              </a:ext>
            </a:extLst>
          </p:cNvPr>
          <p:cNvSpPr txBox="1">
            <a:spLocks/>
          </p:cNvSpPr>
          <p:nvPr/>
        </p:nvSpPr>
        <p:spPr bwMode="auto">
          <a:xfrm>
            <a:off x="457200" y="4567562"/>
            <a:ext cx="8229600" cy="136515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Note that when using SI units there should be a space between the value and the unit. When using the full word it should not be capitalized unless at the start of a sentence. For example, 3 m = 3 metres,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81CD6-B9F1-462D-A7A4-7FC9F4114FBB}"/>
              </a:ext>
            </a:extLst>
          </p:cNvPr>
          <p:cNvSpPr>
            <a:spLocks noGrp="1"/>
          </p:cNvSpPr>
          <p:nvPr>
            <p:ph type="title"/>
          </p:nvPr>
        </p:nvSpPr>
        <p:spPr/>
        <p:txBody>
          <a:bodyPr/>
          <a:lstStyle/>
          <a:p>
            <a:r>
              <a:rPr lang="en-GB" dirty="0"/>
              <a:t>Mass and weight </a:t>
            </a:r>
          </a:p>
        </p:txBody>
      </p:sp>
      <p:sp>
        <p:nvSpPr>
          <p:cNvPr id="3" name="Content Placeholder 2">
            <a:extLst>
              <a:ext uri="{FF2B5EF4-FFF2-40B4-BE49-F238E27FC236}">
                <a16:creationId xmlns:a16="http://schemas.microsoft.com/office/drawing/2014/main" id="{582683B6-A6B9-432F-B216-70F9D1BE3C17}"/>
              </a:ext>
            </a:extLst>
          </p:cNvPr>
          <p:cNvSpPr>
            <a:spLocks noGrp="1"/>
          </p:cNvSpPr>
          <p:nvPr>
            <p:ph sz="quarter" idx="10"/>
          </p:nvPr>
        </p:nvSpPr>
        <p:spPr>
          <a:xfrm>
            <a:off x="457199" y="1512000"/>
            <a:ext cx="8305061" cy="4248000"/>
          </a:xfrm>
        </p:spPr>
        <p:txBody>
          <a:bodyPr/>
          <a:lstStyle/>
          <a:p>
            <a:pPr>
              <a:defRPr/>
            </a:pPr>
            <a:r>
              <a:rPr lang="en-GB" b="1" dirty="0"/>
              <a:t>Mass</a:t>
            </a:r>
            <a:r>
              <a:rPr lang="en-GB" dirty="0"/>
              <a:t> is the amount of matter in an object and is measured in kilograms. An object cannot have a mass of zero.</a:t>
            </a:r>
          </a:p>
          <a:p>
            <a:pPr>
              <a:defRPr/>
            </a:pPr>
            <a:r>
              <a:rPr lang="en-GB" b="1" dirty="0"/>
              <a:t>Weight</a:t>
            </a:r>
            <a:r>
              <a:rPr lang="en-GB" dirty="0"/>
              <a:t> is a force due to the pull of gravity on the mass of the object and is measured in newtons (N). Weight = force × acceleration due to gravity.</a:t>
            </a:r>
          </a:p>
          <a:p>
            <a:pPr>
              <a:defRPr/>
            </a:pPr>
            <a:r>
              <a:rPr lang="en-GB" dirty="0"/>
              <a:t>We often confuse the terms and weight is often quoted in kilograms.</a:t>
            </a:r>
          </a:p>
          <a:p>
            <a:pPr>
              <a:defRPr/>
            </a:pPr>
            <a:r>
              <a:rPr lang="en-GB" b="1" dirty="0"/>
              <a:t>Pressure </a:t>
            </a:r>
            <a:r>
              <a:rPr lang="en-GB" dirty="0"/>
              <a:t>is defined as force/area. The SI unit for force is newtons (N) and the SI unit for area is square metres (m²). One newton per square metre (N</a:t>
            </a:r>
            <a:r>
              <a:rPr lang="en-GB" spc="-100" dirty="0"/>
              <a:t> </a:t>
            </a:r>
            <a:r>
              <a:rPr lang="en-GB" dirty="0"/>
              <a:t>m</a:t>
            </a:r>
            <a:r>
              <a:rPr lang="en-GB" baseline="30000" dirty="0"/>
              <a:t>−</a:t>
            </a:r>
            <a:r>
              <a:rPr lang="en-GB" dirty="0"/>
              <a:t>²) equals 1 pascal.</a:t>
            </a:r>
          </a:p>
          <a:p>
            <a:pPr>
              <a:defRPr/>
            </a:pPr>
            <a:r>
              <a:rPr lang="en-GB" dirty="0"/>
              <a:t>Example: When a liquid or a gas is in contact with a solid surface such as water in a tank it produces a force on that surface. The pressure of the fluid is defined as the force per unit area.</a:t>
            </a:r>
          </a:p>
          <a:p>
            <a:endParaRPr lang="en-GB" dirty="0"/>
          </a:p>
        </p:txBody>
      </p:sp>
    </p:spTree>
    <p:extLst>
      <p:ext uri="{BB962C8B-B14F-4D97-AF65-F5344CB8AC3E}">
        <p14:creationId xmlns:p14="http://schemas.microsoft.com/office/powerpoint/2010/main" val="2651189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E7E53-FB4A-4DD2-96D1-98F257AA134F}"/>
              </a:ext>
            </a:extLst>
          </p:cNvPr>
          <p:cNvSpPr>
            <a:spLocks noGrp="1"/>
          </p:cNvSpPr>
          <p:nvPr>
            <p:ph type="title"/>
          </p:nvPr>
        </p:nvSpPr>
        <p:spPr/>
        <p:txBody>
          <a:bodyPr/>
          <a:lstStyle/>
          <a:p>
            <a:r>
              <a:rPr lang="en-GB" dirty="0"/>
              <a:t>Using SI units </a:t>
            </a:r>
          </a:p>
        </p:txBody>
      </p:sp>
      <p:sp>
        <p:nvSpPr>
          <p:cNvPr id="3" name="Content Placeholder 2">
            <a:extLst>
              <a:ext uri="{FF2B5EF4-FFF2-40B4-BE49-F238E27FC236}">
                <a16:creationId xmlns:a16="http://schemas.microsoft.com/office/drawing/2014/main" id="{62121990-2AC6-429C-A755-401555DFD0E2}"/>
              </a:ext>
            </a:extLst>
          </p:cNvPr>
          <p:cNvSpPr>
            <a:spLocks noGrp="1"/>
          </p:cNvSpPr>
          <p:nvPr>
            <p:ph sz="quarter" idx="10"/>
          </p:nvPr>
        </p:nvSpPr>
        <p:spPr>
          <a:xfrm>
            <a:off x="350668" y="1602000"/>
            <a:ext cx="8229600" cy="4248000"/>
          </a:xfrm>
        </p:spPr>
        <p:txBody>
          <a:bodyPr/>
          <a:lstStyle/>
          <a:p>
            <a:pPr marL="342900" indent="-342900">
              <a:buClr>
                <a:srgbClr val="0077E3"/>
              </a:buClr>
              <a:buFont typeface="Arial" panose="020B0604020202020204" pitchFamily="34" charset="0"/>
              <a:buChar char="•"/>
            </a:pPr>
            <a:r>
              <a:rPr lang="en-US" sz="2000" dirty="0"/>
              <a:t>Area is measured in m</a:t>
            </a:r>
            <a:r>
              <a:rPr lang="en-US" sz="2000" baseline="30000" dirty="0"/>
              <a:t>2</a:t>
            </a:r>
            <a:r>
              <a:rPr lang="en-US" sz="2000" dirty="0"/>
              <a:t> </a:t>
            </a:r>
          </a:p>
          <a:p>
            <a:r>
              <a:rPr lang="en-US" sz="2000" dirty="0"/>
              <a:t>e.g., for a room 10 m long by 10 m wide,</a:t>
            </a:r>
            <a:br>
              <a:rPr lang="en-US" sz="2000" dirty="0"/>
            </a:br>
            <a:br>
              <a:rPr lang="en-US" sz="2000" dirty="0"/>
            </a:br>
            <a:r>
              <a:rPr lang="en-US" sz="2000" dirty="0"/>
              <a:t> </a:t>
            </a:r>
            <a:r>
              <a:rPr lang="en-US" dirty="0"/>
              <a:t>	</a:t>
            </a:r>
            <a:r>
              <a:rPr lang="en-US" sz="2000" dirty="0"/>
              <a:t>area = 10 ×10 = 100 m</a:t>
            </a:r>
            <a:r>
              <a:rPr lang="en-US" sz="2000" baseline="30000" dirty="0"/>
              <a:t>2</a:t>
            </a:r>
            <a:endParaRPr lang="en-US" sz="2000" dirty="0"/>
          </a:p>
          <a:p>
            <a:pPr marL="342900" indent="-342900">
              <a:buClr>
                <a:srgbClr val="0077E3"/>
              </a:buClr>
              <a:buFont typeface="Arial" panose="020B0604020202020204" pitchFamily="34" charset="0"/>
              <a:buChar char="•"/>
            </a:pPr>
            <a:r>
              <a:rPr lang="en-US" sz="2000" dirty="0"/>
              <a:t>Volume is measured in m</a:t>
            </a:r>
            <a:r>
              <a:rPr lang="en-US" sz="2000" baseline="30000" dirty="0"/>
              <a:t>3 </a:t>
            </a:r>
            <a:endParaRPr lang="en-US" baseline="30000" dirty="0"/>
          </a:p>
          <a:p>
            <a:r>
              <a:rPr lang="en-US" sz="2000" dirty="0"/>
              <a:t>e.g., for a room 10 m long by 10 m wide by 10 m high,</a:t>
            </a:r>
          </a:p>
          <a:p>
            <a:r>
              <a:rPr lang="en-US" dirty="0"/>
              <a:t>	volume </a:t>
            </a:r>
            <a:r>
              <a:rPr lang="en-US" sz="2000" dirty="0"/>
              <a:t> = 10×10 ×10  = 1000 m</a:t>
            </a:r>
            <a:r>
              <a:rPr lang="en-US" sz="2000" baseline="30000" dirty="0"/>
              <a:t>3</a:t>
            </a:r>
            <a:r>
              <a:rPr lang="en-US" sz="2000" dirty="0"/>
              <a:t> </a:t>
            </a:r>
          </a:p>
          <a:p>
            <a:pPr marL="342900" indent="-342900">
              <a:buClr>
                <a:srgbClr val="0077E3"/>
              </a:buClr>
              <a:buFont typeface="Arial" panose="020B0604020202020204" pitchFamily="34" charset="0"/>
              <a:buChar char="•"/>
            </a:pPr>
            <a:r>
              <a:rPr lang="en-US" sz="2000" dirty="0"/>
              <a:t>One litre is a volume of 0.001 m</a:t>
            </a:r>
            <a:r>
              <a:rPr lang="en-US" sz="2000" baseline="30000" dirty="0"/>
              <a:t>3 </a:t>
            </a:r>
            <a:r>
              <a:rPr lang="en-US" sz="2000" dirty="0"/>
              <a:t>or 1000 cm</a:t>
            </a:r>
            <a:r>
              <a:rPr lang="en-US" sz="2000" baseline="30000" dirty="0"/>
              <a:t>3</a:t>
            </a:r>
            <a:r>
              <a:rPr lang="en-US" sz="2000" dirty="0"/>
              <a:t> .</a:t>
            </a:r>
            <a:endParaRPr lang="en-US" sz="2000" dirty="0">
              <a:effectLst/>
            </a:endParaRPr>
          </a:p>
          <a:p>
            <a:endParaRPr lang="en-US" sz="2000" dirty="0">
              <a:effectLst/>
              <a:cs typeface="Arial" panose="020B0604020202020204" pitchFamily="34" charset="0"/>
            </a:endParaRPr>
          </a:p>
          <a:p>
            <a:endParaRPr lang="en-GB" dirty="0"/>
          </a:p>
        </p:txBody>
      </p:sp>
    </p:spTree>
    <p:extLst>
      <p:ext uri="{BB962C8B-B14F-4D97-AF65-F5344CB8AC3E}">
        <p14:creationId xmlns:p14="http://schemas.microsoft.com/office/powerpoint/2010/main" val="4250603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 units in engineering </a:t>
            </a:r>
          </a:p>
        </p:txBody>
      </p:sp>
      <p:sp>
        <p:nvSpPr>
          <p:cNvPr id="3" name="Content Placeholder 2"/>
          <p:cNvSpPr>
            <a:spLocks noGrp="1"/>
          </p:cNvSpPr>
          <p:nvPr>
            <p:ph sz="quarter" idx="10"/>
          </p:nvPr>
        </p:nvSpPr>
        <p:spPr>
          <a:xfrm>
            <a:off x="457200" y="1512000"/>
            <a:ext cx="8229600" cy="1764600"/>
          </a:xfrm>
        </p:spPr>
        <p:txBody>
          <a:bodyPr/>
          <a:lstStyle/>
          <a:p>
            <a:r>
              <a:rPr lang="en-GB" b="1" dirty="0">
                <a:latin typeface="Arial" panose="020B0604020202020204" pitchFamily="34" charset="0"/>
                <a:cs typeface="Arial" panose="020B0604020202020204" pitchFamily="34" charset="0"/>
              </a:rPr>
              <a:t>Derived units</a:t>
            </a:r>
            <a:r>
              <a:rPr lang="en-US" b="0" i="0" dirty="0">
                <a:solidFill>
                  <a:srgbClr val="231F20"/>
                </a:solidFill>
                <a:effectLst/>
                <a:latin typeface="Arial" panose="020B0604020202020204" pitchFamily="34" charset="0"/>
                <a:cs typeface="Arial" panose="020B0604020202020204" pitchFamily="34" charset="0"/>
              </a:rPr>
              <a:t> come from the seven base units. For example, a newton is a unit of force, which is the same as kg m s</a:t>
            </a:r>
            <a:r>
              <a:rPr lang="en-US" baseline="30000" dirty="0">
                <a:solidFill>
                  <a:srgbClr val="231F20"/>
                </a:solidFill>
                <a:latin typeface="Arial" panose="020B0604020202020204" pitchFamily="34" charset="0"/>
                <a:cs typeface="Arial" panose="020B0604020202020204" pitchFamily="34" charset="0"/>
              </a:rPr>
              <a:t>−</a:t>
            </a:r>
            <a:r>
              <a:rPr lang="en-US" b="0" i="0" baseline="30000" dirty="0">
                <a:solidFill>
                  <a:srgbClr val="231F20"/>
                </a:solidFill>
                <a:effectLst/>
                <a:latin typeface="Arial" panose="020B0604020202020204" pitchFamily="34" charset="0"/>
                <a:cs typeface="Arial" panose="020B0604020202020204" pitchFamily="34" charset="0"/>
              </a:rPr>
              <a:t>2</a:t>
            </a:r>
            <a:endParaRPr lang="en-GB" baseline="30000" dirty="0">
              <a:latin typeface="Arial" panose="020B0604020202020204" pitchFamily="34" charset="0"/>
              <a:cs typeface="Arial" panose="020B0604020202020204" pitchFamily="34" charset="0"/>
            </a:endParaRPr>
          </a:p>
          <a:p>
            <a:r>
              <a:rPr lang="en-GB" dirty="0"/>
              <a:t>Here some of the derived units you are mostly likely to encounter within the engineering sector.</a:t>
            </a:r>
            <a:endParaRPr lang="en-US" dirty="0"/>
          </a:p>
        </p:txBody>
      </p:sp>
      <p:graphicFrame>
        <p:nvGraphicFramePr>
          <p:cNvPr id="6" name="Table 4">
            <a:extLst>
              <a:ext uri="{FF2B5EF4-FFF2-40B4-BE49-F238E27FC236}">
                <a16:creationId xmlns:a16="http://schemas.microsoft.com/office/drawing/2014/main" id="{23B55253-90CD-4E0B-B673-BDC69A6DD2EA}"/>
              </a:ext>
            </a:extLst>
          </p:cNvPr>
          <p:cNvGraphicFramePr>
            <a:graphicFrameLocks/>
          </p:cNvGraphicFramePr>
          <p:nvPr>
            <p:extLst>
              <p:ext uri="{D42A27DB-BD31-4B8C-83A1-F6EECF244321}">
                <p14:modId xmlns:p14="http://schemas.microsoft.com/office/powerpoint/2010/main" val="1618775143"/>
              </p:ext>
            </p:extLst>
          </p:nvPr>
        </p:nvGraphicFramePr>
        <p:xfrm>
          <a:off x="457200" y="3429000"/>
          <a:ext cx="8229600" cy="219456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4019202649"/>
                    </a:ext>
                  </a:extLst>
                </a:gridCol>
                <a:gridCol w="1436914">
                  <a:extLst>
                    <a:ext uri="{9D8B030D-6E8A-4147-A177-3AD203B41FA5}">
                      <a16:colId xmlns:a16="http://schemas.microsoft.com/office/drawing/2014/main" val="361914672"/>
                    </a:ext>
                  </a:extLst>
                </a:gridCol>
                <a:gridCol w="2013857">
                  <a:extLst>
                    <a:ext uri="{9D8B030D-6E8A-4147-A177-3AD203B41FA5}">
                      <a16:colId xmlns:a16="http://schemas.microsoft.com/office/drawing/2014/main" val="1795048645"/>
                    </a:ext>
                  </a:extLst>
                </a:gridCol>
                <a:gridCol w="3254829">
                  <a:extLst>
                    <a:ext uri="{9D8B030D-6E8A-4147-A177-3AD203B41FA5}">
                      <a16:colId xmlns:a16="http://schemas.microsoft.com/office/drawing/2014/main" val="1230865915"/>
                    </a:ext>
                  </a:extLst>
                </a:gridCol>
              </a:tblGrid>
              <a:tr h="189798">
                <a:tc>
                  <a:txBody>
                    <a:bodyPr/>
                    <a:lstStyle/>
                    <a:p>
                      <a:r>
                        <a:rPr lang="en-GB" dirty="0">
                          <a:solidFill>
                            <a:sysClr val="windowText" lastClr="000000"/>
                          </a:solidFill>
                        </a:rPr>
                        <a:t>Property</a:t>
                      </a:r>
                    </a:p>
                  </a:txBody>
                  <a:tcPr/>
                </a:tc>
                <a:tc>
                  <a:txBody>
                    <a:bodyPr/>
                    <a:lstStyle/>
                    <a:p>
                      <a:r>
                        <a:rPr lang="en-GB" dirty="0">
                          <a:solidFill>
                            <a:sysClr val="windowText" lastClr="000000"/>
                          </a:solidFill>
                        </a:rPr>
                        <a:t>SI unit</a:t>
                      </a:r>
                    </a:p>
                  </a:txBody>
                  <a:tcPr/>
                </a:tc>
                <a:tc>
                  <a:txBody>
                    <a:bodyPr/>
                    <a:lstStyle/>
                    <a:p>
                      <a:r>
                        <a:rPr lang="en-GB" dirty="0">
                          <a:solidFill>
                            <a:sysClr val="windowText" lastClr="000000"/>
                          </a:solidFill>
                        </a:rPr>
                        <a:t>Abbreviation</a:t>
                      </a:r>
                    </a:p>
                  </a:txBody>
                  <a:tcPr/>
                </a:tc>
                <a:tc>
                  <a:txBody>
                    <a:bodyPr/>
                    <a:lstStyle/>
                    <a:p>
                      <a:r>
                        <a:rPr lang="en-GB" dirty="0">
                          <a:solidFill>
                            <a:sysClr val="windowText" lastClr="000000"/>
                          </a:solidFill>
                        </a:rPr>
                        <a:t>Equivalent to</a:t>
                      </a:r>
                    </a:p>
                  </a:txBody>
                  <a:tcPr/>
                </a:tc>
                <a:extLst>
                  <a:ext uri="{0D108BD9-81ED-4DB2-BD59-A6C34878D82A}">
                    <a16:rowId xmlns:a16="http://schemas.microsoft.com/office/drawing/2014/main" val="428518895"/>
                  </a:ext>
                </a:extLst>
              </a:tr>
              <a:tr h="189798">
                <a:tc>
                  <a:txBody>
                    <a:bodyPr/>
                    <a:lstStyle/>
                    <a:p>
                      <a:r>
                        <a:rPr lang="en-GB" dirty="0"/>
                        <a:t>density</a:t>
                      </a:r>
                    </a:p>
                  </a:txBody>
                  <a:tcPr/>
                </a:tc>
                <a:tc>
                  <a:txBody>
                    <a:bodyPr/>
                    <a:lstStyle/>
                    <a:p>
                      <a:endParaRPr lang="en-GB" dirty="0"/>
                    </a:p>
                  </a:txBody>
                  <a:tcPr/>
                </a:tc>
                <a:tc>
                  <a:txBody>
                    <a:bodyPr/>
                    <a:lstStyle/>
                    <a:p>
                      <a:endParaRPr lang="en-GB"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kg/m</a:t>
                      </a:r>
                      <a:r>
                        <a:rPr lang="en-GB" baseline="30000" dirty="0"/>
                        <a:t>3</a:t>
                      </a:r>
                      <a:r>
                        <a:rPr lang="en-GB" dirty="0"/>
                        <a:t> or kg</a:t>
                      </a:r>
                      <a:r>
                        <a:rPr lang="en-GB" spc="-100" baseline="0" dirty="0"/>
                        <a:t> </a:t>
                      </a:r>
                      <a:r>
                        <a:rPr lang="en-GB" dirty="0"/>
                        <a:t>m</a:t>
                      </a:r>
                      <a:r>
                        <a:rPr lang="en-US" baseline="30000" dirty="0">
                          <a:solidFill>
                            <a:srgbClr val="231F20"/>
                          </a:solidFill>
                          <a:latin typeface="Arial" panose="020B0604020202020204" pitchFamily="34" charset="0"/>
                          <a:cs typeface="Arial" panose="020B0604020202020204" pitchFamily="34" charset="0"/>
                        </a:rPr>
                        <a:t>−</a:t>
                      </a:r>
                      <a:r>
                        <a:rPr lang="en-GB" baseline="30000" dirty="0"/>
                        <a:t>3</a:t>
                      </a:r>
                    </a:p>
                  </a:txBody>
                  <a:tcPr/>
                </a:tc>
                <a:extLst>
                  <a:ext uri="{0D108BD9-81ED-4DB2-BD59-A6C34878D82A}">
                    <a16:rowId xmlns:a16="http://schemas.microsoft.com/office/drawing/2014/main" val="3261101949"/>
                  </a:ext>
                </a:extLst>
              </a:tr>
              <a:tr h="189798">
                <a:tc>
                  <a:txBody>
                    <a:bodyPr/>
                    <a:lstStyle/>
                    <a:p>
                      <a:r>
                        <a:rPr lang="en-GB" dirty="0"/>
                        <a:t>velocity</a:t>
                      </a:r>
                    </a:p>
                  </a:txBody>
                  <a:tcPr/>
                </a:tc>
                <a:tc>
                  <a:txBody>
                    <a:bodyPr/>
                    <a:lstStyle/>
                    <a:p>
                      <a:endParaRPr lang="en-GB" dirty="0"/>
                    </a:p>
                  </a:txBody>
                  <a:tcPr/>
                </a:tc>
                <a:tc>
                  <a:txBody>
                    <a:bodyPr/>
                    <a:lstStyle/>
                    <a:p>
                      <a:endParaRPr lang="en-GB" dirty="0"/>
                    </a:p>
                  </a:txBody>
                  <a:tcPr/>
                </a:tc>
                <a:tc>
                  <a:txBody>
                    <a:bodyPr/>
                    <a:lstStyle/>
                    <a:p>
                      <a:r>
                        <a:rPr lang="en-GB" dirty="0"/>
                        <a:t>m/s or m</a:t>
                      </a:r>
                      <a:r>
                        <a:rPr lang="en-GB" spc="-100" baseline="0" dirty="0"/>
                        <a:t> </a:t>
                      </a:r>
                      <a:r>
                        <a:rPr lang="en-GB" dirty="0"/>
                        <a:t>s</a:t>
                      </a:r>
                      <a:r>
                        <a:rPr lang="en-US" baseline="30000" dirty="0">
                          <a:solidFill>
                            <a:srgbClr val="231F20"/>
                          </a:solidFill>
                          <a:latin typeface="Arial" panose="020B0604020202020204" pitchFamily="34" charset="0"/>
                          <a:cs typeface="Arial" panose="020B0604020202020204" pitchFamily="34" charset="0"/>
                        </a:rPr>
                        <a:t>−</a:t>
                      </a:r>
                      <a:r>
                        <a:rPr lang="en-GB" baseline="30000" dirty="0"/>
                        <a:t>1</a:t>
                      </a:r>
                    </a:p>
                  </a:txBody>
                  <a:tcPr/>
                </a:tc>
                <a:extLst>
                  <a:ext uri="{0D108BD9-81ED-4DB2-BD59-A6C34878D82A}">
                    <a16:rowId xmlns:a16="http://schemas.microsoft.com/office/drawing/2014/main" val="3303945721"/>
                  </a:ext>
                </a:extLst>
              </a:tr>
              <a:tr h="189798">
                <a:tc>
                  <a:txBody>
                    <a:bodyPr/>
                    <a:lstStyle/>
                    <a:p>
                      <a:r>
                        <a:rPr lang="en-GB" dirty="0"/>
                        <a:t>acceleration</a:t>
                      </a:r>
                    </a:p>
                  </a:txBody>
                  <a:tcPr/>
                </a:tc>
                <a:tc>
                  <a:txBody>
                    <a:bodyPr/>
                    <a:lstStyle/>
                    <a:p>
                      <a:endParaRPr lang="en-GB" dirty="0"/>
                    </a:p>
                  </a:txBody>
                  <a:tcPr/>
                </a:tc>
                <a:tc>
                  <a:txBody>
                    <a:bodyPr/>
                    <a:lstStyle/>
                    <a:p>
                      <a:endParaRPr lang="en-GB" dirty="0"/>
                    </a:p>
                  </a:txBody>
                  <a:tcPr/>
                </a:tc>
                <a:tc>
                  <a:txBody>
                    <a:bodyPr/>
                    <a:lstStyle/>
                    <a:p>
                      <a:r>
                        <a:rPr lang="en-GB" dirty="0"/>
                        <a:t>m/s</a:t>
                      </a:r>
                      <a:r>
                        <a:rPr lang="en-GB" baseline="30000" dirty="0"/>
                        <a:t>2</a:t>
                      </a:r>
                      <a:r>
                        <a:rPr lang="en-GB" dirty="0"/>
                        <a:t> or m</a:t>
                      </a:r>
                      <a:r>
                        <a:rPr lang="en-GB" spc="-100" baseline="0" dirty="0"/>
                        <a:t> </a:t>
                      </a:r>
                      <a:r>
                        <a:rPr lang="en-GB" dirty="0"/>
                        <a:t>s</a:t>
                      </a:r>
                      <a:r>
                        <a:rPr lang="en-US" baseline="30000" dirty="0">
                          <a:solidFill>
                            <a:srgbClr val="231F20"/>
                          </a:solidFill>
                          <a:latin typeface="Arial" panose="020B0604020202020204" pitchFamily="34" charset="0"/>
                          <a:cs typeface="Arial" panose="020B0604020202020204" pitchFamily="34" charset="0"/>
                        </a:rPr>
                        <a:t>−</a:t>
                      </a:r>
                      <a:r>
                        <a:rPr lang="en-GB" baseline="30000" dirty="0"/>
                        <a:t>2</a:t>
                      </a:r>
                    </a:p>
                  </a:txBody>
                  <a:tcPr/>
                </a:tc>
                <a:extLst>
                  <a:ext uri="{0D108BD9-81ED-4DB2-BD59-A6C34878D82A}">
                    <a16:rowId xmlns:a16="http://schemas.microsoft.com/office/drawing/2014/main" val="3779246876"/>
                  </a:ext>
                </a:extLst>
              </a:tr>
              <a:tr h="189798">
                <a:tc>
                  <a:txBody>
                    <a:bodyPr/>
                    <a:lstStyle/>
                    <a:p>
                      <a:r>
                        <a:rPr lang="en-GB" dirty="0"/>
                        <a:t>force</a:t>
                      </a:r>
                    </a:p>
                  </a:txBody>
                  <a:tcPr/>
                </a:tc>
                <a:tc>
                  <a:txBody>
                    <a:bodyPr/>
                    <a:lstStyle/>
                    <a:p>
                      <a:r>
                        <a:rPr lang="en-GB" dirty="0"/>
                        <a:t>newton</a:t>
                      </a:r>
                    </a:p>
                  </a:txBody>
                  <a:tcPr/>
                </a:tc>
                <a:tc>
                  <a:txBody>
                    <a:bodyPr/>
                    <a:lstStyle/>
                    <a:p>
                      <a:r>
                        <a:rPr lang="en-GB" dirty="0"/>
                        <a:t>N</a:t>
                      </a:r>
                    </a:p>
                  </a:txBody>
                  <a:tcPr/>
                </a:tc>
                <a:tc>
                  <a:txBody>
                    <a:bodyPr/>
                    <a:lstStyle/>
                    <a:p>
                      <a:r>
                        <a:rPr lang="en-GB" dirty="0"/>
                        <a:t>kg</a:t>
                      </a:r>
                      <a:r>
                        <a:rPr lang="en-GB" spc="-100" baseline="0" dirty="0"/>
                        <a:t> </a:t>
                      </a:r>
                      <a:r>
                        <a:rPr lang="en-GB" dirty="0"/>
                        <a:t>m/s</a:t>
                      </a:r>
                      <a:r>
                        <a:rPr lang="en-GB" baseline="30000" dirty="0"/>
                        <a:t>2</a:t>
                      </a:r>
                      <a:r>
                        <a:rPr lang="en-GB" dirty="0"/>
                        <a:t> or kg</a:t>
                      </a:r>
                      <a:r>
                        <a:rPr lang="en-GB" spc="-100" baseline="0" dirty="0"/>
                        <a:t> </a:t>
                      </a:r>
                      <a:r>
                        <a:rPr lang="en-GB" dirty="0"/>
                        <a:t>m</a:t>
                      </a:r>
                      <a:r>
                        <a:rPr lang="en-GB" spc="-100" baseline="0" dirty="0"/>
                        <a:t> </a:t>
                      </a:r>
                      <a:r>
                        <a:rPr lang="en-GB" dirty="0"/>
                        <a:t>s</a:t>
                      </a:r>
                      <a:r>
                        <a:rPr lang="en-US" baseline="30000" dirty="0">
                          <a:solidFill>
                            <a:srgbClr val="231F20"/>
                          </a:solidFill>
                          <a:latin typeface="Arial" panose="020B0604020202020204" pitchFamily="34" charset="0"/>
                          <a:cs typeface="Arial" panose="020B0604020202020204" pitchFamily="34" charset="0"/>
                        </a:rPr>
                        <a:t>−</a:t>
                      </a:r>
                      <a:r>
                        <a:rPr lang="en-GB" baseline="30000" dirty="0"/>
                        <a:t>2</a:t>
                      </a:r>
                    </a:p>
                  </a:txBody>
                  <a:tcPr/>
                </a:tc>
                <a:extLst>
                  <a:ext uri="{0D108BD9-81ED-4DB2-BD59-A6C34878D82A}">
                    <a16:rowId xmlns:a16="http://schemas.microsoft.com/office/drawing/2014/main" val="2785064157"/>
                  </a:ext>
                </a:extLst>
              </a:tr>
              <a:tr h="327597">
                <a:tc>
                  <a:txBody>
                    <a:bodyPr/>
                    <a:lstStyle/>
                    <a:p>
                      <a:r>
                        <a:rPr lang="en-GB" dirty="0"/>
                        <a:t>pressure</a:t>
                      </a:r>
                    </a:p>
                  </a:txBody>
                  <a:tcPr/>
                </a:tc>
                <a:tc>
                  <a:txBody>
                    <a:bodyPr/>
                    <a:lstStyle/>
                    <a:p>
                      <a:r>
                        <a:rPr lang="en-GB" dirty="0"/>
                        <a:t>pascal</a:t>
                      </a:r>
                    </a:p>
                  </a:txBody>
                  <a:tcPr/>
                </a:tc>
                <a:tc>
                  <a:txBody>
                    <a:bodyPr/>
                    <a:lstStyle/>
                    <a:p>
                      <a:r>
                        <a:rPr lang="en-GB" dirty="0"/>
                        <a:t>Pa</a:t>
                      </a:r>
                    </a:p>
                  </a:txBody>
                  <a:tcPr/>
                </a:tc>
                <a:tc>
                  <a:txBody>
                    <a:bodyPr/>
                    <a:lstStyle/>
                    <a:p>
                      <a:r>
                        <a:rPr lang="en-GB" dirty="0"/>
                        <a:t>N/m</a:t>
                      </a:r>
                      <a:r>
                        <a:rPr lang="en-GB" spc="-100" baseline="30000" dirty="0"/>
                        <a:t>2</a:t>
                      </a:r>
                      <a:r>
                        <a:rPr lang="en-GB" dirty="0"/>
                        <a:t> or N</a:t>
                      </a:r>
                      <a:r>
                        <a:rPr lang="en-GB" spc="-100" baseline="0" dirty="0"/>
                        <a:t> </a:t>
                      </a:r>
                      <a:r>
                        <a:rPr lang="en-GB" dirty="0"/>
                        <a:t>m</a:t>
                      </a:r>
                      <a:r>
                        <a:rPr lang="en-US" baseline="30000" dirty="0">
                          <a:solidFill>
                            <a:srgbClr val="231F20"/>
                          </a:solidFill>
                          <a:latin typeface="Arial" panose="020B0604020202020204" pitchFamily="34" charset="0"/>
                          <a:cs typeface="Arial" panose="020B0604020202020204" pitchFamily="34" charset="0"/>
                        </a:rPr>
                        <a:t>−</a:t>
                      </a:r>
                      <a:r>
                        <a:rPr lang="en-GB" baseline="30000" dirty="0"/>
                        <a:t>2</a:t>
                      </a:r>
                      <a:endParaRPr lang="en-GB" dirty="0"/>
                    </a:p>
                  </a:txBody>
                  <a:tcPr/>
                </a:tc>
                <a:extLst>
                  <a:ext uri="{0D108BD9-81ED-4DB2-BD59-A6C34878D82A}">
                    <a16:rowId xmlns:a16="http://schemas.microsoft.com/office/drawing/2014/main" val="1584740910"/>
                  </a:ext>
                </a:extLst>
              </a:tr>
            </a:tbl>
          </a:graphicData>
        </a:graphic>
      </p:graphicFrame>
    </p:spTree>
    <p:extLst>
      <p:ext uri="{BB962C8B-B14F-4D97-AF65-F5344CB8AC3E}">
        <p14:creationId xmlns:p14="http://schemas.microsoft.com/office/powerpoint/2010/main" val="4107070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6E25D1-4FF8-4D70-A6E1-4297DDD072F0}"/>
              </a:ext>
            </a:extLst>
          </p:cNvPr>
          <p:cNvSpPr>
            <a:spLocks noGrp="1"/>
          </p:cNvSpPr>
          <p:nvPr>
            <p:ph sz="quarter" idx="10"/>
          </p:nvPr>
        </p:nvSpPr>
        <p:spPr>
          <a:xfrm>
            <a:off x="528222" y="1611084"/>
            <a:ext cx="8229600" cy="4158345"/>
          </a:xfrm>
        </p:spPr>
        <p:txBody>
          <a:bodyPr/>
          <a:lstStyle/>
          <a:p>
            <a:pPr>
              <a:lnSpc>
                <a:spcPct val="100000"/>
              </a:lnSpc>
              <a:spcBef>
                <a:spcPts val="600"/>
              </a:spcBef>
              <a:spcAft>
                <a:spcPts val="600"/>
              </a:spcAft>
              <a:buSzPct val="99000"/>
            </a:pPr>
            <a:r>
              <a:rPr lang="en-GB" dirty="0"/>
              <a:t>You will encounter the following in other units in this qualification:</a:t>
            </a:r>
          </a:p>
          <a:p>
            <a:pPr marL="342900" indent="-342900">
              <a:lnSpc>
                <a:spcPct val="100000"/>
              </a:lnSpc>
              <a:spcBef>
                <a:spcPts val="600"/>
              </a:spcBef>
              <a:spcAft>
                <a:spcPts val="600"/>
              </a:spcAft>
              <a:buClr>
                <a:srgbClr val="0077E3"/>
              </a:buClr>
              <a:buSzPct val="99000"/>
              <a:buFont typeface="Arial" panose="020B0604020202020204" pitchFamily="34" charset="0"/>
              <a:buChar char="•"/>
            </a:pPr>
            <a:r>
              <a:rPr lang="en-GB" dirty="0"/>
              <a:t>Specific heat capacity is measured in kJ</a:t>
            </a:r>
            <a:r>
              <a:rPr lang="en-GB" spc="-100" dirty="0"/>
              <a:t> </a:t>
            </a:r>
            <a:r>
              <a:rPr lang="en-GB" dirty="0"/>
              <a:t>kg</a:t>
            </a:r>
            <a:r>
              <a:rPr lang="en-GB" baseline="30000" dirty="0"/>
              <a:t>−1</a:t>
            </a:r>
            <a:r>
              <a:rPr lang="en-GB" spc="-100" baseline="30000" dirty="0"/>
              <a:t> </a:t>
            </a:r>
            <a:r>
              <a:rPr lang="en-GB" dirty="0"/>
              <a:t>ºC</a:t>
            </a:r>
            <a:r>
              <a:rPr lang="en-GB" baseline="30000" dirty="0"/>
              <a:t>−1</a:t>
            </a:r>
            <a:r>
              <a:rPr lang="en-GB" dirty="0"/>
              <a:t>.</a:t>
            </a:r>
          </a:p>
          <a:p>
            <a:pPr>
              <a:lnSpc>
                <a:spcPct val="100000"/>
              </a:lnSpc>
              <a:spcBef>
                <a:spcPts val="600"/>
              </a:spcBef>
              <a:spcAft>
                <a:spcPts val="600"/>
              </a:spcAft>
            </a:pPr>
            <a:r>
              <a:rPr lang="en-GB" dirty="0"/>
              <a:t>When working with electricity, as well as the base SI unit of amperes (A):</a:t>
            </a:r>
          </a:p>
          <a:p>
            <a:pPr marL="285750" indent="-285750">
              <a:lnSpc>
                <a:spcPct val="100000"/>
              </a:lnSpc>
              <a:spcBef>
                <a:spcPts val="600"/>
              </a:spcBef>
              <a:spcAft>
                <a:spcPts val="600"/>
              </a:spcAft>
              <a:buClr>
                <a:srgbClr val="0077E3"/>
              </a:buClr>
              <a:buFont typeface="Arial" panose="020B0604020202020204" pitchFamily="34" charset="0"/>
              <a:buChar char="•"/>
            </a:pPr>
            <a:r>
              <a:rPr lang="en-GB" dirty="0"/>
              <a:t>volt (V) is the derived unit for electric potential, electric potential difference (voltage) and electromotive force</a:t>
            </a:r>
          </a:p>
          <a:p>
            <a:pPr marL="285750" indent="-285750">
              <a:lnSpc>
                <a:spcPct val="100000"/>
              </a:lnSpc>
              <a:spcBef>
                <a:spcPts val="600"/>
              </a:spcBef>
              <a:spcAft>
                <a:spcPts val="600"/>
              </a:spcAft>
              <a:buClr>
                <a:srgbClr val="0077E3"/>
              </a:buClr>
              <a:buFont typeface="Arial" panose="020B0604020202020204" pitchFamily="34" charset="0"/>
              <a:buChar char="•"/>
            </a:pPr>
            <a:r>
              <a:rPr lang="en-GB" dirty="0"/>
              <a:t>ohm (Ω) is the derived unit of electrical resistance</a:t>
            </a:r>
          </a:p>
          <a:p>
            <a:pPr marL="285750" indent="-285750">
              <a:lnSpc>
                <a:spcPct val="100000"/>
              </a:lnSpc>
              <a:spcBef>
                <a:spcPts val="600"/>
              </a:spcBef>
              <a:spcAft>
                <a:spcPts val="600"/>
              </a:spcAft>
              <a:buClr>
                <a:srgbClr val="0077E3"/>
              </a:buClr>
              <a:buFont typeface="Arial" panose="020B0604020202020204" pitchFamily="34" charset="0"/>
              <a:buChar char="•"/>
            </a:pPr>
            <a:r>
              <a:rPr lang="en-GB" dirty="0"/>
              <a:t>coulomb (C) is the derived unit of electric charge</a:t>
            </a:r>
          </a:p>
          <a:p>
            <a:pPr marL="285750" indent="-285750">
              <a:lnSpc>
                <a:spcPct val="100000"/>
              </a:lnSpc>
              <a:spcBef>
                <a:spcPts val="600"/>
              </a:spcBef>
              <a:spcAft>
                <a:spcPts val="600"/>
              </a:spcAft>
              <a:buClr>
                <a:srgbClr val="0077E3"/>
              </a:buClr>
              <a:buFont typeface="Arial" panose="020B0604020202020204" pitchFamily="34" charset="0"/>
              <a:buChar char="•"/>
            </a:pPr>
            <a:r>
              <a:rPr lang="en-GB" dirty="0"/>
              <a:t>watt (W) is an SI unit of power used to measure the rate of energy transfer.</a:t>
            </a:r>
          </a:p>
          <a:p>
            <a:endParaRPr lang="en-GB" sz="2400" dirty="0"/>
          </a:p>
        </p:txBody>
      </p:sp>
      <p:sp>
        <p:nvSpPr>
          <p:cNvPr id="2" name="Title 1">
            <a:extLst>
              <a:ext uri="{FF2B5EF4-FFF2-40B4-BE49-F238E27FC236}">
                <a16:creationId xmlns:a16="http://schemas.microsoft.com/office/drawing/2014/main" id="{E22EB3D4-6FAE-B39E-A6EF-454F6F0D9727}"/>
              </a:ext>
            </a:extLst>
          </p:cNvPr>
          <p:cNvSpPr>
            <a:spLocks noGrp="1"/>
          </p:cNvSpPr>
          <p:nvPr>
            <p:ph type="title"/>
          </p:nvPr>
        </p:nvSpPr>
        <p:spPr>
          <a:xfrm>
            <a:off x="457200" y="1008000"/>
            <a:ext cx="8229600" cy="382588"/>
          </a:xfrm>
        </p:spPr>
        <p:txBody>
          <a:bodyPr/>
          <a:lstStyle/>
          <a:p>
            <a:r>
              <a:rPr lang="en-US" dirty="0"/>
              <a:t>Other derived units used in the engineering sector</a:t>
            </a:r>
          </a:p>
        </p:txBody>
      </p:sp>
    </p:spTree>
    <p:extLst>
      <p:ext uri="{BB962C8B-B14F-4D97-AF65-F5344CB8AC3E}">
        <p14:creationId xmlns:p14="http://schemas.microsoft.com/office/powerpoint/2010/main" val="2086593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Multiples and sub-multiples </a:t>
            </a:r>
          </a:p>
        </p:txBody>
      </p:sp>
      <p:sp>
        <p:nvSpPr>
          <p:cNvPr id="3" name="Content Placeholder 2"/>
          <p:cNvSpPr>
            <a:spLocks noGrp="1"/>
          </p:cNvSpPr>
          <p:nvPr>
            <p:ph sz="quarter" idx="10"/>
          </p:nvPr>
        </p:nvSpPr>
        <p:spPr/>
        <p:txBody>
          <a:bodyPr/>
          <a:lstStyle/>
          <a:p>
            <a:pPr>
              <a:spcBef>
                <a:spcPts val="600"/>
              </a:spcBef>
              <a:spcAft>
                <a:spcPts val="600"/>
              </a:spcAft>
            </a:pPr>
            <a:r>
              <a:rPr lang="en-GB" sz="2000" dirty="0"/>
              <a:t>When working with small areas, volumes, distances or power supplies, the units you calculate are comparatively small and therefore not difficult to record. </a:t>
            </a:r>
          </a:p>
          <a:p>
            <a:pPr>
              <a:spcBef>
                <a:spcPts val="600"/>
              </a:spcBef>
              <a:spcAft>
                <a:spcPts val="600"/>
              </a:spcAft>
            </a:pPr>
            <a:r>
              <a:rPr lang="en-GB" sz="2000" dirty="0"/>
              <a:t>For example, the UK mains power supply is an alternating current with a frequency of 50 hertz (Hz) and 230 volts (V).</a:t>
            </a:r>
          </a:p>
          <a:p>
            <a:pPr>
              <a:spcBef>
                <a:spcPts val="600"/>
              </a:spcBef>
              <a:spcAft>
                <a:spcPts val="600"/>
              </a:spcAft>
            </a:pPr>
            <a:r>
              <a:rPr lang="en-GB" sz="2000" dirty="0"/>
              <a:t>In large engineering projects, the forces, distances, speeds or volumes involved can be much larger, meaning the numbers become inconvenient to record in full. In precision engineering, there will also be very tiny and precise measurements. </a:t>
            </a:r>
          </a:p>
          <a:p>
            <a:pPr>
              <a:spcBef>
                <a:spcPts val="600"/>
              </a:spcBef>
              <a:spcAft>
                <a:spcPts val="600"/>
              </a:spcAft>
            </a:pPr>
            <a:r>
              <a:rPr lang="en-US" sz="2000" i="0" dirty="0">
                <a:solidFill>
                  <a:srgbClr val="202122"/>
                </a:solidFill>
                <a:effectLst/>
                <a:latin typeface="Arial" panose="020B0604020202020204" pitchFamily="34" charset="0"/>
              </a:rPr>
              <a:t>In</a:t>
            </a:r>
            <a:r>
              <a:rPr lang="en-US" sz="2000" b="1" i="0" dirty="0">
                <a:solidFill>
                  <a:srgbClr val="202122"/>
                </a:solidFill>
                <a:effectLst/>
                <a:latin typeface="Arial" panose="020B0604020202020204" pitchFamily="34" charset="0"/>
              </a:rPr>
              <a:t> engineering notation</a:t>
            </a:r>
            <a:r>
              <a:rPr lang="en-US" sz="2000" b="0" i="0" dirty="0">
                <a:solidFill>
                  <a:srgbClr val="202122"/>
                </a:solidFill>
                <a:effectLst/>
                <a:latin typeface="Arial" panose="020B0604020202020204" pitchFamily="34" charset="0"/>
              </a:rPr>
              <a:t> or </a:t>
            </a:r>
            <a:r>
              <a:rPr lang="en-US" sz="2000" b="1" i="0" dirty="0">
                <a:solidFill>
                  <a:srgbClr val="202122"/>
                </a:solidFill>
                <a:effectLst/>
                <a:latin typeface="Arial" panose="020B0604020202020204" pitchFamily="34" charset="0"/>
              </a:rPr>
              <a:t>engineering form</a:t>
            </a:r>
            <a:r>
              <a:rPr lang="en-US" sz="2000" b="0" i="0" dirty="0">
                <a:solidFill>
                  <a:srgbClr val="202122"/>
                </a:solidFill>
                <a:effectLst/>
                <a:latin typeface="Arial" panose="020B0604020202020204" pitchFamily="34" charset="0"/>
              </a:rPr>
              <a:t> the exponent of 10 must be divisible by 3 (i.e. powers of a thousand, but written as, for example, 10</a:t>
            </a:r>
            <a:r>
              <a:rPr lang="en-US" sz="2000" b="0" i="0" baseline="30000" dirty="0">
                <a:solidFill>
                  <a:srgbClr val="202122"/>
                </a:solidFill>
                <a:effectLst/>
                <a:latin typeface="Arial" panose="020B0604020202020204" pitchFamily="34" charset="0"/>
              </a:rPr>
              <a:t>6</a:t>
            </a:r>
            <a:r>
              <a:rPr lang="en-US" sz="2000" b="0" i="0" dirty="0">
                <a:solidFill>
                  <a:srgbClr val="202122"/>
                </a:solidFill>
                <a:effectLst/>
                <a:latin typeface="Arial" panose="020B0604020202020204" pitchFamily="34" charset="0"/>
              </a:rPr>
              <a:t> instead of 1000</a:t>
            </a:r>
            <a:r>
              <a:rPr lang="en-US" sz="2000" b="0" i="0" baseline="30000" dirty="0">
                <a:solidFill>
                  <a:srgbClr val="202122"/>
                </a:solidFill>
                <a:effectLst/>
                <a:latin typeface="Arial" panose="020B0604020202020204" pitchFamily="34" charset="0"/>
              </a:rPr>
              <a:t>2</a:t>
            </a:r>
            <a:r>
              <a:rPr lang="en-US" sz="2000" b="0" i="0" dirty="0">
                <a:solidFill>
                  <a:srgbClr val="202122"/>
                </a:solidFill>
                <a:effectLst/>
                <a:latin typeface="Arial" panose="020B0604020202020204" pitchFamily="34" charset="0"/>
              </a:rPr>
              <a:t>).</a:t>
            </a:r>
          </a:p>
          <a:p>
            <a:endParaRPr 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76</TotalTime>
  <Words>1225</Words>
  <Application>Microsoft Office PowerPoint</Application>
  <PresentationFormat>On-screen Show (4:3)</PresentationFormat>
  <Paragraphs>196</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ＭＳ Ｐゴシック</vt:lpstr>
      <vt:lpstr>Arial</vt:lpstr>
      <vt:lpstr>Calibri</vt:lpstr>
      <vt:lpstr>Lucida Grande</vt:lpstr>
      <vt:lpstr>Times New Roman</vt:lpstr>
      <vt:lpstr>Default Design</vt:lpstr>
      <vt:lpstr>PowerPoint 1: SI units   </vt:lpstr>
      <vt:lpstr>Objectives</vt:lpstr>
      <vt:lpstr>What are SI units ?</vt:lpstr>
      <vt:lpstr>SI units in engineering </vt:lpstr>
      <vt:lpstr>Mass and weight </vt:lpstr>
      <vt:lpstr>Using SI units </vt:lpstr>
      <vt:lpstr>SI units in engineering </vt:lpstr>
      <vt:lpstr>Other derived units used in the engineering sector</vt:lpstr>
      <vt:lpstr>Multiples and sub-multiples </vt:lpstr>
      <vt:lpstr>Multiples and sub-multiples</vt:lpstr>
      <vt:lpstr>Worked example: Engineering standard form</vt:lpstr>
      <vt:lpstr>Which is greater?</vt:lpstr>
      <vt:lpstr>Metric and imperial units</vt:lpstr>
      <vt:lpstr>Other SI units used in the engineering sector</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36</cp:revision>
  <dcterms:created xsi:type="dcterms:W3CDTF">2013-05-28T00:38:54Z</dcterms:created>
  <dcterms:modified xsi:type="dcterms:W3CDTF">2025-11-11T23:04:49Z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