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50" r:id="rId6"/>
    <p:sldId id="259" r:id="rId7"/>
    <p:sldId id="343" r:id="rId8"/>
    <p:sldId id="355" r:id="rId9"/>
    <p:sldId id="379" r:id="rId10"/>
    <p:sldId id="344" r:id="rId11"/>
    <p:sldId id="375" r:id="rId12"/>
    <p:sldId id="336" r:id="rId13"/>
    <p:sldId id="337" r:id="rId14"/>
    <p:sldId id="339" r:id="rId15"/>
    <p:sldId id="376" r:id="rId16"/>
    <p:sldId id="347" r:id="rId17"/>
    <p:sldId id="377" r:id="rId18"/>
    <p:sldId id="340" r:id="rId19"/>
    <p:sldId id="378" r:id="rId20"/>
    <p:sldId id="380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48"/>
    <p:restoredTop sz="94694"/>
  </p:normalViewPr>
  <p:slideViewPr>
    <p:cSldViewPr snapToGrid="0">
      <p:cViewPr varScale="1">
        <p:scale>
          <a:sx n="64" d="100"/>
          <a:sy n="64" d="100"/>
        </p:scale>
        <p:origin x="73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6E91AF1-0427-4240-A096-34C3CC9D2D84}"/>
    <pc:docChg chg="custSel addSld delSld modSld modMainMaster">
      <pc:chgData name="Caroline Prodger" userId="e4ef2e75-b60b-401b-8ebe-291bdcf405f4" providerId="ADAL" clId="{96E91AF1-0427-4240-A096-34C3CC9D2D84}" dt="2022-11-24T16:00:56.907" v="86" actId="1076"/>
      <pc:docMkLst>
        <pc:docMk/>
      </pc:docMkLst>
      <pc:sldChg chg="modSp mod">
        <pc:chgData name="Caroline Prodger" userId="e4ef2e75-b60b-401b-8ebe-291bdcf405f4" providerId="ADAL" clId="{96E91AF1-0427-4240-A096-34C3CC9D2D84}" dt="2022-11-23T22:47:05.379" v="31" actId="20577"/>
        <pc:sldMkLst>
          <pc:docMk/>
          <pc:sldMk cId="0" sldId="256"/>
        </pc:sldMkLst>
        <pc:spChg chg="mod">
          <ac:chgData name="Caroline Prodger" userId="e4ef2e75-b60b-401b-8ebe-291bdcf405f4" providerId="ADAL" clId="{96E91AF1-0427-4240-A096-34C3CC9D2D84}" dt="2022-11-23T22:47:05.379" v="3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6E91AF1-0427-4240-A096-34C3CC9D2D84}" dt="2022-11-23T23:19:36.015" v="38" actId="14100"/>
        <pc:sldMkLst>
          <pc:docMk/>
          <pc:sldMk cId="0" sldId="336"/>
        </pc:sldMkLst>
        <pc:picChg chg="add mod">
          <ac:chgData name="Caroline Prodger" userId="e4ef2e75-b60b-401b-8ebe-291bdcf405f4" providerId="ADAL" clId="{96E91AF1-0427-4240-A096-34C3CC9D2D84}" dt="2022-11-23T23:19:36.015" v="38" actId="14100"/>
          <ac:picMkLst>
            <pc:docMk/>
            <pc:sldMk cId="0" sldId="336"/>
            <ac:picMk id="5" creationId="{C4F10184-8D9D-C746-6E24-AF792EAA8EC5}"/>
          </ac:picMkLst>
        </pc:picChg>
        <pc:picChg chg="del">
          <ac:chgData name="Caroline Prodger" userId="e4ef2e75-b60b-401b-8ebe-291bdcf405f4" providerId="ADAL" clId="{96E91AF1-0427-4240-A096-34C3CC9D2D84}" dt="2022-11-23T23:19:19.724" v="34" actId="478"/>
          <ac:picMkLst>
            <pc:docMk/>
            <pc:sldMk cId="0" sldId="336"/>
            <ac:picMk id="6" creationId="{597C341C-4FC5-CE65-933D-F1F8639FA48F}"/>
          </ac:picMkLst>
        </pc:picChg>
      </pc:sldChg>
      <pc:sldChg chg="addSp delSp modSp mod addCm delCm modCm">
        <pc:chgData name="Caroline Prodger" userId="e4ef2e75-b60b-401b-8ebe-291bdcf405f4" providerId="ADAL" clId="{96E91AF1-0427-4240-A096-34C3CC9D2D84}" dt="2022-11-24T16:00:37.386" v="81"/>
        <pc:sldMkLst>
          <pc:docMk/>
          <pc:sldMk cId="0" sldId="339"/>
        </pc:sldMkLst>
        <pc:picChg chg="add del mod modCrop">
          <ac:chgData name="Caroline Prodger" userId="e4ef2e75-b60b-401b-8ebe-291bdcf405f4" providerId="ADAL" clId="{96E91AF1-0427-4240-A096-34C3CC9D2D84}" dt="2022-11-24T16:00:13.555" v="75" actId="478"/>
          <ac:picMkLst>
            <pc:docMk/>
            <pc:sldMk cId="0" sldId="339"/>
            <ac:picMk id="4" creationId="{72B9F8CA-50B9-5E38-FB86-A42EBB495580}"/>
          </ac:picMkLst>
        </pc:picChg>
        <pc:picChg chg="add mod">
          <ac:chgData name="Caroline Prodger" userId="e4ef2e75-b60b-401b-8ebe-291bdcf405f4" providerId="ADAL" clId="{96E91AF1-0427-4240-A096-34C3CC9D2D84}" dt="2022-11-24T16:00:28.126" v="80" actId="1076"/>
          <ac:picMkLst>
            <pc:docMk/>
            <pc:sldMk cId="0" sldId="339"/>
            <ac:picMk id="5" creationId="{B2B56448-1D2B-6290-D525-4207B65DA77F}"/>
          </ac:picMkLst>
        </pc:picChg>
        <pc:picChg chg="del">
          <ac:chgData name="Caroline Prodger" userId="e4ef2e75-b60b-401b-8ebe-291bdcf405f4" providerId="ADAL" clId="{96E91AF1-0427-4240-A096-34C3CC9D2D84}" dt="2022-11-23T22:26:34.418" v="0" actId="478"/>
          <ac:picMkLst>
            <pc:docMk/>
            <pc:sldMk cId="0" sldId="339"/>
            <ac:picMk id="8" creationId="{95B09A2C-85D6-A267-F74C-6D57D8AD00B4}"/>
          </ac:picMkLst>
        </pc:picChg>
      </pc:sldChg>
      <pc:sldChg chg="delCm">
        <pc:chgData name="Caroline Prodger" userId="e4ef2e75-b60b-401b-8ebe-291bdcf405f4" providerId="ADAL" clId="{96E91AF1-0427-4240-A096-34C3CC9D2D84}" dt="2022-11-23T22:32:03.005" v="13"/>
        <pc:sldMkLst>
          <pc:docMk/>
          <pc:sldMk cId="0" sldId="340"/>
        </pc:sldMkLst>
      </pc:sldChg>
      <pc:sldChg chg="modSp mod">
        <pc:chgData name="Caroline Prodger" userId="e4ef2e75-b60b-401b-8ebe-291bdcf405f4" providerId="ADAL" clId="{96E91AF1-0427-4240-A096-34C3CC9D2D84}" dt="2022-11-23T22:43:30.732" v="26" actId="255"/>
        <pc:sldMkLst>
          <pc:docMk/>
          <pc:sldMk cId="4153862678" sldId="344"/>
        </pc:sldMkLst>
        <pc:spChg chg="mod">
          <ac:chgData name="Caroline Prodger" userId="e4ef2e75-b60b-401b-8ebe-291bdcf405f4" providerId="ADAL" clId="{96E91AF1-0427-4240-A096-34C3CC9D2D84}" dt="2022-11-23T22:43:30.732" v="26" actId="255"/>
          <ac:spMkLst>
            <pc:docMk/>
            <pc:sldMk cId="4153862678" sldId="344"/>
            <ac:spMk id="5123" creationId="{20F82182-973E-4BBA-BACE-C502B252ACBD}"/>
          </ac:spMkLst>
        </pc:spChg>
      </pc:sldChg>
      <pc:sldChg chg="addSp delSp modSp mod delCm">
        <pc:chgData name="Caroline Prodger" userId="e4ef2e75-b60b-401b-8ebe-291bdcf405f4" providerId="ADAL" clId="{96E91AF1-0427-4240-A096-34C3CC9D2D84}" dt="2022-11-24T16:00:56.907" v="86" actId="1076"/>
        <pc:sldMkLst>
          <pc:docMk/>
          <pc:sldMk cId="2441449762" sldId="376"/>
        </pc:sldMkLst>
        <pc:picChg chg="del">
          <ac:chgData name="Caroline Prodger" userId="e4ef2e75-b60b-401b-8ebe-291bdcf405f4" providerId="ADAL" clId="{96E91AF1-0427-4240-A096-34C3CC9D2D84}" dt="2022-11-23T22:27:22.081" v="8" actId="478"/>
          <ac:picMkLst>
            <pc:docMk/>
            <pc:sldMk cId="2441449762" sldId="376"/>
            <ac:picMk id="3" creationId="{0FD88CF7-DDC5-526B-85FB-C22A2ADAE509}"/>
          </ac:picMkLst>
        </pc:picChg>
        <pc:picChg chg="add mod">
          <ac:chgData name="Caroline Prodger" userId="e4ef2e75-b60b-401b-8ebe-291bdcf405f4" providerId="ADAL" clId="{96E91AF1-0427-4240-A096-34C3CC9D2D84}" dt="2022-11-24T16:00:56.907" v="86" actId="1076"/>
          <ac:picMkLst>
            <pc:docMk/>
            <pc:sldMk cId="2441449762" sldId="376"/>
            <ac:picMk id="4" creationId="{F8745F7A-61E6-0228-44F4-E74205FE60AE}"/>
          </ac:picMkLst>
        </pc:picChg>
        <pc:picChg chg="add del mod">
          <ac:chgData name="Caroline Prodger" userId="e4ef2e75-b60b-401b-8ebe-291bdcf405f4" providerId="ADAL" clId="{96E91AF1-0427-4240-A096-34C3CC9D2D84}" dt="2022-11-24T16:00:41.029" v="82" actId="478"/>
          <ac:picMkLst>
            <pc:docMk/>
            <pc:sldMk cId="2441449762" sldId="376"/>
            <ac:picMk id="6" creationId="{D85F023A-DBB9-B2DE-5995-CAC43C22943E}"/>
          </ac:picMkLst>
        </pc:picChg>
      </pc:sldChg>
      <pc:sldChg chg="delCm">
        <pc:chgData name="Caroline Prodger" userId="e4ef2e75-b60b-401b-8ebe-291bdcf405f4" providerId="ADAL" clId="{96E91AF1-0427-4240-A096-34C3CC9D2D84}" dt="2022-11-23T22:28:35.682" v="12"/>
        <pc:sldMkLst>
          <pc:docMk/>
          <pc:sldMk cId="2356522959" sldId="377"/>
        </pc:sldMkLst>
      </pc:sldChg>
      <pc:sldChg chg="addSp delSp modSp mod delCm modCm">
        <pc:chgData name="Caroline Prodger" userId="e4ef2e75-b60b-401b-8ebe-291bdcf405f4" providerId="ADAL" clId="{96E91AF1-0427-4240-A096-34C3CC9D2D84}" dt="2022-11-24T15:57:40.266" v="70" actId="20577"/>
        <pc:sldMkLst>
          <pc:docMk/>
          <pc:sldMk cId="161096385" sldId="378"/>
        </pc:sldMkLst>
        <pc:spChg chg="mod">
          <ac:chgData name="Caroline Prodger" userId="e4ef2e75-b60b-401b-8ebe-291bdcf405f4" providerId="ADAL" clId="{96E91AF1-0427-4240-A096-34C3CC9D2D84}" dt="2022-11-24T15:57:40.266" v="70" actId="20577"/>
          <ac:spMkLst>
            <pc:docMk/>
            <pc:sldMk cId="161096385" sldId="378"/>
            <ac:spMk id="8" creationId="{DD39BAFE-F291-4FDD-8CFB-01477C23EFF9}"/>
          </ac:spMkLst>
        </pc:spChg>
        <pc:picChg chg="add del mod">
          <ac:chgData name="Caroline Prodger" userId="e4ef2e75-b60b-401b-8ebe-291bdcf405f4" providerId="ADAL" clId="{96E91AF1-0427-4240-A096-34C3CC9D2D84}" dt="2022-11-24T15:55:14.002" v="40" actId="478"/>
          <ac:picMkLst>
            <pc:docMk/>
            <pc:sldMk cId="161096385" sldId="378"/>
            <ac:picMk id="4" creationId="{37B7C0B3-72CE-A797-B410-750AE6793BBF}"/>
          </ac:picMkLst>
        </pc:picChg>
        <pc:picChg chg="add del mod">
          <ac:chgData name="Caroline Prodger" userId="e4ef2e75-b60b-401b-8ebe-291bdcf405f4" providerId="ADAL" clId="{96E91AF1-0427-4240-A096-34C3CC9D2D84}" dt="2022-11-24T15:56:39.230" v="54" actId="478"/>
          <ac:picMkLst>
            <pc:docMk/>
            <pc:sldMk cId="161096385" sldId="378"/>
            <ac:picMk id="5" creationId="{A11EE9EE-D2B9-D0EC-8EFB-C996AF7BF9C1}"/>
          </ac:picMkLst>
        </pc:picChg>
        <pc:picChg chg="del">
          <ac:chgData name="Caroline Prodger" userId="e4ef2e75-b60b-401b-8ebe-291bdcf405f4" providerId="ADAL" clId="{96E91AF1-0427-4240-A096-34C3CC9D2D84}" dt="2022-11-23T22:36:32.838" v="14" actId="478"/>
          <ac:picMkLst>
            <pc:docMk/>
            <pc:sldMk cId="161096385" sldId="378"/>
            <ac:picMk id="7" creationId="{6C39EFF4-3A5E-7994-7C12-02586AA5C095}"/>
          </ac:picMkLst>
        </pc:picChg>
      </pc:sldChg>
      <pc:sldChg chg="modSp mod">
        <pc:chgData name="Caroline Prodger" userId="e4ef2e75-b60b-401b-8ebe-291bdcf405f4" providerId="ADAL" clId="{96E91AF1-0427-4240-A096-34C3CC9D2D84}" dt="2022-11-23T22:47:28.188" v="33" actId="1076"/>
        <pc:sldMkLst>
          <pc:docMk/>
          <pc:sldMk cId="3431096435" sldId="379"/>
        </pc:sldMkLst>
        <pc:spChg chg="mod">
          <ac:chgData name="Caroline Prodger" userId="e4ef2e75-b60b-401b-8ebe-291bdcf405f4" providerId="ADAL" clId="{96E91AF1-0427-4240-A096-34C3CC9D2D84}" dt="2022-11-23T22:43:46.490" v="28" actId="1076"/>
          <ac:spMkLst>
            <pc:docMk/>
            <pc:sldMk cId="3431096435" sldId="379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96E91AF1-0427-4240-A096-34C3CC9D2D84}" dt="2022-11-23T22:47:28.188" v="33" actId="1076"/>
          <ac:picMkLst>
            <pc:docMk/>
            <pc:sldMk cId="3431096435" sldId="379"/>
            <ac:picMk id="3" creationId="{96032A99-CB57-410B-BC56-BFD9DB2876A4}"/>
          </ac:picMkLst>
        </pc:picChg>
      </pc:sldChg>
      <pc:sldChg chg="modSp add mod">
        <pc:chgData name="Caroline Prodger" userId="e4ef2e75-b60b-401b-8ebe-291bdcf405f4" providerId="ADAL" clId="{96E91AF1-0427-4240-A096-34C3CC9D2D84}" dt="2022-11-24T15:56:28.361" v="53" actId="1076"/>
        <pc:sldMkLst>
          <pc:docMk/>
          <pc:sldMk cId="2102793136" sldId="380"/>
        </pc:sldMkLst>
        <pc:spChg chg="mod">
          <ac:chgData name="Caroline Prodger" userId="e4ef2e75-b60b-401b-8ebe-291bdcf405f4" providerId="ADAL" clId="{96E91AF1-0427-4240-A096-34C3CC9D2D84}" dt="2022-11-24T15:56:18.358" v="50" actId="20577"/>
          <ac:spMkLst>
            <pc:docMk/>
            <pc:sldMk cId="2102793136" sldId="380"/>
            <ac:spMk id="8" creationId="{DD39BAFE-F291-4FDD-8CFB-01477C23EFF9}"/>
          </ac:spMkLst>
        </pc:spChg>
        <pc:picChg chg="mod">
          <ac:chgData name="Caroline Prodger" userId="e4ef2e75-b60b-401b-8ebe-291bdcf405f4" providerId="ADAL" clId="{96E91AF1-0427-4240-A096-34C3CC9D2D84}" dt="2022-11-24T15:56:28.361" v="53" actId="1076"/>
          <ac:picMkLst>
            <pc:docMk/>
            <pc:sldMk cId="2102793136" sldId="380"/>
            <ac:picMk id="5" creationId="{A11EE9EE-D2B9-D0EC-8EFB-C996AF7BF9C1}"/>
          </ac:picMkLst>
        </pc:picChg>
      </pc:sldChg>
      <pc:sldChg chg="new del">
        <pc:chgData name="Caroline Prodger" userId="e4ef2e75-b60b-401b-8ebe-291bdcf405f4" providerId="ADAL" clId="{96E91AF1-0427-4240-A096-34C3CC9D2D84}" dt="2022-11-24T15:56:09.519" v="48" actId="2696"/>
        <pc:sldMkLst>
          <pc:docMk/>
          <pc:sldMk cId="2967655353" sldId="380"/>
        </pc:sldMkLst>
      </pc:sldChg>
      <pc:sldMasterChg chg="modSp mod">
        <pc:chgData name="Caroline Prodger" userId="e4ef2e75-b60b-401b-8ebe-291bdcf405f4" providerId="ADAL" clId="{96E91AF1-0427-4240-A096-34C3CC9D2D84}" dt="2022-11-24T15:58:47.081" v="74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96E91AF1-0427-4240-A096-34C3CC9D2D84}" dt="2022-11-24T15:58:47.081" v="74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0022CE6-C139-42C3-8950-AFB564BD7FAF}"/>
    <pc:docChg chg="modSld">
      <pc:chgData name="Caroline Prodger" userId="e4ef2e75-b60b-401b-8ebe-291bdcf405f4" providerId="ADAL" clId="{C0022CE6-C139-42C3-8950-AFB564BD7FAF}" dt="2022-12-07T16:40:11.700" v="2" actId="14100"/>
      <pc:docMkLst>
        <pc:docMk/>
      </pc:docMkLst>
      <pc:sldChg chg="modSp mod">
        <pc:chgData name="Caroline Prodger" userId="e4ef2e75-b60b-401b-8ebe-291bdcf405f4" providerId="ADAL" clId="{C0022CE6-C139-42C3-8950-AFB564BD7FAF}" dt="2022-12-07T16:39:52.822" v="1" actId="14100"/>
        <pc:sldMkLst>
          <pc:docMk/>
          <pc:sldMk cId="0" sldId="336"/>
        </pc:sldMkLst>
        <pc:picChg chg="mod">
          <ac:chgData name="Caroline Prodger" userId="e4ef2e75-b60b-401b-8ebe-291bdcf405f4" providerId="ADAL" clId="{C0022CE6-C139-42C3-8950-AFB564BD7FAF}" dt="2022-12-07T16:39:52.822" v="1" actId="14100"/>
          <ac:picMkLst>
            <pc:docMk/>
            <pc:sldMk cId="0" sldId="336"/>
            <ac:picMk id="5" creationId="{C4F10184-8D9D-C746-6E24-AF792EAA8EC5}"/>
          </ac:picMkLst>
        </pc:picChg>
      </pc:sldChg>
      <pc:sldChg chg="modSp mod">
        <pc:chgData name="Caroline Prodger" userId="e4ef2e75-b60b-401b-8ebe-291bdcf405f4" providerId="ADAL" clId="{C0022CE6-C139-42C3-8950-AFB564BD7FAF}" dt="2022-12-07T16:40:11.700" v="2" actId="14100"/>
        <pc:sldMkLst>
          <pc:docMk/>
          <pc:sldMk cId="945344641" sldId="375"/>
        </pc:sldMkLst>
        <pc:picChg chg="mod">
          <ac:chgData name="Caroline Prodger" userId="e4ef2e75-b60b-401b-8ebe-291bdcf405f4" providerId="ADAL" clId="{C0022CE6-C139-42C3-8950-AFB564BD7FAF}" dt="2022-12-07T16:40:11.700" v="2" actId="14100"/>
          <ac:picMkLst>
            <pc:docMk/>
            <pc:sldMk cId="945344641" sldId="375"/>
            <ac:picMk id="3" creationId="{69A67237-43FC-9B68-C512-A5E70420F6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00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836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431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135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2000"/>
              </a:spcAft>
            </a:pPr>
            <a:r>
              <a:rPr lang="en-US" sz="2400" b="1" dirty="0"/>
              <a:t>7. Mechanical principles</a:t>
            </a:r>
          </a:p>
          <a:p>
            <a:r>
              <a:rPr lang="en-GB" sz="2400" b="1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7.1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Principles of motion and mechanics in engineering and manufacturing systems</a:t>
            </a:r>
            <a:r>
              <a:rPr lang="en-GB" sz="2000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7489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Simply supported beams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69F9226-9982-748B-241B-FC3B30979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65" y="2010761"/>
            <a:ext cx="3772481" cy="3870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Bending moments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8877" cy="4248000"/>
          </a:xfrm>
        </p:spPr>
        <p:txBody>
          <a:bodyPr/>
          <a:lstStyle/>
          <a:p>
            <a:r>
              <a:rPr lang="en-GB"/>
              <a:t>The </a:t>
            </a:r>
            <a:r>
              <a:rPr lang="en-GB" b="1"/>
              <a:t>bending moment</a:t>
            </a:r>
            <a:r>
              <a:rPr lang="en-GB"/>
              <a:t> acting at a point on a beam is the resultant turning moment due to all the forces acting on one side of the point.</a:t>
            </a:r>
          </a:p>
          <a:p>
            <a:r>
              <a:rPr lang="en-GB"/>
              <a:t>There are two types of bending moment: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/>
              <a:t>sagging</a:t>
            </a:r>
            <a:r>
              <a:rPr lang="en-GB"/>
              <a:t> bending moments (</a:t>
            </a:r>
            <a:r>
              <a:rPr lang="en-GB" b="1"/>
              <a:t>positive</a:t>
            </a:r>
            <a:r>
              <a:rPr lang="en-GB"/>
              <a:t>)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/>
              <a:t>hogging</a:t>
            </a:r>
            <a:r>
              <a:rPr lang="en-GB"/>
              <a:t> bending moments (</a:t>
            </a:r>
            <a:r>
              <a:rPr lang="en-GB" b="1"/>
              <a:t>negative</a:t>
            </a:r>
            <a:r>
              <a:rPr lang="en-GB"/>
              <a:t>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6EBA76-AD98-4F49-8443-42A97DDE5556}"/>
              </a:ext>
            </a:extLst>
          </p:cNvPr>
          <p:cNvSpPr txBox="1"/>
          <p:nvPr/>
        </p:nvSpPr>
        <p:spPr>
          <a:xfrm>
            <a:off x="389031" y="4143006"/>
            <a:ext cx="4541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Bending moments in the beam can be calculated and illustrated on a </a:t>
            </a:r>
            <a:r>
              <a:rPr lang="en-GB" b="1"/>
              <a:t>bending moment diagram</a:t>
            </a:r>
            <a:r>
              <a:rPr lang="en-GB"/>
              <a:t>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Uniformly distributed loading (UDL)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C8D151-F4A3-45F1-8A2D-359119ABD258}"/>
                  </a:ext>
                </a:extLst>
              </p:cNvPr>
              <p:cNvSpPr txBox="1"/>
              <p:nvPr/>
            </p:nvSpPr>
            <p:spPr>
              <a:xfrm>
                <a:off x="457200" y="1456873"/>
                <a:ext cx="8229600" cy="2378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800"/>
                  <a:t>A beam loaded with concentrated point loads alone cannot exist, because the beam itself has mass and weight. In a beam of uniform cross-section, this represents a uniform load throughout the length of the beam. Here is a </a:t>
                </a:r>
                <a:r>
                  <a:rPr lang="en-GB" sz="1800" b="1"/>
                  <a:t>uniformly loaded beam</a:t>
                </a:r>
                <a:r>
                  <a:rPr lang="en-GB" sz="1800"/>
                  <a:t> of length</a:t>
                </a:r>
                <a:r>
                  <a:rPr lang="en-GB" sz="1800" i="1"/>
                  <a:t> </a:t>
                </a:r>
                <a:r>
                  <a:rPr lang="en-GB" sz="1800"/>
                  <a:t>(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l</a:t>
                </a:r>
                <a:r>
                  <a:rPr lang="en-GB" sz="1800"/>
                  <a:t>)</a:t>
                </a:r>
                <a:r>
                  <a:rPr lang="en-GB" sz="1800" i="1"/>
                  <a:t> </a:t>
                </a:r>
                <a:r>
                  <a:rPr lang="en-GB" sz="1800"/>
                  <a:t>and weight per metre (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W</a:t>
                </a:r>
                <a:r>
                  <a:rPr lang="en-GB" sz="1800"/>
                  <a:t>). The only point loads are the reactions at the supports</a:t>
                </a:r>
                <a:r>
                  <a:rPr lang="en-GB" sz="1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A</a:t>
                </a:r>
                <a:r>
                  <a:rPr lang="en-GB" sz="1800">
                    <a:latin typeface="+mn-lt"/>
                    <a:cs typeface="Times New Roman" panose="02020603050405020304" pitchFamily="18" charset="0"/>
                  </a:rPr>
                  <a:t> </a:t>
                </a:r>
                <a:r>
                  <a:rPr lang="en-GB" sz="1800">
                    <a:latin typeface="+mn-lt"/>
                  </a:rPr>
                  <a:t>and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B</a:t>
                </a:r>
                <a:r>
                  <a:rPr lang="en-GB" sz="1800"/>
                  <a:t>. Since the loading is symmetrical,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A</a:t>
                </a:r>
                <a:r>
                  <a:rPr lang="en-GB" sz="1800">
                    <a:latin typeface="+mn-lt"/>
                  </a:rPr>
                  <a:t> and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="1" baseline="-25000">
                    <a:latin typeface="+mn-lt"/>
                    <a:cs typeface="Times New Roman" panose="02020603050405020304" pitchFamily="18" charset="0"/>
                  </a:rPr>
                  <a:t>B</a:t>
                </a:r>
                <a:r>
                  <a:rPr lang="en-GB" sz="1800">
                    <a:latin typeface="+mn-lt"/>
                  </a:rPr>
                  <a:t> </a:t>
                </a:r>
                <a:r>
                  <a:rPr lang="en-GB" sz="1800"/>
                  <a:t>are equal:</a:t>
                </a:r>
                <a:endParaRPr lang="en-GB"/>
              </a:p>
              <a:p>
                <a:pPr algn="ctr"/>
                <a:r>
                  <a:rPr lang="en-GB" sz="2400"/>
                  <a:t> </a:t>
                </a:r>
                <a:r>
                  <a:rPr lang="en-GB" sz="2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2800" baseline="-25000">
                    <a:latin typeface="+mn-lt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sz="2800" i="1" smtClean="0">
                        <a:latin typeface="+mn-lt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800" b="0" i="0" baseline="-25000" smtClean="0">
                        <a:latin typeface="+mn-lt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GB" sz="2800" b="0" i="0" smtClean="0">
                        <a:latin typeface="+mn-lt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GB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𝐰𝐞𝐢𝐠𝐡𝐭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1" i="0" smtClean="0">
                        <a:latin typeface="Cambria Math" panose="02040503050406030204" pitchFamily="18" charset="0"/>
                      </a:rPr>
                      <m:t>𝐨𝐫</m:t>
                    </m:r>
                    <m:f>
                      <m:fPr>
                        <m:ctrlPr>
                          <a:rPr lang="en-GB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𝑾</m:t>
                        </m:r>
                        <m:r>
                          <a:rPr lang="en-GB" sz="2800" b="1" i="1" smtClean="0">
                            <a:latin typeface="Cambria Math" panose="02040503050406030204" pitchFamily="18" charset="0"/>
                          </a:rPr>
                          <m:t>𝒍</m:t>
                        </m:r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GB" sz="2800" b="1">
                  <a:latin typeface="+mn-lt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C8D151-F4A3-45F1-8A2D-359119ABD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456873"/>
                <a:ext cx="8229600" cy="2378793"/>
              </a:xfrm>
              <a:prstGeom prst="rect">
                <a:avLst/>
              </a:prstGeom>
              <a:blipFill>
                <a:blip r:embed="rId3"/>
                <a:stretch>
                  <a:fillRect l="-617" t="-1064" b="-21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B2B56448-1D2B-6290-D525-4207B65DA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967" y="3835666"/>
            <a:ext cx="7030065" cy="21669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CCB7B-CC7C-419C-BD92-3F3A3921B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UDL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2149E9-95F9-41C9-D224-8B1230D13670}"/>
                  </a:ext>
                </a:extLst>
              </p:cNvPr>
              <p:cNvSpPr txBox="1"/>
              <p:nvPr/>
            </p:nvSpPr>
            <p:spPr>
              <a:xfrm>
                <a:off x="326026" y="4090692"/>
                <a:ext cx="8650720" cy="1149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/>
                  <a:t>Take a section </a:t>
                </a:r>
                <a:r>
                  <a:rPr lang="en-GB" i="1">
                    <a:latin typeface="+mn-lt"/>
                  </a:rPr>
                  <a:t>XX</a:t>
                </a:r>
                <a:r>
                  <a:rPr lang="en-GB">
                    <a:latin typeface="+mn-lt"/>
                  </a:rPr>
                  <a:t> at a distance 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>
                    <a:latin typeface="+mn-lt"/>
                  </a:rPr>
                  <a:t> from the left-hand support where </a:t>
                </a:r>
                <a:r>
                  <a:rPr lang="en-GB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baseline="-25000">
                    <a:latin typeface="+mn-lt"/>
                  </a:rPr>
                  <a:t>A</a:t>
                </a:r>
                <a:r>
                  <a:rPr lang="en-GB">
                    <a:latin typeface="+mn-lt"/>
                  </a:rPr>
                  <a:t> acts.</a:t>
                </a:r>
              </a:p>
              <a:p>
                <a:endParaRPr lang="en-GB">
                  <a:latin typeface="+mn-lt"/>
                </a:endParaRPr>
              </a:p>
              <a:p>
                <a:r>
                  <a:rPr lang="en-GB">
                    <a:latin typeface="+mn-lt"/>
                  </a:rPr>
                  <a:t>The shearing force at </a:t>
                </a:r>
                <a:r>
                  <a:rPr lang="en-GB" i="1">
                    <a:latin typeface="+mn-lt"/>
                  </a:rPr>
                  <a:t> XX </a:t>
                </a:r>
                <a:r>
                  <a:rPr lang="en-GB">
                    <a:latin typeface="+mn-lt"/>
                  </a:rPr>
                  <a:t> =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>
                    <a:latin typeface="+mn-lt"/>
                  </a:rPr>
                  <a:t>)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>
                    <a:latin typeface="+mn-lt"/>
                  </a:rPr>
                  <a:t>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GB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2149E9-95F9-41C9-D224-8B1230D13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026" y="4090692"/>
                <a:ext cx="8650720" cy="1149545"/>
              </a:xfrm>
              <a:prstGeom prst="rect">
                <a:avLst/>
              </a:prstGeom>
              <a:blipFill>
                <a:blip r:embed="rId2"/>
                <a:stretch>
                  <a:fillRect l="-732" t="-3297" r="-439" b="-43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8745F7A-61E6-0228-44F4-E74205FE6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31" y="1487269"/>
            <a:ext cx="8445910" cy="260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49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01423-BA77-4285-9119-DDB0170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5229"/>
            <a:ext cx="8229600" cy="382588"/>
          </a:xfrm>
        </p:spPr>
        <p:txBody>
          <a:bodyPr/>
          <a:lstStyle/>
          <a:p>
            <a:r>
              <a:rPr lang="en-GB"/>
              <a:t>Shear force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99CCA-88A2-4AE7-A12B-6D0497BA3E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55"/>
            <a:ext cx="8229600" cy="1578404"/>
          </a:xfrm>
        </p:spPr>
        <p:txBody>
          <a:bodyPr/>
          <a:lstStyle/>
          <a:p>
            <a:r>
              <a:rPr lang="en-GB"/>
              <a:t>The </a:t>
            </a:r>
            <a:r>
              <a:rPr lang="en-GB" b="1"/>
              <a:t>shear force diagram </a:t>
            </a:r>
            <a:r>
              <a:rPr lang="en-GB"/>
              <a:t>shows maximum values at the points of support and zero shear at the midpoint. </a:t>
            </a:r>
          </a:p>
          <a:p>
            <a:r>
              <a:rPr lang="en-GB"/>
              <a:t>The line joining the shearing force is a sloping line passing through the midpoint.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C7F280-5ED6-CABE-EFA5-3C59400F9E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122"/>
          <a:stretch/>
        </p:blipFill>
        <p:spPr>
          <a:xfrm>
            <a:off x="1429900" y="3160097"/>
            <a:ext cx="6284199" cy="202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37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273D8-5415-AC9A-9D12-4D2848CA9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Bending moment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5B67B8E-D0AB-E1F6-0FC7-8EF688F3E95D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287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GB" b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 </a:t>
                </a:r>
                <a:r>
                  <a:rPr lang="en-GB" b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bending moment diagram</a:t>
                </a:r>
                <a:r>
                  <a:rPr lang="en-GB" b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is </a:t>
                </a:r>
                <a:r>
                  <a:rPr lang="en-GB">
                    <a:solidFill>
                      <a:srgbClr val="000000"/>
                    </a:solidFill>
                    <a:latin typeface="+mn-lt"/>
                  </a:rPr>
                  <a:t>a 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continuous curve with a maximum value at the midpoint.</a:t>
                </a:r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 bending moment,</a:t>
                </a:r>
                <a:r>
                  <a:rPr lang="en-GB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,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at </a:t>
                </a:r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Bookman Old Style" panose="02050604050505020204" pitchFamily="18" charset="0"/>
                  </a:rPr>
                  <a:t>XX</a:t>
                </a:r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GB" b="0" i="1" u="none" strike="noStrike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𝑊𝑙</m:t>
                                </m:r>
                              </m:num>
                              <m:den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GB" b="0" i="1" u="none" strike="noStrike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 × 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×</m:t>
                        </m:r>
                        <m:d>
                          <m:dPr>
                            <m:ctrlPr>
                              <a:rPr lang="en-GB" b="0" i="1" u="none" strike="noStrike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endParaRPr lang="en-GB" b="0" i="0" u="none" strike="noStrike">
                  <a:solidFill>
                    <a:srgbClr val="000000"/>
                  </a:solidFill>
                  <a:effectLst/>
                  <a:latin typeface="+mn-lt"/>
                </a:endParaRPr>
              </a:p>
              <a:p>
                <a:pPr algn="l"/>
                <a:endParaRPr lang="en-GB" b="0" i="0" u="none" strike="noStrike">
                  <a:solidFill>
                    <a:srgbClr val="000000"/>
                  </a:solidFill>
                  <a:effectLst/>
                  <a:latin typeface="+mn-lt"/>
                </a:endParaRPr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Therefore: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 (</a:t>
                </a:r>
                <a:r>
                  <a:rPr lang="en-GB" sz="2000" b="0" i="1" u="none" strike="noStrike">
                    <a:solidFill>
                      <a:srgbClr val="000000"/>
                    </a:solidFill>
                    <a:effectLst/>
                    <a:latin typeface="Bookman Old Style" panose="02050604050505020204" pitchFamily="18" charset="0"/>
                  </a:rPr>
                  <a:t>l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–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 sz="2000" b="0" i="0" u="none" strike="noStrike" baseline="30000">
                    <a:solidFill>
                      <a:srgbClr val="000000"/>
                    </a:solidFill>
                    <a:effectLst/>
                    <a:latin typeface="+mn-lt"/>
                  </a:rPr>
                  <a:t>2</a:t>
                </a:r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) </a:t>
                </a:r>
                <a:endParaRPr lang="en-GB" sz="2000"/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5B67B8E-D0AB-E1F6-0FC7-8EF688F3E95D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2872581"/>
              </a:xfrm>
              <a:prstGeom prst="rect">
                <a:avLst/>
              </a:prstGeom>
              <a:blipFill>
                <a:blip r:embed="rId2"/>
                <a:stretch>
                  <a:fillRect l="-1852" t="-30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A1898791-8928-A583-B8AA-054982E6BB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1" r="4567"/>
          <a:stretch/>
        </p:blipFill>
        <p:spPr>
          <a:xfrm>
            <a:off x="4149213" y="3300528"/>
            <a:ext cx="4463845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22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819" y="1008000"/>
            <a:ext cx="8229600" cy="382588"/>
          </a:xfrm>
        </p:spPr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769068-5D20-4E67-BA9E-0918C40E3437}"/>
              </a:ext>
            </a:extLst>
          </p:cNvPr>
          <p:cNvSpPr txBox="1"/>
          <p:nvPr/>
        </p:nvSpPr>
        <p:spPr>
          <a:xfrm>
            <a:off x="457200" y="1509095"/>
            <a:ext cx="84360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What tends to happen is a combination of point loads and uniform loading, as shown in the loading diagram (a).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D39BAFE-F291-4FDD-8CFB-01477C23EFF9}"/>
                  </a:ext>
                </a:extLst>
              </p:cNvPr>
              <p:cNvSpPr txBox="1"/>
              <p:nvPr/>
            </p:nvSpPr>
            <p:spPr>
              <a:xfrm>
                <a:off x="457200" y="3710746"/>
                <a:ext cx="8332839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GB"/>
              </a:p>
              <a:p>
                <a:endParaRPr lang="en-GB"/>
              </a:p>
              <a:p>
                <a:r>
                  <a:rPr lang="en-GB"/>
                  <a:t>Calculate the reactions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GB">
                    <a:latin typeface="+mn-l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/>
                  <a:t>by taking moments about A:</a:t>
                </a:r>
              </a:p>
              <a:p>
                <a:endParaRPr lang="en-GB"/>
              </a:p>
              <a:p>
                <a:r>
                  <a:rPr lang="en-GB"/>
                  <a:t>(45×2) + (12×9) ×4.5 + (24×12) = 9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endParaRPr lang="en-GB"/>
              </a:p>
              <a:p>
                <a:endParaRPr lang="en-GB"/>
              </a:p>
              <a:p>
                <a:r>
                  <a:rPr lang="en-GB"/>
                  <a:t>Thus,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r>
                  <a:rPr lang="en-GB"/>
                  <a:t> = 96kN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GB"/>
                  <a:t> = 81kN</a:t>
                </a:r>
              </a:p>
              <a:p>
                <a:endParaRPr lang="en-GB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D39BAFE-F291-4FDD-8CFB-01477C23E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710746"/>
                <a:ext cx="8332839" cy="2554545"/>
              </a:xfrm>
              <a:prstGeom prst="rect">
                <a:avLst/>
              </a:prstGeom>
              <a:blipFill>
                <a:blip r:embed="rId2"/>
                <a:stretch>
                  <a:fillRect l="-7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5BBC8405-50A7-4E2D-82D0-1E8D902836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731"/>
          <a:stretch/>
        </p:blipFill>
        <p:spPr>
          <a:xfrm>
            <a:off x="1634371" y="2335488"/>
            <a:ext cx="5875257" cy="19804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8095B7-BE05-D1EA-A93E-1353CB39F643}"/>
              </a:ext>
            </a:extLst>
          </p:cNvPr>
          <p:cNvSpPr txBox="1"/>
          <p:nvPr/>
        </p:nvSpPr>
        <p:spPr>
          <a:xfrm>
            <a:off x="5638800" y="4085118"/>
            <a:ext cx="33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900"/>
              <a:t>R</a:t>
            </a:r>
            <a:r>
              <a:rPr lang="en-GB" sz="900" baseline="-25000"/>
              <a:t>C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9BAFE-F291-4FDD-8CFB-01477C23EFF9}"/>
              </a:ext>
            </a:extLst>
          </p:cNvPr>
          <p:cNvSpPr txBox="1"/>
          <p:nvPr/>
        </p:nvSpPr>
        <p:spPr>
          <a:xfrm>
            <a:off x="374439" y="1418307"/>
            <a:ext cx="720773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/>
              <a:t>Shearing forces </a:t>
            </a:r>
          </a:p>
          <a:p>
            <a:endParaRPr lang="en-GB" b="1"/>
          </a:p>
          <a:p>
            <a:r>
              <a:rPr lang="en-GB"/>
              <a:t>(Let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be any distance from A):</a:t>
            </a:r>
          </a:p>
          <a:p>
            <a:r>
              <a:rPr lang="en-GB"/>
              <a:t> </a:t>
            </a:r>
          </a:p>
          <a:p>
            <a:r>
              <a:rPr lang="en-GB"/>
              <a:t>For 0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 2, shear force 	= (81 – 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)</a:t>
            </a:r>
            <a:r>
              <a:rPr lang="en-GB" err="1"/>
              <a:t>kN</a:t>
            </a:r>
            <a:endParaRPr lang="en-GB"/>
          </a:p>
          <a:p>
            <a:endParaRPr lang="en-GB"/>
          </a:p>
          <a:p>
            <a:r>
              <a:rPr lang="en-GB"/>
              <a:t>For 2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 9, shear force 	= (81 – 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– 45)           </a:t>
            </a:r>
            <a:br>
              <a:rPr lang="en-GB"/>
            </a:br>
            <a:r>
              <a:rPr lang="en-GB"/>
              <a:t>                   			= (36 –12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)</a:t>
            </a:r>
            <a:r>
              <a:rPr lang="en-GB" err="1"/>
              <a:t>kN</a:t>
            </a:r>
            <a:endParaRPr lang="en-GB"/>
          </a:p>
          <a:p>
            <a:endParaRPr lang="en-GB"/>
          </a:p>
          <a:p>
            <a:pPr>
              <a:spcAft>
                <a:spcPts val="1800"/>
              </a:spcAft>
            </a:pPr>
            <a:r>
              <a:rPr lang="en-GB"/>
              <a:t>For 9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≤12, shear force 	= (81 – 12×9 – 45 + 96) </a:t>
            </a:r>
            <a:br>
              <a:rPr lang="en-GB"/>
            </a:br>
            <a:r>
              <a:rPr lang="en-GB"/>
              <a:t>                   			= +24kN</a:t>
            </a:r>
          </a:p>
        </p:txBody>
      </p:sp>
    </p:spTree>
    <p:extLst>
      <p:ext uri="{BB962C8B-B14F-4D97-AF65-F5344CB8AC3E}">
        <p14:creationId xmlns:p14="http://schemas.microsoft.com/office/powerpoint/2010/main" val="161096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9BAFE-F291-4FDD-8CFB-01477C23EFF9}"/>
              </a:ext>
            </a:extLst>
          </p:cNvPr>
          <p:cNvSpPr txBox="1"/>
          <p:nvPr/>
        </p:nvSpPr>
        <p:spPr>
          <a:xfrm>
            <a:off x="374439" y="1418307"/>
            <a:ext cx="72077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These results are shown by straight lines in the diagram.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1EE9EE-D2B9-D0EC-8EFB-C996AF7BF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39" y="2227558"/>
            <a:ext cx="8289236" cy="281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93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9485EB-783C-4C6B-3D75-E03E7FD51E40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258A-C2DE-847B-4EED-EDF2D5E6E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3DDC6-302F-1C65-ADCD-5063D507B63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64667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explain the following principles in relation to simply supported </a:t>
            </a:r>
            <a:r>
              <a:rPr lang="en-US" dirty="0"/>
              <a:t>beams: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loading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reaction forces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loaded components 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shear force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 distribution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bending moments.</a:t>
            </a:r>
          </a:p>
          <a:p>
            <a:endParaRPr lang="en-GB" dirty="0"/>
          </a:p>
        </p:txBody>
      </p:sp>
      <p:pic>
        <p:nvPicPr>
          <p:cNvPr id="5" name="Picture 4" descr="A bridge over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1A8FFB08-2D8C-3D09-EB01-7A0735B69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622" y="2454328"/>
            <a:ext cx="2918178" cy="19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79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beams?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75240" cy="252028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beam is a structural element that supports a load.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simplest beam is rectangle in cross section, like a long plank of wood, supported at both ends.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ends of a </a:t>
            </a:r>
            <a:r>
              <a:rPr lang="en-GB" altLang="en-US" b="1" dirty="0">
                <a:ea typeface="ＭＳ Ｐゴシック" panose="020B0600070205080204" pitchFamily="34" charset="-128"/>
              </a:rPr>
              <a:t>simply supported beam</a:t>
            </a:r>
            <a:r>
              <a:rPr lang="en-GB" altLang="en-US" dirty="0">
                <a:ea typeface="ＭＳ Ｐゴシック" panose="020B0600070205080204" pitchFamily="34" charset="-128"/>
              </a:rPr>
              <a:t> are held up by supports but are not connected to the supports.  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load</a:t>
            </a:r>
            <a:r>
              <a:rPr lang="en-GB" altLang="en-US" dirty="0">
                <a:ea typeface="ＭＳ Ｐゴシック" panose="020B0600070205080204" pitchFamily="34" charset="-128"/>
              </a:rPr>
              <a:t> is divided between the two supports – the load at each support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reaction force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9A74E5-F2B9-452C-93FE-594FDB68C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393" y="4198114"/>
            <a:ext cx="6224853" cy="1750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416CF-8474-45C7-9577-B448D341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698252"/>
          </a:xfrm>
        </p:spPr>
        <p:txBody>
          <a:bodyPr/>
          <a:lstStyle/>
          <a:p>
            <a:r>
              <a:rPr lang="en-GB" dirty="0"/>
              <a:t>Examples of simply supported beams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2CA06-9B87-473E-B66A-F6CC6AD341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6767"/>
            <a:ext cx="8229600" cy="4053747"/>
          </a:xfrm>
        </p:spPr>
        <p:txBody>
          <a:bodyPr/>
          <a:lstStyle/>
          <a:p>
            <a:r>
              <a:rPr lang="en-GB" dirty="0"/>
              <a:t>Typical practical applications of simply supported beams with </a:t>
            </a:r>
            <a:r>
              <a:rPr lang="en-GB" b="1" dirty="0"/>
              <a:t>point loadings</a:t>
            </a:r>
            <a:r>
              <a:rPr lang="en-GB" dirty="0"/>
              <a:t> include bridge girders, vehicle chassis, beams in buildings, post and lintel structures, beds of machinery and shelves.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C1EA40-0923-42F7-A994-5DEE778E3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416" y="3089444"/>
            <a:ext cx="2743122" cy="2651684"/>
          </a:xfrm>
          <a:prstGeom prst="rect">
            <a:avLst/>
          </a:prstGeom>
        </p:spPr>
      </p:pic>
      <p:pic>
        <p:nvPicPr>
          <p:cNvPr id="8" name="Picture 7" descr="A picture containing sky, outdoor, building, brick&#10;&#10;Description automatically generated">
            <a:extLst>
              <a:ext uri="{FF2B5EF4-FFF2-40B4-BE49-F238E27FC236}">
                <a16:creationId xmlns:a16="http://schemas.microsoft.com/office/drawing/2014/main" id="{C5EF4541-5043-55DF-1824-C34CBA82A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33" y="3205655"/>
            <a:ext cx="3561058" cy="253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6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Force (action) and reaction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8334375" cy="43380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anose="020B0600070205080204" pitchFamily="34" charset="-128"/>
              </a:rPr>
              <a:t>The downward force (action) is balanced by the left and right reactions.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anose="020B0600070205080204" pitchFamily="34" charset="-128"/>
              </a:rPr>
              <a:t>On this beam the load is applied in just one place – this is called </a:t>
            </a:r>
            <a:r>
              <a:rPr lang="en-US" sz="1800" b="1" dirty="0">
                <a:ea typeface="ＭＳ Ｐゴシック" panose="020B0600070205080204" pitchFamily="34" charset="-128"/>
              </a:rPr>
              <a:t>point</a:t>
            </a:r>
            <a:r>
              <a:rPr lang="en-US" sz="1800" dirty="0">
                <a:ea typeface="ＭＳ Ｐゴシック" panose="020B0600070205080204" pitchFamily="34" charset="-128"/>
              </a:rPr>
              <a:t> </a:t>
            </a:r>
            <a:r>
              <a:rPr lang="en-US" sz="1800" b="1" dirty="0">
                <a:ea typeface="ＭＳ Ｐゴシック" panose="020B0600070205080204" pitchFamily="34" charset="-128"/>
              </a:rPr>
              <a:t>loading</a:t>
            </a:r>
            <a:r>
              <a:rPr lang="en-US" sz="1800" dirty="0">
                <a:ea typeface="ＭＳ Ｐゴシック" panose="020B0600070205080204" pitchFamily="34" charset="-128"/>
              </a:rPr>
              <a:t>.</a:t>
            </a:r>
          </a:p>
          <a:p>
            <a:r>
              <a:rPr lang="en-US" dirty="0"/>
              <a:t>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3D96F4-F85E-45A1-99B2-701A1BD85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535" y="1390588"/>
            <a:ext cx="4836857" cy="318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Reaction forces in simply supported beams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4372895"/>
            <a:ext cx="8218488" cy="2250331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 dirty="0">
                <a:ea typeface="ＭＳ Ｐゴシック" panose="020B0600070205080204" pitchFamily="34" charset="-128"/>
              </a:rPr>
              <a:t>Total length of beam between supports, L = L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pt-BR" altLang="en-US" dirty="0">
                <a:ea typeface="ＭＳ Ｐゴシック" panose="020B0600070205080204" pitchFamily="34" charset="-128"/>
              </a:rPr>
              <a:t> + L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 dirty="0">
                <a:ea typeface="ＭＳ Ｐゴシック" panose="020B0600070205080204" pitchFamily="34" charset="-128"/>
              </a:rPr>
              <a:t>R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pt-BR" altLang="en-US" dirty="0">
                <a:ea typeface="ＭＳ Ｐゴシック" panose="020B0600070205080204" pitchFamily="34" charset="-128"/>
              </a:rPr>
              <a:t> </a:t>
            </a:r>
            <a:r>
              <a:rPr lang="pt-BR" altLang="en-US" dirty="0" err="1">
                <a:ea typeface="ＭＳ Ｐゴシック" panose="020B0600070205080204" pitchFamily="34" charset="-128"/>
              </a:rPr>
              <a:t>x</a:t>
            </a:r>
            <a:r>
              <a:rPr lang="pt-BR" altLang="en-US">
                <a:ea typeface="ＭＳ Ｐゴシック" panose="020B0600070205080204" pitchFamily="34" charset="-128"/>
              </a:rPr>
              <a:t> L = 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, ie R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 = (F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) / L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x L = 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, ie 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= (F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) / L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 + 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= F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032A99-CB57-410B-BC56-BFD9DB2876A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67" y="1414619"/>
            <a:ext cx="6259586" cy="293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9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Example calculation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75240" cy="4608512"/>
          </a:xfrm>
        </p:spPr>
        <p:txBody>
          <a:bodyPr/>
          <a:lstStyle/>
          <a:p>
            <a:pPr eaLnBrk="1" hangingPunct="1">
              <a:spcAft>
                <a:spcPts val="0"/>
              </a:spcAft>
            </a:pPr>
            <a:r>
              <a:rPr lang="en-GB" altLang="en-US">
                <a:ea typeface="ＭＳ Ｐゴシック" panose="020B0600070205080204" pitchFamily="34" charset="-128"/>
              </a:rPr>
              <a:t>Calculate the reaction forces for the beam shown.</a:t>
            </a: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sz="2400" b="1">
              <a:solidFill>
                <a:schemeClr val="accent6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sz="2400" b="1">
              <a:solidFill>
                <a:schemeClr val="accent6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GB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Answer</a:t>
            </a:r>
          </a:p>
          <a:p>
            <a:pPr eaLnBrk="1" hangingPunct="1">
              <a:spcBef>
                <a:spcPts val="0"/>
              </a:spcBef>
            </a:pP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x 2.0 = 200 x 1.5 = 300N; hence 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= 300 / 2 = 150N</a:t>
            </a:r>
          </a:p>
          <a:p>
            <a:pPr eaLnBrk="1" hangingPunct="1">
              <a:spcBef>
                <a:spcPts val="0"/>
              </a:spcBef>
            </a:pP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x 2.0 = 200 x 0.5 = 100N; hence 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= 100 / 2 = 500N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C678F8-5CF0-48A0-9B58-13D698038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973" y="1916832"/>
            <a:ext cx="660957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A67237-43FC-9B68-C512-A5E70420F6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" t="-14816" r="-487" b="14816"/>
          <a:stretch/>
        </p:blipFill>
        <p:spPr>
          <a:xfrm>
            <a:off x="639096" y="1042806"/>
            <a:ext cx="6414444" cy="4227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31EA90-FAFE-7D49-B3BD-054433DE9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Loaded components: point loading</a:t>
            </a:r>
          </a:p>
        </p:txBody>
      </p:sp>
      <p:sp>
        <p:nvSpPr>
          <p:cNvPr id="12" name="Text Box 21">
            <a:extLst>
              <a:ext uri="{FF2B5EF4-FFF2-40B4-BE49-F238E27FC236}">
                <a16:creationId xmlns:a16="http://schemas.microsoft.com/office/drawing/2014/main" id="{74C641F1-D9E5-8747-988E-EDE5517F9C32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1822697" y="2467681"/>
            <a:ext cx="1460488" cy="72074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Compression occurs </a:t>
            </a: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at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the top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4">
            <a:extLst>
              <a:ext uri="{FF2B5EF4-FFF2-40B4-BE49-F238E27FC236}">
                <a16:creationId xmlns:a16="http://schemas.microsoft.com/office/drawing/2014/main" id="{24AE5EEF-A982-D54B-8A88-F068147587BF}"/>
              </a:ext>
            </a:extLst>
          </p:cNvPr>
          <p:cNvSpPr txBox="1"/>
          <p:nvPr/>
        </p:nvSpPr>
        <p:spPr>
          <a:xfrm>
            <a:off x="4375458" y="2337809"/>
            <a:ext cx="1714624" cy="81241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ending occurs along the beam depending on the distance of the force from the ends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32B0EAAF-E636-4E46-BF71-68FB0C374307}"/>
              </a:ext>
            </a:extLst>
          </p:cNvPr>
          <p:cNvSpPr txBox="1"/>
          <p:nvPr/>
        </p:nvSpPr>
        <p:spPr>
          <a:xfrm>
            <a:off x="6711703" y="3086100"/>
            <a:ext cx="1219200" cy="685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Shearing occurs at the ends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22">
            <a:extLst>
              <a:ext uri="{FF2B5EF4-FFF2-40B4-BE49-F238E27FC236}">
                <a16:creationId xmlns:a16="http://schemas.microsoft.com/office/drawing/2014/main" id="{20AE222A-DE57-564A-A307-F454AB624495}"/>
              </a:ext>
            </a:extLst>
          </p:cNvPr>
          <p:cNvSpPr txBox="1"/>
          <p:nvPr/>
        </p:nvSpPr>
        <p:spPr>
          <a:xfrm>
            <a:off x="2188283" y="3922623"/>
            <a:ext cx="1219200" cy="685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Tension occurs </a:t>
            </a: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at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the bottom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344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Shear force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4404"/>
            <a:ext cx="3557752" cy="3002280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Shear force</a:t>
            </a:r>
            <a:r>
              <a:rPr lang="en-GB" dirty="0"/>
              <a:t> is the force in the beam acting perpendicular to its longitudinal </a:t>
            </a:r>
            <a:r>
              <a:rPr lang="en-GB" i="1" dirty="0">
                <a:cs typeface="Times New Roman" panose="02020603050405020304" pitchFamily="18" charset="0"/>
              </a:rPr>
              <a:t>x</a:t>
            </a:r>
            <a:r>
              <a:rPr lang="en-GB" dirty="0"/>
              <a:t>-axis.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Shear force can be calculated and illustrated on a </a:t>
            </a:r>
            <a:r>
              <a:rPr lang="en-GB" b="1" dirty="0"/>
              <a:t>shear force diagram</a:t>
            </a:r>
            <a:r>
              <a:rPr lang="en-GB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F10184-8D9D-C746-6E24-AF792EAA8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125" y="1179871"/>
            <a:ext cx="4925149" cy="39329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897</Words>
  <Application>Microsoft Office PowerPoint</Application>
  <PresentationFormat>On-screen Show (4:3)</PresentationFormat>
  <Paragraphs>106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ＭＳ Ｐゴシック</vt:lpstr>
      <vt:lpstr>Arial</vt:lpstr>
      <vt:lpstr>Bookman Old Style</vt:lpstr>
      <vt:lpstr>Calibri</vt:lpstr>
      <vt:lpstr>Cambria Math</vt:lpstr>
      <vt:lpstr>Lucida Grande</vt:lpstr>
      <vt:lpstr>Times New Roman</vt:lpstr>
      <vt:lpstr>Default Design</vt:lpstr>
      <vt:lpstr>PowerPoint 3: Simply supported beams  </vt:lpstr>
      <vt:lpstr>Objectives</vt:lpstr>
      <vt:lpstr>What are beams?</vt:lpstr>
      <vt:lpstr>Examples of simply supported beams </vt:lpstr>
      <vt:lpstr>Force (action) and reaction </vt:lpstr>
      <vt:lpstr>Reaction forces in simply supported beams</vt:lpstr>
      <vt:lpstr>Example calculation</vt:lpstr>
      <vt:lpstr>Loaded components: point loading</vt:lpstr>
      <vt:lpstr>Shear force </vt:lpstr>
      <vt:lpstr>Bending moments </vt:lpstr>
      <vt:lpstr>Uniformly distributed loading (UDL)</vt:lpstr>
      <vt:lpstr>UDL</vt:lpstr>
      <vt:lpstr>Shear force diagram</vt:lpstr>
      <vt:lpstr>Bending moment</vt:lpstr>
      <vt:lpstr>Combination of point and uniformly distributed loading</vt:lpstr>
      <vt:lpstr>Combination of point and uniformly distributed loading</vt:lpstr>
      <vt:lpstr>Combination of point and uniformly distributed loading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47</cp:revision>
  <dcterms:created xsi:type="dcterms:W3CDTF">2013-05-28T00:38:54Z</dcterms:created>
  <dcterms:modified xsi:type="dcterms:W3CDTF">2025-11-12T08:04:59Z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