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1" r:id="rId6"/>
    <p:sldId id="328" r:id="rId7"/>
    <p:sldId id="331" r:id="rId8"/>
    <p:sldId id="330" r:id="rId9"/>
    <p:sldId id="333" r:id="rId10"/>
    <p:sldId id="334" r:id="rId11"/>
    <p:sldId id="341" r:id="rId12"/>
    <p:sldId id="342" r:id="rId13"/>
    <p:sldId id="335" r:id="rId14"/>
    <p:sldId id="336" r:id="rId15"/>
    <p:sldId id="337" r:id="rId16"/>
    <p:sldId id="33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3127C0-A353-87AC-7035-A7D493543E32}" name="Margaret Charlton" initials="MC" userId="ed05e38cb097991f" providerId="Windows Live"/>
  <p188:author id="{C48F73FD-BA01-1CFE-C048-B53E38D9D5AF}" name="Caroline Prodger" initials="CP" userId="Caroline Prodger" providerId="None"/>
  <p188:author id="{F3A541FF-E0CA-9BF1-DFCA-6E3D8F914383}" name="Graham Charlton" initials="GC" userId="8d09d815874898a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4C38B9-1A2D-4981-AA1F-187130E3A1C2}" v="1" dt="2022-10-07T12:06:24.6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910"/>
    <p:restoredTop sz="94694"/>
  </p:normalViewPr>
  <p:slideViewPr>
    <p:cSldViewPr snapToGrid="0">
      <p:cViewPr varScale="1">
        <p:scale>
          <a:sx n="64" d="100"/>
          <a:sy n="64" d="100"/>
        </p:scale>
        <p:origin x="944"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7C2268-D4D4-4C7C-A1A1-9F44AAB6D1E8}"/>
    <pc:docChg chg="undo custSel modSld">
      <pc:chgData name="Caroline Prodger" userId="e4ef2e75-b60b-401b-8ebe-291bdcf405f4" providerId="ADAL" clId="{367C2268-D4D4-4C7C-A1A1-9F44AAB6D1E8}" dt="2022-09-21T16:57:58.831" v="52"/>
      <pc:docMkLst>
        <pc:docMk/>
      </pc:docMkLst>
      <pc:sldChg chg="modSp mod delCm">
        <pc:chgData name="Caroline Prodger" userId="e4ef2e75-b60b-401b-8ebe-291bdcf405f4" providerId="ADAL" clId="{367C2268-D4D4-4C7C-A1A1-9F44AAB6D1E8}" dt="2022-09-21T16:57:03.819" v="49" actId="255"/>
        <pc:sldMkLst>
          <pc:docMk/>
          <pc:sldMk cId="0" sldId="256"/>
        </pc:sldMkLst>
        <pc:spChg chg="mod">
          <ac:chgData name="Caroline Prodger" userId="e4ef2e75-b60b-401b-8ebe-291bdcf405f4" providerId="ADAL" clId="{367C2268-D4D4-4C7C-A1A1-9F44AAB6D1E8}" dt="2022-09-21T16:56:44.257" v="47" actId="255"/>
          <ac:spMkLst>
            <pc:docMk/>
            <pc:sldMk cId="0" sldId="256"/>
            <ac:spMk id="2053" creationId="{00000000-0000-0000-0000-000000000000}"/>
          </ac:spMkLst>
        </pc:spChg>
        <pc:spChg chg="mod">
          <ac:chgData name="Caroline Prodger" userId="e4ef2e75-b60b-401b-8ebe-291bdcf405f4" providerId="ADAL" clId="{367C2268-D4D4-4C7C-A1A1-9F44AAB6D1E8}" dt="2022-09-21T16:57:03.819" v="49" actId="255"/>
          <ac:spMkLst>
            <pc:docMk/>
            <pc:sldMk cId="0" sldId="256"/>
            <ac:spMk id="2054" creationId="{00000000-0000-0000-0000-000000000000}"/>
          </ac:spMkLst>
        </pc:spChg>
      </pc:sldChg>
      <pc:sldChg chg="addSp delSp modSp mod addCm">
        <pc:chgData name="Caroline Prodger" userId="e4ef2e75-b60b-401b-8ebe-291bdcf405f4" providerId="ADAL" clId="{367C2268-D4D4-4C7C-A1A1-9F44AAB6D1E8}" dt="2022-09-21T16:57:21.532" v="50"/>
        <pc:sldMkLst>
          <pc:docMk/>
          <pc:sldMk cId="0" sldId="328"/>
        </pc:sldMkLst>
        <pc:spChg chg="add mod">
          <ac:chgData name="Caroline Prodger" userId="e4ef2e75-b60b-401b-8ebe-291bdcf405f4" providerId="ADAL" clId="{367C2268-D4D4-4C7C-A1A1-9F44AAB6D1E8}" dt="2022-09-21T16:45:49.397" v="30" actId="1076"/>
          <ac:spMkLst>
            <pc:docMk/>
            <pc:sldMk cId="0" sldId="328"/>
            <ac:spMk id="2" creationId="{AFC06849-3CA1-B90D-0E1B-1B6642726EEB}"/>
          </ac:spMkLst>
        </pc:spChg>
        <pc:spChg chg="mod">
          <ac:chgData name="Caroline Prodger" userId="e4ef2e75-b60b-401b-8ebe-291bdcf405f4" providerId="ADAL" clId="{367C2268-D4D4-4C7C-A1A1-9F44AAB6D1E8}" dt="2022-09-21T16:43:31.769" v="20" actId="255"/>
          <ac:spMkLst>
            <pc:docMk/>
            <pc:sldMk cId="0" sldId="328"/>
            <ac:spMk id="7" creationId="{7DD06586-CD80-8357-EC01-90D86440EF6B}"/>
          </ac:spMkLst>
        </pc:spChg>
        <pc:spChg chg="del">
          <ac:chgData name="Caroline Prodger" userId="e4ef2e75-b60b-401b-8ebe-291bdcf405f4" providerId="ADAL" clId="{367C2268-D4D4-4C7C-A1A1-9F44AAB6D1E8}" dt="2022-09-21T16:45:39.472" v="28" actId="478"/>
          <ac:spMkLst>
            <pc:docMk/>
            <pc:sldMk cId="0" sldId="328"/>
            <ac:spMk id="17" creationId="{D378CED7-F6C0-A7EE-9AB1-108DA443633F}"/>
          </ac:spMkLst>
        </pc:spChg>
        <pc:spChg chg="mod">
          <ac:chgData name="Caroline Prodger" userId="e4ef2e75-b60b-401b-8ebe-291bdcf405f4" providerId="ADAL" clId="{367C2268-D4D4-4C7C-A1A1-9F44AAB6D1E8}" dt="2022-09-21T16:43:13.604" v="17" actId="20577"/>
          <ac:spMkLst>
            <pc:docMk/>
            <pc:sldMk cId="0" sldId="328"/>
            <ac:spMk id="29" creationId="{6986A683-D2C9-6E51-F533-0FB7A005536E}"/>
          </ac:spMkLst>
        </pc:spChg>
        <pc:cxnChg chg="mod">
          <ac:chgData name="Caroline Prodger" userId="e4ef2e75-b60b-401b-8ebe-291bdcf405f4" providerId="ADAL" clId="{367C2268-D4D4-4C7C-A1A1-9F44AAB6D1E8}" dt="2022-09-21T16:47:26.635" v="35" actId="1076"/>
          <ac:cxnSpMkLst>
            <pc:docMk/>
            <pc:sldMk cId="0" sldId="328"/>
            <ac:cxnSpMk id="8" creationId="{53C3E07A-69E4-4350-2960-83EEBB5D31B9}"/>
          </ac:cxnSpMkLst>
        </pc:cxnChg>
        <pc:cxnChg chg="mod">
          <ac:chgData name="Caroline Prodger" userId="e4ef2e75-b60b-401b-8ebe-291bdcf405f4" providerId="ADAL" clId="{367C2268-D4D4-4C7C-A1A1-9F44AAB6D1E8}" dt="2022-09-21T16:47:41.187" v="39" actId="1076"/>
          <ac:cxnSpMkLst>
            <pc:docMk/>
            <pc:sldMk cId="0" sldId="328"/>
            <ac:cxnSpMk id="22" creationId="{3B34ABAE-95D3-112C-334E-3DE5DD9D701C}"/>
          </ac:cxnSpMkLst>
        </pc:cxnChg>
      </pc:sldChg>
      <pc:sldChg chg="modSp mod addCm">
        <pc:chgData name="Caroline Prodger" userId="e4ef2e75-b60b-401b-8ebe-291bdcf405f4" providerId="ADAL" clId="{367C2268-D4D4-4C7C-A1A1-9F44AAB6D1E8}" dt="2022-09-21T16:57:58.831" v="52"/>
        <pc:sldMkLst>
          <pc:docMk/>
          <pc:sldMk cId="0" sldId="330"/>
        </pc:sldMkLst>
        <pc:spChg chg="mod">
          <ac:chgData name="Caroline Prodger" userId="e4ef2e75-b60b-401b-8ebe-291bdcf405f4" providerId="ADAL" clId="{367C2268-D4D4-4C7C-A1A1-9F44AAB6D1E8}" dt="2022-09-21T16:56:23.410" v="46" actId="255"/>
          <ac:spMkLst>
            <pc:docMk/>
            <pc:sldMk cId="0" sldId="330"/>
            <ac:spMk id="5122" creationId="{00000000-0000-0000-0000-000000000000}"/>
          </ac:spMkLst>
        </pc:spChg>
      </pc:sldChg>
      <pc:sldChg chg="modSp mod addCm">
        <pc:chgData name="Caroline Prodger" userId="e4ef2e75-b60b-401b-8ebe-291bdcf405f4" providerId="ADAL" clId="{367C2268-D4D4-4C7C-A1A1-9F44AAB6D1E8}" dt="2022-09-21T16:57:44.645" v="51"/>
        <pc:sldMkLst>
          <pc:docMk/>
          <pc:sldMk cId="0" sldId="331"/>
        </pc:sldMkLst>
        <pc:spChg chg="mod">
          <ac:chgData name="Caroline Prodger" userId="e4ef2e75-b60b-401b-8ebe-291bdcf405f4" providerId="ADAL" clId="{367C2268-D4D4-4C7C-A1A1-9F44AAB6D1E8}" dt="2022-09-21T16:43:39.629" v="21" actId="255"/>
          <ac:spMkLst>
            <pc:docMk/>
            <pc:sldMk cId="0" sldId="331"/>
            <ac:spMk id="2" creationId="{00000000-0000-0000-0000-000000000000}"/>
          </ac:spMkLst>
        </pc:spChg>
        <pc:spChg chg="mod">
          <ac:chgData name="Caroline Prodger" userId="e4ef2e75-b60b-401b-8ebe-291bdcf405f4" providerId="ADAL" clId="{367C2268-D4D4-4C7C-A1A1-9F44AAB6D1E8}" dt="2022-09-21T16:45:07.255" v="27" actId="1076"/>
          <ac:spMkLst>
            <pc:docMk/>
            <pc:sldMk cId="0" sldId="331"/>
            <ac:spMk id="30" creationId="{651B9A80-8006-7C4E-6F58-134F9479D2BD}"/>
          </ac:spMkLst>
        </pc:spChg>
        <pc:cxnChg chg="mod">
          <ac:chgData name="Caroline Prodger" userId="e4ef2e75-b60b-401b-8ebe-291bdcf405f4" providerId="ADAL" clId="{367C2268-D4D4-4C7C-A1A1-9F44AAB6D1E8}" dt="2022-09-21T16:44:00.747" v="22" actId="1076"/>
          <ac:cxnSpMkLst>
            <pc:docMk/>
            <pc:sldMk cId="0" sldId="331"/>
            <ac:cxnSpMk id="34" creationId="{5AD6558C-4C31-C1C6-D717-8B92E883A188}"/>
          </ac:cxnSpMkLst>
        </pc:cxnChg>
        <pc:cxnChg chg="mod">
          <ac:chgData name="Caroline Prodger" userId="e4ef2e75-b60b-401b-8ebe-291bdcf405f4" providerId="ADAL" clId="{367C2268-D4D4-4C7C-A1A1-9F44AAB6D1E8}" dt="2022-09-21T16:46:55.645" v="34" actId="13822"/>
          <ac:cxnSpMkLst>
            <pc:docMk/>
            <pc:sldMk cId="0" sldId="331"/>
            <ac:cxnSpMk id="40" creationId="{3B6816B9-FE47-7C2F-6FBE-A6AA0D834CEF}"/>
          </ac:cxnSpMkLst>
        </pc:cxnChg>
      </pc:sldChg>
      <pc:sldChg chg="delCm">
        <pc:chgData name="Caroline Prodger" userId="e4ef2e75-b60b-401b-8ebe-291bdcf405f4" providerId="ADAL" clId="{367C2268-D4D4-4C7C-A1A1-9F44AAB6D1E8}" dt="2022-09-21T16:49:31.942" v="40"/>
        <pc:sldMkLst>
          <pc:docMk/>
          <pc:sldMk cId="0" sldId="332"/>
        </pc:sldMkLst>
      </pc:sldChg>
      <pc:sldChg chg="modSp mod">
        <pc:chgData name="Caroline Prodger" userId="e4ef2e75-b60b-401b-8ebe-291bdcf405f4" providerId="ADAL" clId="{367C2268-D4D4-4C7C-A1A1-9F44AAB6D1E8}" dt="2022-09-21T16:52:06.566" v="45" actId="255"/>
        <pc:sldMkLst>
          <pc:docMk/>
          <pc:sldMk cId="0" sldId="336"/>
        </pc:sldMkLst>
        <pc:spChg chg="mod">
          <ac:chgData name="Caroline Prodger" userId="e4ef2e75-b60b-401b-8ebe-291bdcf405f4" providerId="ADAL" clId="{367C2268-D4D4-4C7C-A1A1-9F44AAB6D1E8}" dt="2022-09-21T16:52:06.566" v="45" actId="255"/>
          <ac:spMkLst>
            <pc:docMk/>
            <pc:sldMk cId="0" sldId="336"/>
            <ac:spMk id="2" creationId="{00000000-0000-0000-0000-000000000000}"/>
          </ac:spMkLst>
        </pc:spChg>
      </pc:sldChg>
      <pc:sldChg chg="modSp mod">
        <pc:chgData name="Caroline Prodger" userId="e4ef2e75-b60b-401b-8ebe-291bdcf405f4" providerId="ADAL" clId="{367C2268-D4D4-4C7C-A1A1-9F44AAB6D1E8}" dt="2022-09-21T16:50:04.651" v="42" actId="1076"/>
        <pc:sldMkLst>
          <pc:docMk/>
          <pc:sldMk cId="3639759206" sldId="340"/>
        </pc:sldMkLst>
        <pc:cxnChg chg="mod">
          <ac:chgData name="Caroline Prodger" userId="e4ef2e75-b60b-401b-8ebe-291bdcf405f4" providerId="ADAL" clId="{367C2268-D4D4-4C7C-A1A1-9F44AAB6D1E8}" dt="2022-09-21T16:50:04.651" v="42" actId="1076"/>
          <ac:cxnSpMkLst>
            <pc:docMk/>
            <pc:sldMk cId="3639759206" sldId="340"/>
            <ac:cxnSpMk id="8" creationId="{46FDC72A-EFCE-F795-27AA-F8EA23929C43}"/>
          </ac:cxnSpMkLst>
        </pc:cxnChg>
        <pc:cxnChg chg="mod">
          <ac:chgData name="Caroline Prodger" userId="e4ef2e75-b60b-401b-8ebe-291bdcf405f4" providerId="ADAL" clId="{367C2268-D4D4-4C7C-A1A1-9F44AAB6D1E8}" dt="2022-09-21T16:49:57.602" v="41" actId="1076"/>
          <ac:cxnSpMkLst>
            <pc:docMk/>
            <pc:sldMk cId="3639759206" sldId="340"/>
            <ac:cxnSpMk id="11" creationId="{3F53813B-3EB0-9FC4-A522-C3DE643132D5}"/>
          </ac:cxnSpMkLst>
        </pc:cxnChg>
      </pc:sldChg>
      <pc:sldChg chg="modSp">
        <pc:chgData name="Caroline Prodger" userId="e4ef2e75-b60b-401b-8ebe-291bdcf405f4" providerId="ADAL" clId="{367C2268-D4D4-4C7C-A1A1-9F44AAB6D1E8}" dt="2022-09-21T16:51:05.578" v="44" actId="313"/>
        <pc:sldMkLst>
          <pc:docMk/>
          <pc:sldMk cId="3810351700" sldId="341"/>
        </pc:sldMkLst>
        <pc:spChg chg="mod">
          <ac:chgData name="Caroline Prodger" userId="e4ef2e75-b60b-401b-8ebe-291bdcf405f4" providerId="ADAL" clId="{367C2268-D4D4-4C7C-A1A1-9F44AAB6D1E8}" dt="2022-09-21T16:51:05.578" v="44" actId="313"/>
          <ac:spMkLst>
            <pc:docMk/>
            <pc:sldMk cId="3810351700" sldId="341"/>
            <ac:spMk id="2" creationId="{EE04CE12-BE68-749F-E811-9FAF67D4F787}"/>
          </ac:spMkLst>
        </pc:spChg>
      </pc:sldChg>
    </pc:docChg>
  </pc:docChgLst>
  <pc:docChgLst>
    <pc:chgData name="Caroline Prodger" userId="e4ef2e75-b60b-401b-8ebe-291bdcf405f4" providerId="ADAL" clId="{794C38B9-1A2D-4981-AA1F-187130E3A1C2}"/>
    <pc:docChg chg="modSld">
      <pc:chgData name="Caroline Prodger" userId="e4ef2e75-b60b-401b-8ebe-291bdcf405f4" providerId="ADAL" clId="{794C38B9-1A2D-4981-AA1F-187130E3A1C2}" dt="2022-10-07T12:07:16.624" v="15" actId="1076"/>
      <pc:docMkLst>
        <pc:docMk/>
      </pc:docMkLst>
      <pc:sldChg chg="delCm">
        <pc:chgData name="Caroline Prodger" userId="e4ef2e75-b60b-401b-8ebe-291bdcf405f4" providerId="ADAL" clId="{794C38B9-1A2D-4981-AA1F-187130E3A1C2}" dt="2022-10-07T12:04:31.607" v="0"/>
        <pc:sldMkLst>
          <pc:docMk/>
          <pc:sldMk cId="0" sldId="330"/>
        </pc:sldMkLst>
      </pc:sldChg>
      <pc:sldChg chg="addSp modSp mod">
        <pc:chgData name="Caroline Prodger" userId="e4ef2e75-b60b-401b-8ebe-291bdcf405f4" providerId="ADAL" clId="{794C38B9-1A2D-4981-AA1F-187130E3A1C2}" dt="2022-10-07T12:07:16.624" v="15" actId="1076"/>
        <pc:sldMkLst>
          <pc:docMk/>
          <pc:sldMk cId="775554670" sldId="351"/>
        </pc:sldMkLst>
        <pc:spChg chg="mod">
          <ac:chgData name="Caroline Prodger" userId="e4ef2e75-b60b-401b-8ebe-291bdcf405f4" providerId="ADAL" clId="{794C38B9-1A2D-4981-AA1F-187130E3A1C2}" dt="2022-10-07T12:06:55.002" v="10" actId="14100"/>
          <ac:spMkLst>
            <pc:docMk/>
            <pc:sldMk cId="775554670" sldId="351"/>
            <ac:spMk id="3" creationId="{57C1F0A0-6DE6-7211-DC18-2AAADA8D611C}"/>
          </ac:spMkLst>
        </pc:spChg>
        <pc:picChg chg="add mod modCrop">
          <ac:chgData name="Caroline Prodger" userId="e4ef2e75-b60b-401b-8ebe-291bdcf405f4" providerId="ADAL" clId="{794C38B9-1A2D-4981-AA1F-187130E3A1C2}" dt="2022-10-07T12:07:16.624" v="15" actId="1076"/>
          <ac:picMkLst>
            <pc:docMk/>
            <pc:sldMk cId="775554670" sldId="351"/>
            <ac:picMk id="5" creationId="{4531C5EB-CD5F-D2BB-CD87-24F36AA50B7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0976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346883"/>
            <a:ext cx="8153400" cy="2514600"/>
          </a:xfrm>
        </p:spPr>
        <p:txBody>
          <a:bodyPr anchor="t"/>
          <a:lstStyle/>
          <a:p>
            <a:pPr eaLnBrk="1" hangingPunct="1"/>
            <a:r>
              <a:rPr lang="en-GB" dirty="0">
                <a:ea typeface="ＭＳ Ｐゴシック" pitchFamily="-105" charset="-128"/>
                <a:cs typeface="ＭＳ Ｐゴシック" pitchFamily="-105" charset="-128"/>
              </a:rPr>
              <a:t>PowerPoint 3: Ohm’s and Kirchhoff’s laws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2">
            <a:extLst>
              <a:ext uri="{FF2B5EF4-FFF2-40B4-BE49-F238E27FC236}">
                <a16:creationId xmlns:a16="http://schemas.microsoft.com/office/drawing/2014/main" id="{F5A09F12-85E6-3835-02D7-BFEAF97C791C}"/>
              </a:ext>
            </a:extLst>
          </p:cNvPr>
          <p:cNvSpPr>
            <a:spLocks noChangeArrowheads="1"/>
          </p:cNvSpPr>
          <p:nvPr/>
        </p:nvSpPr>
        <p:spPr bwMode="auto">
          <a:xfrm rot="5400000" flipV="1">
            <a:off x="5291933" y="2620939"/>
            <a:ext cx="1871662" cy="2879725"/>
          </a:xfrm>
          <a:custGeom>
            <a:avLst/>
            <a:gdLst>
              <a:gd name="T0" fmla="*/ 2147483646 w 21600"/>
              <a:gd name="T1" fmla="*/ 0 h 21600"/>
              <a:gd name="T2" fmla="*/ 1987615880 w 21600"/>
              <a:gd name="T3" fmla="*/ 2147483646 h 21600"/>
              <a:gd name="T4" fmla="*/ 2147483646 w 21600"/>
              <a:gd name="T5" fmla="*/ 2147483646 h 21600"/>
              <a:gd name="T6" fmla="*/ 2147483646 w 21600"/>
              <a:gd name="T7" fmla="*/ 2147483646 h 21600"/>
              <a:gd name="T8" fmla="*/ 2147483646 w 21600"/>
              <a:gd name="T9" fmla="*/ 2147483646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 name="AutoShape 41">
            <a:extLst>
              <a:ext uri="{FF2B5EF4-FFF2-40B4-BE49-F238E27FC236}">
                <a16:creationId xmlns:a16="http://schemas.microsoft.com/office/drawing/2014/main" id="{E3DA3BBE-3CA8-FC34-FAD1-A9B71CCC51F0}"/>
              </a:ext>
            </a:extLst>
          </p:cNvPr>
          <p:cNvSpPr>
            <a:spLocks noChangeArrowheads="1"/>
          </p:cNvSpPr>
          <p:nvPr/>
        </p:nvSpPr>
        <p:spPr bwMode="auto">
          <a:xfrm rot="5400000">
            <a:off x="1870870" y="2657451"/>
            <a:ext cx="1873250" cy="2808288"/>
          </a:xfrm>
          <a:custGeom>
            <a:avLst/>
            <a:gdLst>
              <a:gd name="T0" fmla="*/ 2147483646 w 21600"/>
              <a:gd name="T1" fmla="*/ 0 h 21600"/>
              <a:gd name="T2" fmla="*/ 1992674804 w 21600"/>
              <a:gd name="T3" fmla="*/ 2147483646 h 21600"/>
              <a:gd name="T4" fmla="*/ 2147483646 w 21600"/>
              <a:gd name="T5" fmla="*/ 2147483646 h 21600"/>
              <a:gd name="T6" fmla="*/ 2147483646 w 21600"/>
              <a:gd name="T7" fmla="*/ 2147483646 h 21600"/>
              <a:gd name="T8" fmla="*/ 2147483646 w 21600"/>
              <a:gd name="T9" fmla="*/ 2147483646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8" name="Rectangle 2">
            <a:extLst>
              <a:ext uri="{FF2B5EF4-FFF2-40B4-BE49-F238E27FC236}">
                <a16:creationId xmlns:a16="http://schemas.microsoft.com/office/drawing/2014/main" id="{BB8CEB82-0EB0-A1D5-7151-20D62AFA3684}"/>
              </a:ext>
            </a:extLst>
          </p:cNvPr>
          <p:cNvSpPr txBox="1">
            <a:spLocks noChangeArrowheads="1"/>
          </p:cNvSpPr>
          <p:nvPr/>
        </p:nvSpPr>
        <p:spPr bwMode="auto">
          <a:xfrm>
            <a:off x="471948" y="1010258"/>
            <a:ext cx="8259097" cy="13255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altLang="en-US" kern="0" dirty="0"/>
              <a:t>Two-loop circuit</a:t>
            </a:r>
          </a:p>
        </p:txBody>
      </p:sp>
      <p:sp>
        <p:nvSpPr>
          <p:cNvPr id="9" name="Line 4">
            <a:extLst>
              <a:ext uri="{FF2B5EF4-FFF2-40B4-BE49-F238E27FC236}">
                <a16:creationId xmlns:a16="http://schemas.microsoft.com/office/drawing/2014/main" id="{4F7A8979-A3DE-E027-5FA0-56522151947B}"/>
              </a:ext>
            </a:extLst>
          </p:cNvPr>
          <p:cNvSpPr>
            <a:spLocks noChangeShapeType="1"/>
          </p:cNvSpPr>
          <p:nvPr/>
        </p:nvSpPr>
        <p:spPr bwMode="auto">
          <a:xfrm>
            <a:off x="1116015" y="2909070"/>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5">
            <a:extLst>
              <a:ext uri="{FF2B5EF4-FFF2-40B4-BE49-F238E27FC236}">
                <a16:creationId xmlns:a16="http://schemas.microsoft.com/office/drawing/2014/main" id="{1290488B-2463-C0D0-54A7-E9D67B5BE251}"/>
              </a:ext>
            </a:extLst>
          </p:cNvPr>
          <p:cNvSpPr>
            <a:spLocks noChangeShapeType="1"/>
          </p:cNvSpPr>
          <p:nvPr/>
        </p:nvSpPr>
        <p:spPr bwMode="auto">
          <a:xfrm>
            <a:off x="1116015" y="5141095"/>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6">
            <a:extLst>
              <a:ext uri="{FF2B5EF4-FFF2-40B4-BE49-F238E27FC236}">
                <a16:creationId xmlns:a16="http://schemas.microsoft.com/office/drawing/2014/main" id="{44089899-934B-519D-8E72-69166A7D6CDF}"/>
              </a:ext>
            </a:extLst>
          </p:cNvPr>
          <p:cNvSpPr>
            <a:spLocks noChangeShapeType="1"/>
          </p:cNvSpPr>
          <p:nvPr/>
        </p:nvSpPr>
        <p:spPr bwMode="auto">
          <a:xfrm>
            <a:off x="4500564" y="2909071"/>
            <a:ext cx="0" cy="22320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9">
            <a:extLst>
              <a:ext uri="{FF2B5EF4-FFF2-40B4-BE49-F238E27FC236}">
                <a16:creationId xmlns:a16="http://schemas.microsoft.com/office/drawing/2014/main" id="{A5F84458-4DB8-36BC-7843-ABAFBCC0B344}"/>
              </a:ext>
            </a:extLst>
          </p:cNvPr>
          <p:cNvSpPr>
            <a:spLocks noChangeShapeType="1"/>
          </p:cNvSpPr>
          <p:nvPr/>
        </p:nvSpPr>
        <p:spPr bwMode="auto">
          <a:xfrm>
            <a:off x="1116014" y="2909070"/>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0">
            <a:extLst>
              <a:ext uri="{FF2B5EF4-FFF2-40B4-BE49-F238E27FC236}">
                <a16:creationId xmlns:a16="http://schemas.microsoft.com/office/drawing/2014/main" id="{7D368B0E-04C0-4097-4853-6E9B20272AD5}"/>
              </a:ext>
            </a:extLst>
          </p:cNvPr>
          <p:cNvSpPr>
            <a:spLocks noChangeShapeType="1"/>
          </p:cNvSpPr>
          <p:nvPr/>
        </p:nvSpPr>
        <p:spPr bwMode="auto">
          <a:xfrm>
            <a:off x="8027989" y="2909070"/>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1">
            <a:extLst>
              <a:ext uri="{FF2B5EF4-FFF2-40B4-BE49-F238E27FC236}">
                <a16:creationId xmlns:a16="http://schemas.microsoft.com/office/drawing/2014/main" id="{676104B8-9EFA-511C-220E-3345D3B5DEE3}"/>
              </a:ext>
            </a:extLst>
          </p:cNvPr>
          <p:cNvSpPr>
            <a:spLocks noChangeShapeType="1"/>
          </p:cNvSpPr>
          <p:nvPr/>
        </p:nvSpPr>
        <p:spPr bwMode="auto">
          <a:xfrm>
            <a:off x="1116014" y="4637857"/>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2">
            <a:extLst>
              <a:ext uri="{FF2B5EF4-FFF2-40B4-BE49-F238E27FC236}">
                <a16:creationId xmlns:a16="http://schemas.microsoft.com/office/drawing/2014/main" id="{B3641734-1E2E-C472-BDEC-50E9B32A983B}"/>
              </a:ext>
            </a:extLst>
          </p:cNvPr>
          <p:cNvSpPr>
            <a:spLocks noChangeShapeType="1"/>
          </p:cNvSpPr>
          <p:nvPr/>
        </p:nvSpPr>
        <p:spPr bwMode="auto">
          <a:xfrm>
            <a:off x="8027989" y="4637857"/>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Rectangle 13">
            <a:extLst>
              <a:ext uri="{FF2B5EF4-FFF2-40B4-BE49-F238E27FC236}">
                <a16:creationId xmlns:a16="http://schemas.microsoft.com/office/drawing/2014/main" id="{25EE54C9-E161-0065-5699-8A888450702C}"/>
              </a:ext>
            </a:extLst>
          </p:cNvPr>
          <p:cNvSpPr>
            <a:spLocks noChangeArrowheads="1"/>
          </p:cNvSpPr>
          <p:nvPr/>
        </p:nvSpPr>
        <p:spPr bwMode="auto">
          <a:xfrm>
            <a:off x="971551" y="3917133"/>
            <a:ext cx="287338"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7" name="Rectangle 14">
            <a:extLst>
              <a:ext uri="{FF2B5EF4-FFF2-40B4-BE49-F238E27FC236}">
                <a16:creationId xmlns:a16="http://schemas.microsoft.com/office/drawing/2014/main" id="{9EF11614-0C70-0AD3-D549-C90257EA87A4}"/>
              </a:ext>
            </a:extLst>
          </p:cNvPr>
          <p:cNvSpPr>
            <a:spLocks noChangeArrowheads="1"/>
          </p:cNvSpPr>
          <p:nvPr/>
        </p:nvSpPr>
        <p:spPr bwMode="auto">
          <a:xfrm>
            <a:off x="7885115" y="3917133"/>
            <a:ext cx="287337"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8" name="Rectangle 15">
            <a:extLst>
              <a:ext uri="{FF2B5EF4-FFF2-40B4-BE49-F238E27FC236}">
                <a16:creationId xmlns:a16="http://schemas.microsoft.com/office/drawing/2014/main" id="{D9D35347-376E-CB21-6DCD-6B87A85AD945}"/>
              </a:ext>
            </a:extLst>
          </p:cNvPr>
          <p:cNvSpPr>
            <a:spLocks noChangeArrowheads="1"/>
          </p:cNvSpPr>
          <p:nvPr/>
        </p:nvSpPr>
        <p:spPr bwMode="auto">
          <a:xfrm>
            <a:off x="2195515" y="2764607"/>
            <a:ext cx="1081087"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9" name="Rectangle 16">
            <a:extLst>
              <a:ext uri="{FF2B5EF4-FFF2-40B4-BE49-F238E27FC236}">
                <a16:creationId xmlns:a16="http://schemas.microsoft.com/office/drawing/2014/main" id="{B80D951F-4D22-2229-E551-BD877DBA9A31}"/>
              </a:ext>
            </a:extLst>
          </p:cNvPr>
          <p:cNvSpPr>
            <a:spLocks noChangeArrowheads="1"/>
          </p:cNvSpPr>
          <p:nvPr/>
        </p:nvSpPr>
        <p:spPr bwMode="auto">
          <a:xfrm>
            <a:off x="5651501" y="2764607"/>
            <a:ext cx="1081088"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0" name="Line 17">
            <a:extLst>
              <a:ext uri="{FF2B5EF4-FFF2-40B4-BE49-F238E27FC236}">
                <a16:creationId xmlns:a16="http://schemas.microsoft.com/office/drawing/2014/main" id="{AA43C941-7DA5-18D5-2CA0-9FDBF0493FDB}"/>
              </a:ext>
            </a:extLst>
          </p:cNvPr>
          <p:cNvSpPr>
            <a:spLocks noChangeShapeType="1"/>
          </p:cNvSpPr>
          <p:nvPr/>
        </p:nvSpPr>
        <p:spPr bwMode="auto">
          <a:xfrm>
            <a:off x="827089" y="3269432"/>
            <a:ext cx="5762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Line 18">
            <a:extLst>
              <a:ext uri="{FF2B5EF4-FFF2-40B4-BE49-F238E27FC236}">
                <a16:creationId xmlns:a16="http://schemas.microsoft.com/office/drawing/2014/main" id="{1A681AE4-7706-F453-4563-00CE2956EC4E}"/>
              </a:ext>
            </a:extLst>
          </p:cNvPr>
          <p:cNvSpPr>
            <a:spLocks noChangeShapeType="1"/>
          </p:cNvSpPr>
          <p:nvPr/>
        </p:nvSpPr>
        <p:spPr bwMode="auto">
          <a:xfrm>
            <a:off x="7740652" y="3269432"/>
            <a:ext cx="574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9">
            <a:extLst>
              <a:ext uri="{FF2B5EF4-FFF2-40B4-BE49-F238E27FC236}">
                <a16:creationId xmlns:a16="http://schemas.microsoft.com/office/drawing/2014/main" id="{6658CF3B-9067-99EC-AA96-487127F93A09}"/>
              </a:ext>
            </a:extLst>
          </p:cNvPr>
          <p:cNvSpPr>
            <a:spLocks noChangeShapeType="1"/>
          </p:cNvSpPr>
          <p:nvPr/>
        </p:nvSpPr>
        <p:spPr bwMode="auto">
          <a:xfrm>
            <a:off x="971551" y="334087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20">
            <a:extLst>
              <a:ext uri="{FF2B5EF4-FFF2-40B4-BE49-F238E27FC236}">
                <a16:creationId xmlns:a16="http://schemas.microsoft.com/office/drawing/2014/main" id="{786E8B2A-FE99-2EDE-B80D-DE3A671A1535}"/>
              </a:ext>
            </a:extLst>
          </p:cNvPr>
          <p:cNvSpPr>
            <a:spLocks noChangeShapeType="1"/>
          </p:cNvSpPr>
          <p:nvPr/>
        </p:nvSpPr>
        <p:spPr bwMode="auto">
          <a:xfrm>
            <a:off x="7885115" y="334087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21">
            <a:extLst>
              <a:ext uri="{FF2B5EF4-FFF2-40B4-BE49-F238E27FC236}">
                <a16:creationId xmlns:a16="http://schemas.microsoft.com/office/drawing/2014/main" id="{47B9F1AD-C95A-4DDA-1C6C-A746DB9C7AFA}"/>
              </a:ext>
            </a:extLst>
          </p:cNvPr>
          <p:cNvSpPr>
            <a:spLocks noChangeShapeType="1"/>
          </p:cNvSpPr>
          <p:nvPr/>
        </p:nvSpPr>
        <p:spPr bwMode="auto">
          <a:xfrm>
            <a:off x="1116014" y="3340870"/>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22">
            <a:extLst>
              <a:ext uri="{FF2B5EF4-FFF2-40B4-BE49-F238E27FC236}">
                <a16:creationId xmlns:a16="http://schemas.microsoft.com/office/drawing/2014/main" id="{4D1E7301-BB61-6616-831B-275C9D9E745B}"/>
              </a:ext>
            </a:extLst>
          </p:cNvPr>
          <p:cNvSpPr>
            <a:spLocks noChangeShapeType="1"/>
          </p:cNvSpPr>
          <p:nvPr/>
        </p:nvSpPr>
        <p:spPr bwMode="auto">
          <a:xfrm>
            <a:off x="8027989" y="3340870"/>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Rectangle 23">
            <a:extLst>
              <a:ext uri="{FF2B5EF4-FFF2-40B4-BE49-F238E27FC236}">
                <a16:creationId xmlns:a16="http://schemas.microsoft.com/office/drawing/2014/main" id="{0A2428BC-87BB-46EA-0D78-3408555A6781}"/>
              </a:ext>
            </a:extLst>
          </p:cNvPr>
          <p:cNvSpPr>
            <a:spLocks noChangeArrowheads="1"/>
          </p:cNvSpPr>
          <p:nvPr/>
        </p:nvSpPr>
        <p:spPr bwMode="auto">
          <a:xfrm>
            <a:off x="4356101" y="3412307"/>
            <a:ext cx="287338" cy="12255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7" name="Text Box 24">
            <a:extLst>
              <a:ext uri="{FF2B5EF4-FFF2-40B4-BE49-F238E27FC236}">
                <a16:creationId xmlns:a16="http://schemas.microsoft.com/office/drawing/2014/main" id="{9D04A7FF-A581-BD68-22BD-6F4EAD77B1E4}"/>
              </a:ext>
            </a:extLst>
          </p:cNvPr>
          <p:cNvSpPr txBox="1">
            <a:spLocks noChangeArrowheads="1"/>
          </p:cNvSpPr>
          <p:nvPr/>
        </p:nvSpPr>
        <p:spPr bwMode="auto">
          <a:xfrm>
            <a:off x="1476377" y="3269433"/>
            <a:ext cx="1223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100V</a:t>
            </a:r>
          </a:p>
        </p:txBody>
      </p:sp>
      <p:sp>
        <p:nvSpPr>
          <p:cNvPr id="28" name="Text Box 25">
            <a:extLst>
              <a:ext uri="{FF2B5EF4-FFF2-40B4-BE49-F238E27FC236}">
                <a16:creationId xmlns:a16="http://schemas.microsoft.com/office/drawing/2014/main" id="{1C350142-8362-E15C-A00D-C0D35695194F}"/>
              </a:ext>
            </a:extLst>
          </p:cNvPr>
          <p:cNvSpPr txBox="1">
            <a:spLocks noChangeArrowheads="1"/>
          </p:cNvSpPr>
          <p:nvPr/>
        </p:nvSpPr>
        <p:spPr bwMode="auto">
          <a:xfrm>
            <a:off x="6443665" y="3196408"/>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80V</a:t>
            </a:r>
          </a:p>
        </p:txBody>
      </p:sp>
      <p:sp>
        <p:nvSpPr>
          <p:cNvPr id="29" name="Text Box 26">
            <a:extLst>
              <a:ext uri="{FF2B5EF4-FFF2-40B4-BE49-F238E27FC236}">
                <a16:creationId xmlns:a16="http://schemas.microsoft.com/office/drawing/2014/main" id="{1824C91D-520A-8A0F-3EAB-024AF513FBC8}"/>
              </a:ext>
            </a:extLst>
          </p:cNvPr>
          <p:cNvSpPr txBox="1">
            <a:spLocks noChangeArrowheads="1"/>
          </p:cNvSpPr>
          <p:nvPr/>
        </p:nvSpPr>
        <p:spPr bwMode="auto">
          <a:xfrm>
            <a:off x="1403351" y="4133033"/>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0.2</a:t>
            </a:r>
            <a:r>
              <a:rPr lang="en-GB" altLang="en-US" sz="1800" dirty="0">
                <a:cs typeface="Arial" panose="020B0604020202020204" pitchFamily="34" charset="0"/>
              </a:rPr>
              <a:t>Ω</a:t>
            </a:r>
          </a:p>
        </p:txBody>
      </p:sp>
      <p:sp>
        <p:nvSpPr>
          <p:cNvPr id="30" name="Text Box 27">
            <a:extLst>
              <a:ext uri="{FF2B5EF4-FFF2-40B4-BE49-F238E27FC236}">
                <a16:creationId xmlns:a16="http://schemas.microsoft.com/office/drawing/2014/main" id="{D2EBD550-0B64-08F9-99C9-B2FC89FEADC1}"/>
              </a:ext>
            </a:extLst>
          </p:cNvPr>
          <p:cNvSpPr txBox="1">
            <a:spLocks noChangeArrowheads="1"/>
          </p:cNvSpPr>
          <p:nvPr/>
        </p:nvSpPr>
        <p:spPr bwMode="auto">
          <a:xfrm>
            <a:off x="4643439" y="3772670"/>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4</a:t>
            </a:r>
            <a:r>
              <a:rPr lang="en-GB" altLang="en-US" sz="1800" dirty="0">
                <a:cs typeface="Arial" panose="020B0604020202020204" pitchFamily="34" charset="0"/>
              </a:rPr>
              <a:t>Ω LOAD</a:t>
            </a:r>
          </a:p>
        </p:txBody>
      </p:sp>
      <p:sp>
        <p:nvSpPr>
          <p:cNvPr id="31" name="Text Box 28">
            <a:extLst>
              <a:ext uri="{FF2B5EF4-FFF2-40B4-BE49-F238E27FC236}">
                <a16:creationId xmlns:a16="http://schemas.microsoft.com/office/drawing/2014/main" id="{2BBBECEA-37C6-59A9-1241-7BB7F732C6B6}"/>
              </a:ext>
            </a:extLst>
          </p:cNvPr>
          <p:cNvSpPr txBox="1">
            <a:spLocks noChangeArrowheads="1"/>
          </p:cNvSpPr>
          <p:nvPr/>
        </p:nvSpPr>
        <p:spPr bwMode="auto">
          <a:xfrm>
            <a:off x="7092951" y="4061595"/>
            <a:ext cx="2051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0.1</a:t>
            </a:r>
            <a:r>
              <a:rPr lang="en-GB" altLang="en-US" sz="1800" dirty="0">
                <a:cs typeface="Arial" panose="020B0604020202020204" pitchFamily="34" charset="0"/>
              </a:rPr>
              <a:t>Ω</a:t>
            </a:r>
          </a:p>
        </p:txBody>
      </p:sp>
      <p:sp>
        <p:nvSpPr>
          <p:cNvPr id="32" name="Text Box 29">
            <a:extLst>
              <a:ext uri="{FF2B5EF4-FFF2-40B4-BE49-F238E27FC236}">
                <a16:creationId xmlns:a16="http://schemas.microsoft.com/office/drawing/2014/main" id="{4D91DBDC-4F57-6C66-2D6F-2EFBC43945B7}"/>
              </a:ext>
            </a:extLst>
          </p:cNvPr>
          <p:cNvSpPr txBox="1">
            <a:spLocks noChangeArrowheads="1"/>
          </p:cNvSpPr>
          <p:nvPr/>
        </p:nvSpPr>
        <p:spPr bwMode="auto">
          <a:xfrm>
            <a:off x="5435601" y="2404245"/>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3</a:t>
            </a:r>
            <a:r>
              <a:rPr lang="en-GB" altLang="en-US" sz="1800" dirty="0">
                <a:cs typeface="Arial" panose="020B0604020202020204" pitchFamily="34" charset="0"/>
              </a:rPr>
              <a:t>Ω</a:t>
            </a:r>
          </a:p>
        </p:txBody>
      </p:sp>
      <p:sp>
        <p:nvSpPr>
          <p:cNvPr id="33" name="Text Box 30">
            <a:extLst>
              <a:ext uri="{FF2B5EF4-FFF2-40B4-BE49-F238E27FC236}">
                <a16:creationId xmlns:a16="http://schemas.microsoft.com/office/drawing/2014/main" id="{85203D15-ECD4-3667-3C1A-B62DE9A33F45}"/>
              </a:ext>
            </a:extLst>
          </p:cNvPr>
          <p:cNvSpPr txBox="1">
            <a:spLocks noChangeArrowheads="1"/>
          </p:cNvSpPr>
          <p:nvPr/>
        </p:nvSpPr>
        <p:spPr bwMode="auto">
          <a:xfrm>
            <a:off x="1979614" y="2332808"/>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2</a:t>
            </a:r>
            <a:r>
              <a:rPr lang="en-GB" altLang="en-US" sz="1800" dirty="0">
                <a:cs typeface="Arial" panose="020B0604020202020204" pitchFamily="34" charset="0"/>
              </a:rPr>
              <a:t>Ω</a:t>
            </a:r>
          </a:p>
        </p:txBody>
      </p:sp>
      <p:sp>
        <p:nvSpPr>
          <p:cNvPr id="34" name="Text Box 31">
            <a:extLst>
              <a:ext uri="{FF2B5EF4-FFF2-40B4-BE49-F238E27FC236}">
                <a16:creationId xmlns:a16="http://schemas.microsoft.com/office/drawing/2014/main" id="{4A60E6F0-712F-22C2-F8CE-E3E32467CF59}"/>
              </a:ext>
            </a:extLst>
          </p:cNvPr>
          <p:cNvSpPr txBox="1">
            <a:spLocks noChangeArrowheads="1"/>
          </p:cNvSpPr>
          <p:nvPr/>
        </p:nvSpPr>
        <p:spPr bwMode="auto">
          <a:xfrm>
            <a:off x="437739" y="1404906"/>
            <a:ext cx="8268520"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GB" altLang="en-US" sz="1800" dirty="0"/>
              <a:t>The current passing through the load from Kirchhoff’s laws is I1 + I2. </a:t>
            </a:r>
          </a:p>
          <a:p>
            <a:pPr algn="ctr">
              <a:spcBef>
                <a:spcPct val="50000"/>
              </a:spcBef>
              <a:buNone/>
            </a:pPr>
            <a:endParaRPr lang="en-GB" altLang="en-US" sz="1200" dirty="0"/>
          </a:p>
          <a:p>
            <a:pPr algn="ctr" eaLnBrk="1" hangingPunct="1">
              <a:spcBef>
                <a:spcPct val="50000"/>
              </a:spcBef>
              <a:buFontTx/>
              <a:buNone/>
            </a:pPr>
            <a:endParaRPr lang="en-GB" altLang="en-US" sz="1800" dirty="0"/>
          </a:p>
        </p:txBody>
      </p:sp>
      <p:sp>
        <p:nvSpPr>
          <p:cNvPr id="35" name="Line 33">
            <a:extLst>
              <a:ext uri="{FF2B5EF4-FFF2-40B4-BE49-F238E27FC236}">
                <a16:creationId xmlns:a16="http://schemas.microsoft.com/office/drawing/2014/main" id="{3E8DFE2D-7B7C-EE10-6787-2C709A76ADC9}"/>
              </a:ext>
            </a:extLst>
          </p:cNvPr>
          <p:cNvSpPr>
            <a:spLocks noChangeShapeType="1"/>
          </p:cNvSpPr>
          <p:nvPr/>
        </p:nvSpPr>
        <p:spPr bwMode="auto">
          <a:xfrm>
            <a:off x="1258890" y="2909070"/>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6" name="Line 34">
            <a:extLst>
              <a:ext uri="{FF2B5EF4-FFF2-40B4-BE49-F238E27FC236}">
                <a16:creationId xmlns:a16="http://schemas.microsoft.com/office/drawing/2014/main" id="{47B7B0F1-21B1-3C24-D372-1B5D2627EB50}"/>
              </a:ext>
            </a:extLst>
          </p:cNvPr>
          <p:cNvSpPr>
            <a:spLocks noChangeShapeType="1"/>
          </p:cNvSpPr>
          <p:nvPr/>
        </p:nvSpPr>
        <p:spPr bwMode="auto">
          <a:xfrm flipH="1">
            <a:off x="7235827" y="2909070"/>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7" name="Text Box 35">
            <a:extLst>
              <a:ext uri="{FF2B5EF4-FFF2-40B4-BE49-F238E27FC236}">
                <a16:creationId xmlns:a16="http://schemas.microsoft.com/office/drawing/2014/main" id="{32FA8099-8F1C-7718-5B89-9317A948E25D}"/>
              </a:ext>
            </a:extLst>
          </p:cNvPr>
          <p:cNvSpPr txBox="1">
            <a:spLocks noChangeArrowheads="1"/>
          </p:cNvSpPr>
          <p:nvPr/>
        </p:nvSpPr>
        <p:spPr bwMode="auto">
          <a:xfrm>
            <a:off x="1187451" y="2477270"/>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38" name="Text Box 36">
            <a:extLst>
              <a:ext uri="{FF2B5EF4-FFF2-40B4-BE49-F238E27FC236}">
                <a16:creationId xmlns:a16="http://schemas.microsoft.com/office/drawing/2014/main" id="{2F140D43-6B9B-A976-BBE3-3012CE7C48AD}"/>
              </a:ext>
            </a:extLst>
          </p:cNvPr>
          <p:cNvSpPr txBox="1">
            <a:spLocks noChangeArrowheads="1"/>
          </p:cNvSpPr>
          <p:nvPr/>
        </p:nvSpPr>
        <p:spPr bwMode="auto">
          <a:xfrm>
            <a:off x="7380289" y="2477270"/>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40" name="Line 38">
            <a:extLst>
              <a:ext uri="{FF2B5EF4-FFF2-40B4-BE49-F238E27FC236}">
                <a16:creationId xmlns:a16="http://schemas.microsoft.com/office/drawing/2014/main" id="{7B96B77C-D323-771C-9E37-01F789A10859}"/>
              </a:ext>
            </a:extLst>
          </p:cNvPr>
          <p:cNvSpPr>
            <a:spLocks noChangeShapeType="1"/>
          </p:cNvSpPr>
          <p:nvPr/>
        </p:nvSpPr>
        <p:spPr bwMode="auto">
          <a:xfrm>
            <a:off x="4500564" y="2980508"/>
            <a:ext cx="0" cy="36036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 name="Text Box 39">
            <a:extLst>
              <a:ext uri="{FF2B5EF4-FFF2-40B4-BE49-F238E27FC236}">
                <a16:creationId xmlns:a16="http://schemas.microsoft.com/office/drawing/2014/main" id="{25B6D134-A065-2A7F-8191-166AD18BEB17}"/>
              </a:ext>
            </a:extLst>
          </p:cNvPr>
          <p:cNvSpPr txBox="1">
            <a:spLocks noChangeArrowheads="1"/>
          </p:cNvSpPr>
          <p:nvPr/>
        </p:nvSpPr>
        <p:spPr bwMode="auto">
          <a:xfrm>
            <a:off x="4716465" y="3053533"/>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rgbClr val="FF0000"/>
                </a:solidFill>
              </a:rPr>
              <a:t>I</a:t>
            </a:r>
            <a:r>
              <a:rPr lang="en-GB" altLang="en-US" sz="1200" dirty="0">
                <a:solidFill>
                  <a:srgbClr val="FF0000"/>
                </a:solidFill>
              </a:rPr>
              <a:t>1 </a:t>
            </a:r>
            <a:r>
              <a:rPr lang="en-GB" altLang="en-US" sz="1800" dirty="0">
                <a:solidFill>
                  <a:srgbClr val="FF0000"/>
                </a:solidFill>
              </a:rPr>
              <a:t>+ I</a:t>
            </a:r>
            <a:r>
              <a:rPr lang="en-GB" altLang="en-US" sz="1200" dirty="0">
                <a:solidFill>
                  <a:srgbClr val="FF0000"/>
                </a:solidFill>
              </a:rPr>
              <a:t>2</a:t>
            </a:r>
          </a:p>
        </p:txBody>
      </p:sp>
      <p:sp>
        <p:nvSpPr>
          <p:cNvPr id="43" name="Text Box 43">
            <a:extLst>
              <a:ext uri="{FF2B5EF4-FFF2-40B4-BE49-F238E27FC236}">
                <a16:creationId xmlns:a16="http://schemas.microsoft.com/office/drawing/2014/main" id="{ED079328-586E-8D7D-826F-27355876EBF2}"/>
              </a:ext>
            </a:extLst>
          </p:cNvPr>
          <p:cNvSpPr txBox="1">
            <a:spLocks noChangeArrowheads="1"/>
          </p:cNvSpPr>
          <p:nvPr/>
        </p:nvSpPr>
        <p:spPr bwMode="auto">
          <a:xfrm>
            <a:off x="2124076" y="3917133"/>
            <a:ext cx="9350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Loop 1</a:t>
            </a:r>
          </a:p>
        </p:txBody>
      </p:sp>
      <p:sp>
        <p:nvSpPr>
          <p:cNvPr id="44" name="Text Box 44">
            <a:extLst>
              <a:ext uri="{FF2B5EF4-FFF2-40B4-BE49-F238E27FC236}">
                <a16:creationId xmlns:a16="http://schemas.microsoft.com/office/drawing/2014/main" id="{1D9B553E-3567-3770-7597-D01B0A79AE3A}"/>
              </a:ext>
            </a:extLst>
          </p:cNvPr>
          <p:cNvSpPr txBox="1">
            <a:spLocks noChangeArrowheads="1"/>
          </p:cNvSpPr>
          <p:nvPr/>
        </p:nvSpPr>
        <p:spPr bwMode="auto">
          <a:xfrm>
            <a:off x="6011865" y="3917133"/>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Loop 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par>
                                <p:cTn id="17" presetID="9"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par>
                                <p:cTn id="20" presetID="9"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par>
                                <p:cTn id="35" presetID="9"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dissolve">
                                      <p:cBhvr>
                                        <p:cTn id="46" dur="500"/>
                                        <p:tgtEl>
                                          <p:spTgt spid="3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ssolve">
                                      <p:cBhvr>
                                        <p:cTn id="49" dur="500"/>
                                        <p:tgtEl>
                                          <p:spTgt spid="1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dissolve">
                                      <p:cBhvr>
                                        <p:cTn id="52" dur="500"/>
                                        <p:tgtEl>
                                          <p:spTgt spid="2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ssolve">
                                      <p:cBhvr>
                                        <p:cTn id="55" dur="500"/>
                                        <p:tgtEl>
                                          <p:spTgt spid="3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dissolve">
                                      <p:cBhvr>
                                        <p:cTn id="58" dur="500"/>
                                        <p:tgtEl>
                                          <p:spTgt spid="2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dissolve">
                                      <p:cBhvr>
                                        <p:cTn id="61" dur="500"/>
                                        <p:tgtEl>
                                          <p:spTgt spid="27"/>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dissolve">
                                      <p:cBhvr>
                                        <p:cTn id="64" dur="500"/>
                                        <p:tgtEl>
                                          <p:spTgt spid="26"/>
                                        </p:tgtEl>
                                      </p:cBhvr>
                                    </p:animEffect>
                                  </p:childTnLst>
                                </p:cTn>
                              </p:par>
                              <p:par>
                                <p:cTn id="65" presetID="9"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dissolve">
                                      <p:cBhvr>
                                        <p:cTn id="67" dur="500"/>
                                        <p:tgtEl>
                                          <p:spTgt spid="22"/>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dissolve">
                                      <p:cBhvr>
                                        <p:cTn id="70" dur="500"/>
                                        <p:tgtEl>
                                          <p:spTgt spid="16"/>
                                        </p:tgtEl>
                                      </p:cBhvr>
                                    </p:animEffect>
                                  </p:childTnLst>
                                </p:cTn>
                              </p:par>
                              <p:par>
                                <p:cTn id="71" presetID="9" presetClass="entr" presetSubtype="0"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ssolve">
                                      <p:cBhvr>
                                        <p:cTn id="73" dur="500"/>
                                        <p:tgtEl>
                                          <p:spTgt spid="20"/>
                                        </p:tgtEl>
                                      </p:cBhvr>
                                    </p:animEffect>
                                  </p:childTnLst>
                                </p:cTn>
                              </p:par>
                              <p:par>
                                <p:cTn id="74" presetID="9" presetClass="entr" presetSubtype="0"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dissolve">
                                      <p:cBhvr>
                                        <p:cTn id="76" dur="500"/>
                                        <p:tgtEl>
                                          <p:spTgt spid="21"/>
                                        </p:tgtEl>
                                      </p:cBhvr>
                                    </p:animEffect>
                                  </p:childTnLst>
                                </p:cTn>
                              </p:par>
                              <p:par>
                                <p:cTn id="77" presetID="9"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dissolve">
                                      <p:cBhvr>
                                        <p:cTn id="79" dur="500"/>
                                        <p:tgtEl>
                                          <p:spTgt spid="23"/>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dissolve">
                                      <p:cBhvr>
                                        <p:cTn id="82" dur="500"/>
                                        <p:tgtEl>
                                          <p:spTgt spid="33"/>
                                        </p:tgtEl>
                                      </p:cBhvr>
                                    </p:animEffect>
                                  </p:childTnLst>
                                </p:cTn>
                              </p:par>
                              <p:par>
                                <p:cTn id="83" presetID="9" presetClass="entr" presetSubtype="0"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dissolve">
                                      <p:cBhvr>
                                        <p:cTn id="85" dur="500"/>
                                        <p:tgtEl>
                                          <p:spTgt spid="32"/>
                                        </p:tgtEl>
                                      </p:cBhvr>
                                    </p:animEffect>
                                  </p:childTnLst>
                                </p:cTn>
                              </p:par>
                              <p:par>
                                <p:cTn id="86" presetID="9"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dissolve">
                                      <p:cBhvr>
                                        <p:cTn id="88" dur="500"/>
                                        <p:tgtEl>
                                          <p:spTgt spid="34"/>
                                        </p:tgtEl>
                                      </p:cBhvr>
                                    </p:animEffect>
                                  </p:childTnLst>
                                </p:cTn>
                              </p:par>
                              <p:par>
                                <p:cTn id="89" presetID="9"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dissolve">
                                      <p:cBhvr>
                                        <p:cTn id="91" dur="500"/>
                                        <p:tgtEl>
                                          <p:spTgt spid="37"/>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dissolve">
                                      <p:cBhvr>
                                        <p:cTn id="94" dur="500"/>
                                        <p:tgtEl>
                                          <p:spTgt spid="38"/>
                                        </p:tgtEl>
                                      </p:cBhvr>
                                    </p:animEffect>
                                  </p:childTnLst>
                                </p:cTn>
                              </p:par>
                              <p:par>
                                <p:cTn id="95" presetID="9" presetClass="entr" presetSubtype="0" fill="hold"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dissolve">
                                      <p:cBhvr>
                                        <p:cTn id="97" dur="500"/>
                                        <p:tgtEl>
                                          <p:spTgt spid="36"/>
                                        </p:tgtEl>
                                      </p:cBhvr>
                                    </p:animEffect>
                                  </p:childTnLst>
                                </p:cTn>
                              </p:par>
                              <p:par>
                                <p:cTn id="98" presetID="9" presetClass="entr" presetSubtype="0" fill="hold" nodeType="with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dissolve">
                                      <p:cBhvr>
                                        <p:cTn id="100" dur="500"/>
                                        <p:tgtEl>
                                          <p:spTgt spid="35"/>
                                        </p:tgtEl>
                                      </p:cBhvr>
                                    </p:animEffect>
                                  </p:childTnLst>
                                </p:cTn>
                              </p:par>
                              <p:par>
                                <p:cTn id="101" presetID="9" presetClass="entr" presetSubtype="0" fill="hold" nodeType="with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dissolve">
                                      <p:cBhvr>
                                        <p:cTn id="103" dur="500"/>
                                        <p:tgtEl>
                                          <p:spTgt spid="40"/>
                                        </p:tgtEl>
                                      </p:cBhvr>
                                    </p:animEffect>
                                  </p:childTnLst>
                                </p:cTn>
                              </p:par>
                              <p:par>
                                <p:cTn id="104" presetID="9"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dissolve">
                                      <p:cBhvr>
                                        <p:cTn id="106" dur="500"/>
                                        <p:tgtEl>
                                          <p:spTgt spid="41"/>
                                        </p:tgtEl>
                                      </p:cBhvr>
                                    </p:animEffect>
                                  </p:childTnLst>
                                </p:cTn>
                              </p:par>
                              <p:par>
                                <p:cTn id="107" presetID="9" presetClass="entr" presetSubtype="0" fill="hold" nodeType="with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dissolve">
                                      <p:cBhvr>
                                        <p:cTn id="109" dur="500"/>
                                        <p:tgtEl>
                                          <p:spTgt spid="7"/>
                                        </p:tgtEl>
                                      </p:cBhvr>
                                    </p:animEffect>
                                  </p:childTnLst>
                                </p:cTn>
                              </p:par>
                              <p:par>
                                <p:cTn id="110" presetID="9" presetClass="entr" presetSubtype="0" fill="hold" grpId="0" nodeType="withEffect">
                                  <p:stCondLst>
                                    <p:cond delay="0"/>
                                  </p:stCondLst>
                                  <p:childTnLst>
                                    <p:set>
                                      <p:cBhvr>
                                        <p:cTn id="111" dur="1" fill="hold">
                                          <p:stCondLst>
                                            <p:cond delay="0"/>
                                          </p:stCondLst>
                                        </p:cTn>
                                        <p:tgtEl>
                                          <p:spTgt spid="43"/>
                                        </p:tgtEl>
                                        <p:attrNameLst>
                                          <p:attrName>style.visibility</p:attrName>
                                        </p:attrNameLst>
                                      </p:cBhvr>
                                      <p:to>
                                        <p:strVal val="visible"/>
                                      </p:to>
                                    </p:set>
                                    <p:animEffect transition="in" filter="dissolve">
                                      <p:cBhvr>
                                        <p:cTn id="112" dur="500"/>
                                        <p:tgtEl>
                                          <p:spTgt spid="43"/>
                                        </p:tgtEl>
                                      </p:cBhvr>
                                    </p:animEffect>
                                  </p:childTnLst>
                                </p:cTn>
                              </p:par>
                              <p:par>
                                <p:cTn id="113" presetID="9" presetClass="entr" presetSubtype="0"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Effect transition="in" filter="dissolve">
                                      <p:cBhvr>
                                        <p:cTn id="115" dur="500"/>
                                        <p:tgtEl>
                                          <p:spTgt spid="44"/>
                                        </p:tgtEl>
                                      </p:cBhvr>
                                    </p:animEffect>
                                  </p:childTnLst>
                                </p:cTn>
                              </p:par>
                              <p:par>
                                <p:cTn id="116" presetID="9" presetClass="entr" presetSubtype="0" fill="hold" nodeType="with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dissolve">
                                      <p:cBhvr>
                                        <p:cTn id="118" dur="500"/>
                                        <p:tgtEl>
                                          <p:spTgt spid="6"/>
                                        </p:tgtEl>
                                      </p:cBhvr>
                                    </p:animEffect>
                                  </p:childTnLst>
                                </p:cTn>
                              </p:par>
                              <p:par>
                                <p:cTn id="119" presetID="9" presetClass="exit" presetSubtype="0" fill="hold" nodeType="withEffect">
                                  <p:stCondLst>
                                    <p:cond delay="0"/>
                                  </p:stCondLst>
                                  <p:childTnLst>
                                    <p:animEffect transition="out" filter="dissolve">
                                      <p:cBhvr>
                                        <p:cTn id="120" dur="500"/>
                                        <p:tgtEl>
                                          <p:spTgt spid="6"/>
                                        </p:tgtEl>
                                      </p:cBhvr>
                                    </p:animEffect>
                                    <p:set>
                                      <p:cBhvr>
                                        <p:cTn id="121" dur="1" fill="hold">
                                          <p:stCondLst>
                                            <p:cond delay="499"/>
                                          </p:stCondLst>
                                        </p:cTn>
                                        <p:tgtEl>
                                          <p:spTgt spid="6"/>
                                        </p:tgtEl>
                                        <p:attrNameLst>
                                          <p:attrName>style.visibility</p:attrName>
                                        </p:attrNameLst>
                                      </p:cBhvr>
                                      <p:to>
                                        <p:strVal val="hidden"/>
                                      </p:to>
                                    </p:set>
                                  </p:childTnLst>
                                </p:cTn>
                              </p:par>
                              <p:par>
                                <p:cTn id="122" presetID="9" presetClass="exit" presetSubtype="0" fill="hold" grpId="1" nodeType="withEffect">
                                  <p:stCondLst>
                                    <p:cond delay="0"/>
                                  </p:stCondLst>
                                  <p:childTnLst>
                                    <p:animEffect transition="out" filter="dissolve">
                                      <p:cBhvr>
                                        <p:cTn id="123" dur="500"/>
                                        <p:tgtEl>
                                          <p:spTgt spid="44"/>
                                        </p:tgtEl>
                                      </p:cBhvr>
                                    </p:animEffect>
                                    <p:set>
                                      <p:cBhvr>
                                        <p:cTn id="124"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P spid="17" grpId="0" animBg="1"/>
      <p:bldP spid="18" grpId="0" animBg="1"/>
      <p:bldP spid="19" grpId="0" animBg="1"/>
      <p:bldP spid="26" grpId="0" animBg="1"/>
      <p:bldP spid="27" grpId="0"/>
      <p:bldP spid="28" grpId="0"/>
      <p:bldP spid="29" grpId="0"/>
      <p:bldP spid="30" grpId="0"/>
      <p:bldP spid="31" grpId="0"/>
      <p:bldP spid="32" grpId="0"/>
      <p:bldP spid="33" grpId="0"/>
      <p:bldP spid="34" grpId="0"/>
      <p:bldP spid="37" grpId="0"/>
      <p:bldP spid="38" grpId="0"/>
      <p:bldP spid="41" grpId="0"/>
      <p:bldP spid="43" grpId="0"/>
      <p:bldP spid="44" grpId="0"/>
      <p:bldP spid="4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Two-loop circuit example</a:t>
            </a:r>
          </a:p>
        </p:txBody>
      </p:sp>
      <p:sp>
        <p:nvSpPr>
          <p:cNvPr id="5" name="Rectangle 3">
            <a:extLst>
              <a:ext uri="{FF2B5EF4-FFF2-40B4-BE49-F238E27FC236}">
                <a16:creationId xmlns:a16="http://schemas.microsoft.com/office/drawing/2014/main" id="{F4D039DE-E6A3-D5C9-C6BC-8A1DDE525AC6}"/>
              </a:ext>
            </a:extLst>
          </p:cNvPr>
          <p:cNvSpPr txBox="1">
            <a:spLocks noChangeArrowheads="1"/>
          </p:cNvSpPr>
          <p:nvPr/>
        </p:nvSpPr>
        <p:spPr>
          <a:xfrm>
            <a:off x="457200" y="1584659"/>
            <a:ext cx="8229600" cy="4351338"/>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eaLnBrk="1" hangingPunct="1"/>
            <a:r>
              <a:rPr lang="en-GB" altLang="en-US" kern="0" dirty="0"/>
              <a:t>Loop 1 gives: </a:t>
            </a:r>
          </a:p>
          <a:p>
            <a:pPr eaLnBrk="1" hangingPunct="1"/>
            <a:endParaRPr lang="en-GB" altLang="en-US" kern="0" dirty="0"/>
          </a:p>
          <a:p>
            <a:pPr eaLnBrk="1" hangingPunct="1"/>
            <a:r>
              <a:rPr lang="en-GB" altLang="en-US" kern="0" dirty="0"/>
              <a:t>Loop 2 gives:</a:t>
            </a:r>
          </a:p>
          <a:p>
            <a:pPr eaLnBrk="1" hangingPunct="1"/>
            <a:r>
              <a:rPr lang="en-GB" altLang="en-US" kern="0" dirty="0"/>
              <a:t>80 = 4 I1 + 7.1 I2</a:t>
            </a:r>
          </a:p>
          <a:p>
            <a:pPr eaLnBrk="1" hangingPunct="1"/>
            <a:r>
              <a:rPr lang="en-GB" altLang="en-US" kern="0" dirty="0"/>
              <a:t>Therefore we have two simultaneous equations:</a:t>
            </a:r>
          </a:p>
          <a:p>
            <a:pPr eaLnBrk="1" hangingPunct="1"/>
            <a:r>
              <a:rPr lang="en-GB" altLang="en-US" kern="0" dirty="0"/>
              <a:t>100 = 6.2 I1 + 4 I2  (loop1)</a:t>
            </a:r>
          </a:p>
          <a:p>
            <a:pPr eaLnBrk="1" hangingPunct="1"/>
            <a:r>
              <a:rPr lang="en-GB" altLang="en-US" kern="0" dirty="0"/>
              <a:t>80 = 4 I1 + 7.1 I2  (loop 2)</a:t>
            </a:r>
          </a:p>
        </p:txBody>
      </p:sp>
      <p:sp>
        <p:nvSpPr>
          <p:cNvPr id="3" name="Text Box 46">
            <a:extLst>
              <a:ext uri="{FF2B5EF4-FFF2-40B4-BE49-F238E27FC236}">
                <a16:creationId xmlns:a16="http://schemas.microsoft.com/office/drawing/2014/main" id="{EC95C472-45E5-2214-CE91-681293652A32}"/>
              </a:ext>
            </a:extLst>
          </p:cNvPr>
          <p:cNvSpPr txBox="1">
            <a:spLocks noChangeArrowheads="1"/>
          </p:cNvSpPr>
          <p:nvPr/>
        </p:nvSpPr>
        <p:spPr bwMode="auto">
          <a:xfrm>
            <a:off x="1781257" y="1584659"/>
            <a:ext cx="5329237"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800" dirty="0"/>
              <a:t>100 = 2 I</a:t>
            </a:r>
            <a:r>
              <a:rPr lang="en-GB" altLang="en-US" sz="1200" dirty="0"/>
              <a:t>1</a:t>
            </a:r>
            <a:r>
              <a:rPr lang="en-GB" altLang="en-US" sz="1800" dirty="0"/>
              <a:t> + 4 ( I</a:t>
            </a:r>
            <a:r>
              <a:rPr lang="en-GB" altLang="en-US" sz="1200" dirty="0"/>
              <a:t>1</a:t>
            </a:r>
            <a:r>
              <a:rPr lang="en-GB" altLang="en-US" sz="1800" dirty="0"/>
              <a:t> + I</a:t>
            </a:r>
            <a:r>
              <a:rPr lang="en-GB" altLang="en-US" sz="1200" dirty="0"/>
              <a:t>2</a:t>
            </a:r>
            <a:r>
              <a:rPr lang="en-GB" altLang="en-US" sz="1800" dirty="0"/>
              <a:t> ) + 0.2 I</a:t>
            </a:r>
            <a:r>
              <a:rPr lang="en-GB" altLang="en-US" sz="1200" dirty="0"/>
              <a:t>1</a:t>
            </a:r>
          </a:p>
          <a:p>
            <a:pPr algn="ctr" eaLnBrk="1" hangingPunct="1">
              <a:spcBef>
                <a:spcPct val="50000"/>
              </a:spcBef>
              <a:buFontTx/>
              <a:buNone/>
            </a:pPr>
            <a:r>
              <a:rPr lang="en-GB" altLang="en-US" sz="1800" dirty="0"/>
              <a:t>100 = 6.2 I</a:t>
            </a:r>
            <a:r>
              <a:rPr lang="en-GB" altLang="en-US" sz="1200" dirty="0"/>
              <a:t>1</a:t>
            </a:r>
            <a:r>
              <a:rPr lang="en-GB" altLang="en-US" sz="1800" dirty="0"/>
              <a:t> + 4 I</a:t>
            </a:r>
            <a:r>
              <a:rPr lang="en-GB" altLang="en-US" sz="1200" dirty="0"/>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dissolve">
                                      <p:cBhvr>
                                        <p:cTn id="10" dur="500"/>
                                        <p:tgtEl>
                                          <p:spTgt spid="5">
                                            <p:txEl>
                                              <p:pRg st="0" end="0"/>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dissolve">
                                      <p:cBhvr>
                                        <p:cTn id="13" dur="500"/>
                                        <p:tgtEl>
                                          <p:spTgt spid="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dissolve">
                                      <p:cBhvr>
                                        <p:cTn id="18" dur="500"/>
                                        <p:tgtEl>
                                          <p:spTgt spid="5">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dissolve">
                                      <p:cBhvr>
                                        <p:cTn id="21" dur="500"/>
                                        <p:tgtEl>
                                          <p:spTgt spid="5">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dissolve">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dissolve">
                                      <p:cBhvr>
                                        <p:cTn id="29" dur="500"/>
                                        <p:tgtEl>
                                          <p:spTgt spid="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dissolve">
                                      <p:cBhvr>
                                        <p:cTn id="3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258085"/>
            <a:ext cx="8229600" cy="2286332"/>
          </a:xfrm>
        </p:spPr>
        <p:txBody>
          <a:bodyPr/>
          <a:lstStyle/>
          <a:p>
            <a:r>
              <a:rPr lang="en-GB" dirty="0">
                <a:solidFill>
                  <a:srgbClr val="000000"/>
                </a:solidFill>
                <a:effectLst/>
                <a:latin typeface="Arial" panose="020B0604020202020204" pitchFamily="34" charset="0"/>
                <a:ea typeface="Calibri" panose="020F0502020204030204" pitchFamily="34" charset="0"/>
                <a:cs typeface="MuseoSans-100"/>
              </a:rPr>
              <a:t>Note that the assumed clockwise direction of loop 1 is based on the loop emf polarity, ie loop direction is +ve to -ve. Similarly, the assumed </a:t>
            </a:r>
            <a:r>
              <a:rPr lang="en-GB" b="1" dirty="0">
                <a:solidFill>
                  <a:srgbClr val="000000"/>
                </a:solidFill>
                <a:effectLst/>
                <a:latin typeface="Arial" panose="020B0604020202020204" pitchFamily="34" charset="0"/>
                <a:ea typeface="Calibri" panose="020F0502020204030204" pitchFamily="34" charset="0"/>
                <a:cs typeface="MuseoSans-100"/>
              </a:rPr>
              <a:t>anticlockwise</a:t>
            </a:r>
            <a:r>
              <a:rPr lang="en-GB" dirty="0">
                <a:solidFill>
                  <a:srgbClr val="000000"/>
                </a:solidFill>
                <a:effectLst/>
                <a:latin typeface="Arial" panose="020B0604020202020204" pitchFamily="34" charset="0"/>
                <a:ea typeface="Calibri" panose="020F0502020204030204" pitchFamily="34" charset="0"/>
                <a:cs typeface="MuseoSans-100"/>
              </a:rPr>
              <a:t> direction of loop 2 is based on the loop emf polarity.</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We multiply equation 1 by 4 and equation 2  by 6.2.</a:t>
            </a:r>
            <a:endParaRPr lang="en-GB"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endParaRPr lang="en-US" dirty="0"/>
          </a:p>
        </p:txBody>
      </p:sp>
      <p:sp>
        <p:nvSpPr>
          <p:cNvPr id="21" name="Rectangle 23">
            <a:extLst>
              <a:ext uri="{FF2B5EF4-FFF2-40B4-BE49-F238E27FC236}">
                <a16:creationId xmlns:a16="http://schemas.microsoft.com/office/drawing/2014/main" id="{A2A8737A-477D-3EC8-590C-5797F45E99CC}"/>
              </a:ext>
            </a:extLst>
          </p:cNvPr>
          <p:cNvSpPr>
            <a:spLocks noChangeArrowheads="1"/>
          </p:cNvSpPr>
          <p:nvPr/>
        </p:nvSpPr>
        <p:spPr bwMode="auto">
          <a:xfrm>
            <a:off x="2616589" y="3228945"/>
            <a:ext cx="37737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400		= 24.8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+ 16I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22" name="Text Box 397">
            <a:extLst>
              <a:ext uri="{FF2B5EF4-FFF2-40B4-BE49-F238E27FC236}">
                <a16:creationId xmlns:a16="http://schemas.microsoft.com/office/drawing/2014/main" id="{27750F8E-C5E0-3751-E006-A691A9620B8B}"/>
              </a:ext>
            </a:extLst>
          </p:cNvPr>
          <p:cNvSpPr txBox="1">
            <a:spLocks noChangeArrowheads="1"/>
          </p:cNvSpPr>
          <p:nvPr/>
        </p:nvSpPr>
        <p:spPr bwMode="auto">
          <a:xfrm>
            <a:off x="2781300" y="484188"/>
            <a:ext cx="2762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Museo Sans 100"/>
                <a:ea typeface="Calibri" panose="020F0502020204030204" pitchFamily="34" charset="0"/>
                <a:cs typeface="MuseoSans-100"/>
              </a:rPr>
              <a:t>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25">
            <a:extLst>
              <a:ext uri="{FF2B5EF4-FFF2-40B4-BE49-F238E27FC236}">
                <a16:creationId xmlns:a16="http://schemas.microsoft.com/office/drawing/2014/main" id="{9F0A816D-C355-71F2-7F94-563635617DDF}"/>
              </a:ext>
            </a:extLst>
          </p:cNvPr>
          <p:cNvSpPr>
            <a:spLocks noChangeArrowheads="1"/>
          </p:cNvSpPr>
          <p:nvPr/>
        </p:nvSpPr>
        <p:spPr bwMode="auto">
          <a:xfrm>
            <a:off x="2616589" y="3629055"/>
            <a:ext cx="7638757"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1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496		= 24.8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+ 44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26" name="TextBox 25">
            <a:extLst>
              <a:ext uri="{FF2B5EF4-FFF2-40B4-BE49-F238E27FC236}">
                <a16:creationId xmlns:a16="http://schemas.microsoft.com/office/drawing/2014/main" id="{5A3F0E9F-AF14-44FB-4B4F-BC394BECE6F9}"/>
              </a:ext>
            </a:extLst>
          </p:cNvPr>
          <p:cNvSpPr txBox="1"/>
          <p:nvPr/>
        </p:nvSpPr>
        <p:spPr>
          <a:xfrm>
            <a:off x="6654019" y="3228945"/>
            <a:ext cx="1364566" cy="400110"/>
          </a:xfrm>
          <a:prstGeom prst="rect">
            <a:avLst/>
          </a:prstGeom>
          <a:noFill/>
        </p:spPr>
        <p:txBody>
          <a:bodyPr wrap="square" rtlCol="0">
            <a:spAutoFit/>
          </a:bodyPr>
          <a:lstStyle/>
          <a:p>
            <a:r>
              <a:rPr lang="en-GB" dirty="0"/>
              <a:t>Eq3</a:t>
            </a:r>
          </a:p>
        </p:txBody>
      </p:sp>
      <p:sp>
        <p:nvSpPr>
          <p:cNvPr id="27" name="TextBox 26">
            <a:extLst>
              <a:ext uri="{FF2B5EF4-FFF2-40B4-BE49-F238E27FC236}">
                <a16:creationId xmlns:a16="http://schemas.microsoft.com/office/drawing/2014/main" id="{A72B6A57-3C24-003E-2CDA-6E01C6C7E8A6}"/>
              </a:ext>
            </a:extLst>
          </p:cNvPr>
          <p:cNvSpPr txBox="1"/>
          <p:nvPr/>
        </p:nvSpPr>
        <p:spPr>
          <a:xfrm>
            <a:off x="6654019" y="3798332"/>
            <a:ext cx="1364566" cy="400110"/>
          </a:xfrm>
          <a:prstGeom prst="rect">
            <a:avLst/>
          </a:prstGeom>
          <a:noFill/>
        </p:spPr>
        <p:txBody>
          <a:bodyPr wrap="square" rtlCol="0">
            <a:spAutoFit/>
          </a:bodyPr>
          <a:lstStyle/>
          <a:p>
            <a:r>
              <a:rPr lang="en-GB" dirty="0"/>
              <a:t>Eq4</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3837"/>
            <a:ext cx="8229600" cy="4167715"/>
          </a:xfrm>
        </p:spPr>
        <p:txBody>
          <a:bodyPr/>
          <a:lstStyle/>
          <a:p>
            <a:r>
              <a:rPr lang="en-GB" dirty="0">
                <a:solidFill>
                  <a:srgbClr val="000000"/>
                </a:solidFill>
                <a:effectLst/>
                <a:latin typeface="Arial" panose="020B0604020202020204" pitchFamily="34" charset="0"/>
                <a:ea typeface="Calibri" panose="020F0502020204030204" pitchFamily="34" charset="0"/>
                <a:cs typeface="MuseoSans-100"/>
              </a:rPr>
              <a:t>Equation 3 is then subtracted from equation 4: 96 = 28  I</a:t>
            </a:r>
            <a:r>
              <a:rPr lang="en-GB" baseline="-25000" dirty="0">
                <a:solidFill>
                  <a:srgbClr val="000000"/>
                </a:solidFill>
                <a:effectLst/>
                <a:latin typeface="Arial" panose="020B0604020202020204" pitchFamily="34" charset="0"/>
                <a:ea typeface="Calibri" panose="020F0502020204030204" pitchFamily="34" charset="0"/>
                <a:cs typeface="MuseoSans-100"/>
              </a:rPr>
              <a:t>2</a:t>
            </a:r>
            <a:r>
              <a:rPr lang="en-GB" dirty="0">
                <a:solidFill>
                  <a:srgbClr val="000000"/>
                </a:solidFill>
                <a:effectLst/>
                <a:latin typeface="Arial" panose="020B0604020202020204" pitchFamily="34" charset="0"/>
                <a:ea typeface="Calibri" panose="020F0502020204030204" pitchFamily="34" charset="0"/>
                <a:cs typeface="MuseoSans-100"/>
              </a:rPr>
              <a:t>, I</a:t>
            </a:r>
            <a:r>
              <a:rPr lang="en-GB" baseline="-25000" dirty="0">
                <a:solidFill>
                  <a:srgbClr val="000000"/>
                </a:solidFill>
                <a:effectLst/>
                <a:latin typeface="Arial" panose="020B0604020202020204" pitchFamily="34" charset="0"/>
                <a:ea typeface="Calibri" panose="020F0502020204030204" pitchFamily="34" charset="0"/>
                <a:cs typeface="MuseoSans-100"/>
              </a:rPr>
              <a:t>2 </a:t>
            </a:r>
            <a:r>
              <a:rPr lang="en-GB" dirty="0">
                <a:solidFill>
                  <a:srgbClr val="000000"/>
                </a:solidFill>
                <a:effectLst/>
                <a:latin typeface="Arial" panose="020B0604020202020204" pitchFamily="34" charset="0"/>
                <a:ea typeface="Calibri" panose="020F0502020204030204" pitchFamily="34" charset="0"/>
                <a:cs typeface="MuseoSans-100"/>
              </a:rPr>
              <a:t> = 3.43A</a:t>
            </a:r>
          </a:p>
          <a:p>
            <a:r>
              <a:rPr lang="en-GB" dirty="0">
                <a:solidFill>
                  <a:srgbClr val="000000"/>
                </a:solidFill>
                <a:effectLst/>
                <a:latin typeface="Arial" panose="020B0604020202020204" pitchFamily="34" charset="0"/>
                <a:ea typeface="Calibri" panose="020F0502020204030204" pitchFamily="34" charset="0"/>
                <a:cs typeface="MuseoSans-100"/>
              </a:rPr>
              <a:t>I</a:t>
            </a:r>
            <a:r>
              <a:rPr lang="en-GB" baseline="-25000" dirty="0">
                <a:solidFill>
                  <a:srgbClr val="000000"/>
                </a:solidFill>
                <a:effectLst/>
                <a:latin typeface="Arial" panose="020B0604020202020204" pitchFamily="34" charset="0"/>
                <a:ea typeface="Calibri" panose="020F0502020204030204" pitchFamily="34" charset="0"/>
                <a:cs typeface="MuseoSans-100"/>
              </a:rPr>
              <a:t>2 </a:t>
            </a:r>
            <a:r>
              <a:rPr lang="en-GB" dirty="0">
                <a:solidFill>
                  <a:srgbClr val="000000"/>
                </a:solidFill>
                <a:effectLst/>
                <a:latin typeface="Arial" panose="020B0604020202020204" pitchFamily="34" charset="0"/>
                <a:ea typeface="Calibri" panose="020F0502020204030204" pitchFamily="34" charset="0"/>
                <a:cs typeface="MuseoSans-100"/>
              </a:rPr>
              <a:t>in equation 1 is substituted:</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100 = 6.2 I</a:t>
            </a:r>
            <a:r>
              <a:rPr lang="en-GB" baseline="-25000" dirty="0">
                <a:solidFill>
                  <a:srgbClr val="000000"/>
                </a:solidFill>
                <a:effectLst/>
                <a:latin typeface="Arial" panose="020B0604020202020204" pitchFamily="34" charset="0"/>
                <a:ea typeface="Calibri" panose="020F0502020204030204" pitchFamily="34" charset="0"/>
                <a:cs typeface="MuseoSans-100"/>
              </a:rPr>
              <a:t>1</a:t>
            </a:r>
            <a:r>
              <a:rPr lang="en-GB" dirty="0">
                <a:solidFill>
                  <a:srgbClr val="000000"/>
                </a:solidFill>
                <a:effectLst/>
                <a:latin typeface="Arial" panose="020B0604020202020204" pitchFamily="34" charset="0"/>
                <a:ea typeface="Calibri" panose="020F0502020204030204" pitchFamily="34" charset="0"/>
                <a:cs typeface="MuseoSans-100"/>
              </a:rPr>
              <a:t> + (4 x 3.43)</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I</a:t>
            </a:r>
            <a:r>
              <a:rPr lang="en-GB" baseline="-25000" dirty="0">
                <a:solidFill>
                  <a:srgbClr val="000000"/>
                </a:solidFill>
                <a:effectLst/>
                <a:latin typeface="Arial" panose="020B0604020202020204" pitchFamily="34" charset="0"/>
                <a:ea typeface="Calibri" panose="020F0502020204030204" pitchFamily="34" charset="0"/>
                <a:cs typeface="MuseoSans-100"/>
              </a:rPr>
              <a:t>1</a:t>
            </a:r>
            <a:r>
              <a:rPr lang="en-GB" dirty="0">
                <a:solidFill>
                  <a:srgbClr val="000000"/>
                </a:solidFill>
                <a:effectLst/>
                <a:latin typeface="Arial" panose="020B0604020202020204" pitchFamily="34" charset="0"/>
                <a:ea typeface="Calibri" panose="020F0502020204030204" pitchFamily="34" charset="0"/>
                <a:cs typeface="MuseoSans-100"/>
              </a:rPr>
              <a:t>= 13.92A</a:t>
            </a:r>
          </a:p>
          <a:p>
            <a:r>
              <a:rPr lang="en-GB" dirty="0">
                <a:solidFill>
                  <a:srgbClr val="000000"/>
                </a:solidFill>
                <a:effectLst/>
                <a:latin typeface="Arial" panose="020B0604020202020204" pitchFamily="34" charset="0"/>
                <a:ea typeface="Calibri" panose="020F0502020204030204" pitchFamily="34" charset="0"/>
                <a:cs typeface="MuseoSans-100"/>
              </a:rPr>
              <a:t>Current from 100V battery = 13.92A</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Current from 80V battery = 3.43A</a:t>
            </a:r>
          </a:p>
          <a:p>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Load current =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17.35A</a:t>
            </a:r>
          </a:p>
          <a:p>
            <a:endParaRPr lang="en-GB" sz="1800"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pPr algn="ctr"/>
            <a:r>
              <a:rPr lang="en-GB" sz="1800" dirty="0">
                <a:solidFill>
                  <a:srgbClr val="000000"/>
                </a:solidFill>
                <a:effectLst/>
                <a:latin typeface="Arial" panose="020B0604020202020204" pitchFamily="34" charset="0"/>
                <a:ea typeface="Calibri" panose="020F0502020204030204" pitchFamily="34" charset="0"/>
                <a:cs typeface="MuseoSans-100"/>
              </a:rPr>
              <a:t> </a:t>
            </a:r>
            <a:endParaRPr lang="en-US" sz="1800" dirty="0"/>
          </a:p>
        </p:txBody>
      </p:sp>
      <p:sp>
        <p:nvSpPr>
          <p:cNvPr id="5" name="TextBox 4">
            <a:extLst>
              <a:ext uri="{FF2B5EF4-FFF2-40B4-BE49-F238E27FC236}">
                <a16:creationId xmlns:a16="http://schemas.microsoft.com/office/drawing/2014/main" id="{C3161FC2-3FF6-7765-B7FD-366992C022CC}"/>
              </a:ext>
            </a:extLst>
          </p:cNvPr>
          <p:cNvSpPr txBox="1"/>
          <p:nvPr/>
        </p:nvSpPr>
        <p:spPr>
          <a:xfrm>
            <a:off x="1335479" y="10670621"/>
            <a:ext cx="1392701" cy="829994"/>
          </a:xfrm>
          <a:prstGeom prst="rect">
            <a:avLst/>
          </a:prstGeom>
          <a:noFill/>
        </p:spPr>
        <p:txBody>
          <a:bodyPr wrap="square" rtlCol="0">
            <a:spAutoFit/>
          </a:bodyPr>
          <a:lstStyle/>
          <a:p>
            <a:endParaRPr lang="en-GB" dirty="0"/>
          </a:p>
        </p:txBody>
      </p:sp>
      <p:cxnSp>
        <p:nvCxnSpPr>
          <p:cNvPr id="6" name="Straight Connector 5">
            <a:extLst>
              <a:ext uri="{FF2B5EF4-FFF2-40B4-BE49-F238E27FC236}">
                <a16:creationId xmlns:a16="http://schemas.microsoft.com/office/drawing/2014/main" id="{D3EEFF89-D257-DB50-CB25-AEE98432D210}"/>
              </a:ext>
            </a:extLst>
          </p:cNvPr>
          <p:cNvCxnSpPr>
            <a:cxnSpLocks noChangeShapeType="1"/>
          </p:cNvCxnSpPr>
          <p:nvPr/>
        </p:nvCxnSpPr>
        <p:spPr bwMode="auto">
          <a:xfrm>
            <a:off x="1830339" y="11158256"/>
            <a:ext cx="0" cy="2518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 name="Text Box 382">
            <a:extLst>
              <a:ext uri="{FF2B5EF4-FFF2-40B4-BE49-F238E27FC236}">
                <a16:creationId xmlns:a16="http://schemas.microsoft.com/office/drawing/2014/main" id="{2CF0D6D6-B613-2C44-77BE-D0F587411DAA}"/>
              </a:ext>
            </a:extLst>
          </p:cNvPr>
          <p:cNvSpPr txBox="1">
            <a:spLocks noChangeArrowheads="1"/>
          </p:cNvSpPr>
          <p:nvPr/>
        </p:nvSpPr>
        <p:spPr bwMode="auto">
          <a:xfrm>
            <a:off x="1687464" y="13149531"/>
            <a:ext cx="276225" cy="1561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r>
              <a:rPr lang="en-GB" sz="1100" dirty="0">
                <a:solidFill>
                  <a:srgbClr val="000000"/>
                </a:solidFill>
                <a:effectLst/>
                <a:latin typeface="Museo Sans 100"/>
                <a:ea typeface="Calibri" panose="020F0502020204030204" pitchFamily="34" charset="0"/>
                <a:cs typeface="MuseoSans-100"/>
              </a:rPr>
              <a:t> </a:t>
            </a:r>
          </a:p>
        </p:txBody>
      </p:sp>
      <p:sp>
        <p:nvSpPr>
          <p:cNvPr id="8" name="Rectangle 3">
            <a:extLst>
              <a:ext uri="{FF2B5EF4-FFF2-40B4-BE49-F238E27FC236}">
                <a16:creationId xmlns:a16="http://schemas.microsoft.com/office/drawing/2014/main" id="{B4F07B5E-DBB8-EDF0-524F-97325F8B535F}"/>
              </a:ext>
            </a:extLst>
          </p:cNvPr>
          <p:cNvSpPr>
            <a:spLocks noChangeArrowheads="1"/>
          </p:cNvSpPr>
          <p:nvPr/>
        </p:nvSpPr>
        <p:spPr bwMode="auto">
          <a:xfrm>
            <a:off x="4539912" y="2044005"/>
            <a:ext cx="4146888" cy="13849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Note: All current answers are positive, which indicates our assumed directions are correct</a:t>
            </a:r>
            <a:endParaRPr kumimoji="0" lang="en-GB" altLang="en-US" sz="1600" b="1"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endParaRPr>
          </a:p>
        </p:txBody>
      </p:sp>
      <p:sp>
        <p:nvSpPr>
          <p:cNvPr id="9" name="Rectangle 5">
            <a:extLst>
              <a:ext uri="{FF2B5EF4-FFF2-40B4-BE49-F238E27FC236}">
                <a16:creationId xmlns:a16="http://schemas.microsoft.com/office/drawing/2014/main" id="{52D818B3-2602-15C4-88C9-B7C47A5DAC21}"/>
              </a:ext>
            </a:extLst>
          </p:cNvPr>
          <p:cNvSpPr>
            <a:spLocks noChangeArrowheads="1"/>
          </p:cNvSpPr>
          <p:nvPr/>
        </p:nvSpPr>
        <p:spPr bwMode="auto">
          <a:xfrm>
            <a:off x="358726" y="5782098"/>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203353"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822960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apply Ohm’s and Kirchhoff’s laws to their understanding of circuit theory.</a:t>
            </a:r>
          </a:p>
        </p:txBody>
      </p:sp>
      <p:pic>
        <p:nvPicPr>
          <p:cNvPr id="5" name="Picture 4" descr="Shape&#10;&#10;Description automatically generated">
            <a:extLst>
              <a:ext uri="{FF2B5EF4-FFF2-40B4-BE49-F238E27FC236}">
                <a16:creationId xmlns:a16="http://schemas.microsoft.com/office/drawing/2014/main" id="{4531C5EB-CD5F-D2BB-CD87-24F36AA50B7C}"/>
              </a:ext>
            </a:extLst>
          </p:cNvPr>
          <p:cNvPicPr>
            <a:picLocks noChangeAspect="1"/>
          </p:cNvPicPr>
          <p:nvPr/>
        </p:nvPicPr>
        <p:blipFill rotWithShape="1">
          <a:blip r:embed="rId2"/>
          <a:srcRect t="9116" b="11622"/>
          <a:stretch/>
        </p:blipFill>
        <p:spPr>
          <a:xfrm>
            <a:off x="2723708" y="2743201"/>
            <a:ext cx="3696584" cy="2930012"/>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D06586-CD80-8357-EC01-90D86440EF6B}"/>
              </a:ext>
            </a:extLst>
          </p:cNvPr>
          <p:cNvSpPr txBox="1"/>
          <p:nvPr/>
        </p:nvSpPr>
        <p:spPr>
          <a:xfrm>
            <a:off x="369277" y="959290"/>
            <a:ext cx="8405446" cy="769441"/>
          </a:xfrm>
          <a:prstGeom prst="rect">
            <a:avLst/>
          </a:prstGeom>
          <a:noFill/>
        </p:spPr>
        <p:txBody>
          <a:bodyPr wrap="square">
            <a:spAutoFit/>
          </a:bodyPr>
          <a:lstStyle/>
          <a:p>
            <a:r>
              <a:rPr lang="en-GB" sz="2400" b="1" dirty="0">
                <a:solidFill>
                  <a:srgbClr val="0077E3"/>
                </a:solidFill>
                <a:effectLst/>
                <a:latin typeface="+mj-lt"/>
                <a:ea typeface="Calibri" panose="020F0502020204030204" pitchFamily="34" charset="0"/>
                <a:cs typeface="MuseoSans-100"/>
              </a:rPr>
              <a:t>Ohm’s law: parallel, series and combination </a:t>
            </a:r>
            <a:r>
              <a:rPr lang="en-GB" sz="2400" b="1" dirty="0">
                <a:solidFill>
                  <a:srgbClr val="0077E3"/>
                </a:solidFill>
                <a:latin typeface="+mj-lt"/>
                <a:ea typeface="Calibri" panose="020F0502020204030204" pitchFamily="34" charset="0"/>
                <a:cs typeface="MuseoSans-100"/>
              </a:rPr>
              <a:t>c</a:t>
            </a:r>
            <a:r>
              <a:rPr lang="en-GB" sz="2400" b="1" dirty="0">
                <a:solidFill>
                  <a:srgbClr val="0077E3"/>
                </a:solidFill>
                <a:effectLst/>
                <a:latin typeface="+mj-lt"/>
                <a:ea typeface="Calibri" panose="020F0502020204030204" pitchFamily="34" charset="0"/>
                <a:cs typeface="MuseoSans-100"/>
              </a:rPr>
              <a:t>ircuits</a:t>
            </a:r>
          </a:p>
          <a:p>
            <a:r>
              <a:rPr lang="en-GB" dirty="0">
                <a:solidFill>
                  <a:srgbClr val="00B0F0"/>
                </a:solidFill>
                <a:effectLst/>
                <a:latin typeface="Calibri" panose="020F0502020204030204" pitchFamily="34" charset="0"/>
                <a:ea typeface="Calibri" panose="020F0502020204030204" pitchFamily="34" charset="0"/>
                <a:cs typeface="MuseoSans-100"/>
              </a:rPr>
              <a:t> </a:t>
            </a:r>
            <a:endParaRPr lang="en-GB" dirty="0">
              <a:solidFill>
                <a:srgbClr val="000000"/>
              </a:solidFill>
              <a:effectLst/>
              <a:latin typeface="Museo Sans 100"/>
              <a:ea typeface="Calibri" panose="020F0502020204030204" pitchFamily="34" charset="0"/>
              <a:cs typeface="MuseoSans-100"/>
            </a:endParaRPr>
          </a:p>
        </p:txBody>
      </p:sp>
      <p:sp>
        <p:nvSpPr>
          <p:cNvPr id="29" name="Content Placeholder 28">
            <a:extLst>
              <a:ext uri="{FF2B5EF4-FFF2-40B4-BE49-F238E27FC236}">
                <a16:creationId xmlns:a16="http://schemas.microsoft.com/office/drawing/2014/main" id="{6986A683-D2C9-6E51-F533-0FB7A005536E}"/>
              </a:ext>
            </a:extLst>
          </p:cNvPr>
          <p:cNvSpPr>
            <a:spLocks noGrp="1"/>
          </p:cNvSpPr>
          <p:nvPr>
            <p:ph sz="quarter" idx="10"/>
          </p:nvPr>
        </p:nvSpPr>
        <p:spPr>
          <a:xfrm>
            <a:off x="499395" y="1650710"/>
            <a:ext cx="8129598" cy="4248000"/>
          </a:xfrm>
        </p:spPr>
        <p:txBody>
          <a:bodyPr/>
          <a:lstStyle/>
          <a:p>
            <a:r>
              <a:rPr lang="en-GB" dirty="0">
                <a:solidFill>
                  <a:srgbClr val="000000"/>
                </a:solidFill>
                <a:effectLst/>
                <a:ea typeface="Calibri" panose="020F0502020204030204" pitchFamily="34" charset="0"/>
                <a:cs typeface="MuseoSans-100"/>
              </a:rPr>
              <a:t>In </a:t>
            </a:r>
            <a:r>
              <a:rPr lang="en-GB" b="1" dirty="0">
                <a:solidFill>
                  <a:srgbClr val="000000"/>
                </a:solidFill>
                <a:effectLst/>
                <a:ea typeface="Calibri" panose="020F0502020204030204" pitchFamily="34" charset="0"/>
                <a:cs typeface="MuseoSans-100"/>
              </a:rPr>
              <a:t>direct current (</a:t>
            </a:r>
            <a:r>
              <a:rPr lang="en-GB" b="1" dirty="0">
                <a:solidFill>
                  <a:srgbClr val="000000"/>
                </a:solidFill>
                <a:ea typeface="Calibri" panose="020F0502020204030204" pitchFamily="34" charset="0"/>
                <a:cs typeface="MuseoSans-100"/>
              </a:rPr>
              <a:t>DC</a:t>
            </a:r>
            <a:r>
              <a:rPr lang="en-GB" b="1" dirty="0">
                <a:solidFill>
                  <a:srgbClr val="000000"/>
                </a:solidFill>
                <a:effectLst/>
                <a:ea typeface="Calibri" panose="020F0502020204030204" pitchFamily="34" charset="0"/>
                <a:cs typeface="MuseoSans-100"/>
              </a:rPr>
              <a:t>)</a:t>
            </a:r>
            <a:r>
              <a:rPr lang="en-GB" dirty="0">
                <a:solidFill>
                  <a:srgbClr val="000000"/>
                </a:solidFill>
                <a:effectLst/>
                <a:ea typeface="Calibri" panose="020F0502020204030204" pitchFamily="34" charset="0"/>
                <a:cs typeface="MuseoSans-100"/>
              </a:rPr>
              <a:t> circuits only, resistance limits current and </a:t>
            </a:r>
            <a:r>
              <a:rPr lang="en-GB" b="1" dirty="0">
                <a:solidFill>
                  <a:srgbClr val="000000"/>
                </a:solidFill>
                <a:effectLst/>
                <a:ea typeface="Calibri" panose="020F0502020204030204" pitchFamily="34" charset="0"/>
                <a:cs typeface="MuseoSans-100"/>
              </a:rPr>
              <a:t>Ohm’s law</a:t>
            </a:r>
            <a:r>
              <a:rPr lang="en-GB" dirty="0">
                <a:solidFill>
                  <a:srgbClr val="000000"/>
                </a:solidFill>
                <a:effectLst/>
                <a:ea typeface="Calibri" panose="020F0502020204030204" pitchFamily="34" charset="0"/>
                <a:cs typeface="MuseoSans-100"/>
              </a:rPr>
              <a:t> is applied:</a:t>
            </a:r>
          </a:p>
          <a:p>
            <a:r>
              <a:rPr lang="en-GB" dirty="0">
                <a:latin typeface="+mj-lt"/>
              </a:rPr>
              <a:t> </a:t>
            </a:r>
          </a:p>
        </p:txBody>
      </p:sp>
      <p:cxnSp>
        <p:nvCxnSpPr>
          <p:cNvPr id="8" name="Straight Connector 7">
            <a:extLst>
              <a:ext uri="{FF2B5EF4-FFF2-40B4-BE49-F238E27FC236}">
                <a16:creationId xmlns:a16="http://schemas.microsoft.com/office/drawing/2014/main" id="{53C3E07A-69E4-4350-2960-83EEBB5D31B9}"/>
              </a:ext>
            </a:extLst>
          </p:cNvPr>
          <p:cNvCxnSpPr/>
          <p:nvPr/>
        </p:nvCxnSpPr>
        <p:spPr>
          <a:xfrm flipV="1">
            <a:off x="2011680" y="2964767"/>
            <a:ext cx="0" cy="1213338"/>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BBBF3A4D-7C60-D769-8EEE-F19083BC4ADE}"/>
              </a:ext>
            </a:extLst>
          </p:cNvPr>
          <p:cNvCxnSpPr/>
          <p:nvPr/>
        </p:nvCxnSpPr>
        <p:spPr>
          <a:xfrm>
            <a:off x="2011680" y="2964767"/>
            <a:ext cx="1237957" cy="0"/>
          </a:xfrm>
          <a:prstGeom prst="line">
            <a:avLst/>
          </a:prstGeom>
        </p:spPr>
        <p:style>
          <a:lnRef idx="2">
            <a:schemeClr val="dk1"/>
          </a:lnRef>
          <a:fillRef idx="0">
            <a:schemeClr val="dk1"/>
          </a:fillRef>
          <a:effectRef idx="1">
            <a:schemeClr val="dk1"/>
          </a:effectRef>
          <a:fontRef idx="minor">
            <a:schemeClr val="tx1"/>
          </a:fontRef>
        </p:style>
      </p:cxnSp>
      <p:sp>
        <p:nvSpPr>
          <p:cNvPr id="11" name="Rectangle 10">
            <a:extLst>
              <a:ext uri="{FF2B5EF4-FFF2-40B4-BE49-F238E27FC236}">
                <a16:creationId xmlns:a16="http://schemas.microsoft.com/office/drawing/2014/main" id="{9B7BDC6C-6AA7-853F-E629-657106F78EB3}"/>
              </a:ext>
            </a:extLst>
          </p:cNvPr>
          <p:cNvSpPr/>
          <p:nvPr/>
        </p:nvSpPr>
        <p:spPr>
          <a:xfrm>
            <a:off x="3263707" y="2729133"/>
            <a:ext cx="1983542" cy="464234"/>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3" name="Straight Connector 12">
            <a:extLst>
              <a:ext uri="{FF2B5EF4-FFF2-40B4-BE49-F238E27FC236}">
                <a16:creationId xmlns:a16="http://schemas.microsoft.com/office/drawing/2014/main" id="{E6D82B62-4525-3106-DFB5-CB5745A93315}"/>
              </a:ext>
            </a:extLst>
          </p:cNvPr>
          <p:cNvCxnSpPr/>
          <p:nvPr/>
        </p:nvCxnSpPr>
        <p:spPr>
          <a:xfrm>
            <a:off x="5247249" y="2964767"/>
            <a:ext cx="1237957" cy="0"/>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B9AB30B8-9872-852D-CC46-8BB96F104B2D}"/>
              </a:ext>
            </a:extLst>
          </p:cNvPr>
          <p:cNvCxnSpPr/>
          <p:nvPr/>
        </p:nvCxnSpPr>
        <p:spPr>
          <a:xfrm flipV="1">
            <a:off x="6485206" y="2964767"/>
            <a:ext cx="0" cy="1213338"/>
          </a:xfrm>
          <a:prstGeom prst="line">
            <a:avLst/>
          </a:prstGeom>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id="{EF296DAC-A0B2-78EB-688F-94F41B0C5237}"/>
              </a:ext>
            </a:extLst>
          </p:cNvPr>
          <p:cNvSpPr txBox="1"/>
          <p:nvPr/>
        </p:nvSpPr>
        <p:spPr>
          <a:xfrm>
            <a:off x="4065564" y="2768657"/>
            <a:ext cx="548631" cy="400110"/>
          </a:xfrm>
          <a:prstGeom prst="rect">
            <a:avLst/>
          </a:prstGeom>
          <a:noFill/>
        </p:spPr>
        <p:txBody>
          <a:bodyPr wrap="square" rtlCol="0">
            <a:spAutoFit/>
          </a:bodyPr>
          <a:lstStyle/>
          <a:p>
            <a:r>
              <a:rPr lang="en-GB" dirty="0"/>
              <a:t>R</a:t>
            </a:r>
          </a:p>
        </p:txBody>
      </p:sp>
      <p:sp>
        <p:nvSpPr>
          <p:cNvPr id="16" name="TextBox 15">
            <a:extLst>
              <a:ext uri="{FF2B5EF4-FFF2-40B4-BE49-F238E27FC236}">
                <a16:creationId xmlns:a16="http://schemas.microsoft.com/office/drawing/2014/main" id="{3829F8D9-C432-976A-DAB8-96DF61BF7B32}"/>
              </a:ext>
            </a:extLst>
          </p:cNvPr>
          <p:cNvSpPr txBox="1"/>
          <p:nvPr/>
        </p:nvSpPr>
        <p:spPr>
          <a:xfrm>
            <a:off x="1723296" y="4279592"/>
            <a:ext cx="548631" cy="400110"/>
          </a:xfrm>
          <a:prstGeom prst="rect">
            <a:avLst/>
          </a:prstGeom>
          <a:noFill/>
        </p:spPr>
        <p:txBody>
          <a:bodyPr wrap="square" rtlCol="0">
            <a:spAutoFit/>
          </a:bodyPr>
          <a:lstStyle/>
          <a:p>
            <a:r>
              <a:rPr lang="en-GB" dirty="0"/>
              <a:t>+</a:t>
            </a:r>
          </a:p>
        </p:txBody>
      </p:sp>
      <p:sp>
        <p:nvSpPr>
          <p:cNvPr id="18" name="TextBox 17">
            <a:extLst>
              <a:ext uri="{FF2B5EF4-FFF2-40B4-BE49-F238E27FC236}">
                <a16:creationId xmlns:a16="http://schemas.microsoft.com/office/drawing/2014/main" id="{05590571-3707-D4E2-FFD7-48E5D673BD3E}"/>
              </a:ext>
            </a:extLst>
          </p:cNvPr>
          <p:cNvSpPr txBox="1"/>
          <p:nvPr/>
        </p:nvSpPr>
        <p:spPr>
          <a:xfrm>
            <a:off x="3981162" y="4378160"/>
            <a:ext cx="548631" cy="400110"/>
          </a:xfrm>
          <a:prstGeom prst="rect">
            <a:avLst/>
          </a:prstGeom>
          <a:noFill/>
        </p:spPr>
        <p:txBody>
          <a:bodyPr wrap="square" rtlCol="0">
            <a:spAutoFit/>
          </a:bodyPr>
          <a:lstStyle/>
          <a:p>
            <a:r>
              <a:rPr lang="en-GB" dirty="0"/>
              <a:t>V</a:t>
            </a:r>
          </a:p>
        </p:txBody>
      </p:sp>
      <p:cxnSp>
        <p:nvCxnSpPr>
          <p:cNvPr id="19" name="Straight Arrow Connector 18">
            <a:extLst>
              <a:ext uri="{FF2B5EF4-FFF2-40B4-BE49-F238E27FC236}">
                <a16:creationId xmlns:a16="http://schemas.microsoft.com/office/drawing/2014/main" id="{232E49BF-F0D7-8AB5-9664-32F050C9D34F}"/>
              </a:ext>
            </a:extLst>
          </p:cNvPr>
          <p:cNvCxnSpPr/>
          <p:nvPr/>
        </p:nvCxnSpPr>
        <p:spPr>
          <a:xfrm flipH="1">
            <a:off x="2271927" y="4113053"/>
            <a:ext cx="3903790"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3B34ABAE-95D3-112C-334E-3DE5DD9D701C}"/>
              </a:ext>
            </a:extLst>
          </p:cNvPr>
          <p:cNvCxnSpPr>
            <a:cxnSpLocks/>
          </p:cNvCxnSpPr>
          <p:nvPr/>
        </p:nvCxnSpPr>
        <p:spPr>
          <a:xfrm flipV="1">
            <a:off x="2018290" y="3232873"/>
            <a:ext cx="0" cy="435688"/>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6183CEC7-7119-053A-8F3A-FDDF4226B5D6}"/>
              </a:ext>
            </a:extLst>
          </p:cNvPr>
          <p:cNvSpPr txBox="1"/>
          <p:nvPr/>
        </p:nvSpPr>
        <p:spPr>
          <a:xfrm>
            <a:off x="1420847" y="3229802"/>
            <a:ext cx="548631" cy="400110"/>
          </a:xfrm>
          <a:prstGeom prst="rect">
            <a:avLst/>
          </a:prstGeom>
          <a:noFill/>
        </p:spPr>
        <p:txBody>
          <a:bodyPr wrap="square" rtlCol="0">
            <a:spAutoFit/>
          </a:bodyPr>
          <a:lstStyle/>
          <a:p>
            <a:r>
              <a:rPr lang="en-GB" dirty="0"/>
              <a:t>I</a:t>
            </a: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08526316-6F64-397A-E13C-4C6CBA349F00}"/>
                  </a:ext>
                </a:extLst>
              </p:cNvPr>
              <p:cNvSpPr txBox="1"/>
              <p:nvPr/>
            </p:nvSpPr>
            <p:spPr>
              <a:xfrm>
                <a:off x="1930775" y="5025814"/>
                <a:ext cx="682303" cy="5741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𝐼</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𝑉</m:t>
                          </m:r>
                        </m:num>
                        <m:den>
                          <m:r>
                            <a:rPr lang="en-GB" b="0" i="1" smtClean="0">
                              <a:latin typeface="Cambria Math" panose="02040503050406030204" pitchFamily="18" charset="0"/>
                            </a:rPr>
                            <m:t>𝑅</m:t>
                          </m:r>
                        </m:den>
                      </m:f>
                    </m:oMath>
                  </m:oMathPara>
                </a14:m>
                <a:endParaRPr lang="en-GB" dirty="0"/>
              </a:p>
            </p:txBody>
          </p:sp>
        </mc:Choice>
        <mc:Fallback xmlns="">
          <p:sp>
            <p:nvSpPr>
              <p:cNvPr id="25" name="TextBox 24">
                <a:extLst>
                  <a:ext uri="{FF2B5EF4-FFF2-40B4-BE49-F238E27FC236}">
                    <a16:creationId xmlns:a16="http://schemas.microsoft.com/office/drawing/2014/main" id="{08526316-6F64-397A-E13C-4C6CBA349F00}"/>
                  </a:ext>
                </a:extLst>
              </p:cNvPr>
              <p:cNvSpPr txBox="1">
                <a:spLocks noRot="1" noChangeAspect="1" noMove="1" noResize="1" noEditPoints="1" noAdjustHandles="1" noChangeArrowheads="1" noChangeShapeType="1" noTextEdit="1"/>
              </p:cNvSpPr>
              <p:nvPr/>
            </p:nvSpPr>
            <p:spPr>
              <a:xfrm>
                <a:off x="1930775" y="5025814"/>
                <a:ext cx="682303" cy="574196"/>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6E5675B-8372-2EC9-40BD-0D9AF02B5261}"/>
                  </a:ext>
                </a:extLst>
              </p:cNvPr>
              <p:cNvSpPr txBox="1"/>
              <p:nvPr/>
            </p:nvSpPr>
            <p:spPr>
              <a:xfrm>
                <a:off x="4529793" y="4952013"/>
                <a:ext cx="2918876" cy="57618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r>
                        <a:rPr lang="en-GB" b="0" i="1" smtClean="0">
                          <a:latin typeface="Cambria Math" panose="02040503050406030204" pitchFamily="18" charset="0"/>
                        </a:rPr>
                        <m:t>𝑉𝐼</m:t>
                      </m:r>
                      <m:r>
                        <a:rPr lang="en-GB" b="0" i="1" smtClean="0">
                          <a:latin typeface="Cambria Math" panose="02040503050406030204" pitchFamily="18" charset="0"/>
                        </a:rPr>
                        <m:t> </m:t>
                      </m:r>
                      <m:r>
                        <a:rPr lang="en-GB" b="0" i="1" smtClean="0">
                          <a:latin typeface="Cambria Math" panose="02040503050406030204" pitchFamily="18" charset="0"/>
                        </a:rPr>
                        <m:t>𝑜𝑟</m:t>
                      </m:r>
                      <m:r>
                        <a:rPr lang="en-GB" b="0" i="1" smtClean="0">
                          <a:latin typeface="Cambria Math" panose="02040503050406030204" pitchFamily="18" charset="0"/>
                        </a:rPr>
                        <m:t> </m:t>
                      </m:r>
                      <m:r>
                        <a:rPr lang="en-GB" b="0" i="1" smtClean="0">
                          <a:latin typeface="Cambria Math" panose="02040503050406030204" pitchFamily="18" charset="0"/>
                        </a:rPr>
                        <m:t>𝐼</m:t>
                      </m:r>
                      <m:r>
                        <a:rPr lang="en-GB" b="0" i="1" baseline="30000" smtClean="0">
                          <a:latin typeface="Cambria Math" panose="02040503050406030204" pitchFamily="18" charset="0"/>
                        </a:rPr>
                        <m:t>2</m:t>
                      </m:r>
                      <m:r>
                        <a:rPr lang="en-GB" b="0" i="1" smtClean="0">
                          <a:latin typeface="Cambria Math" panose="02040503050406030204" pitchFamily="18" charset="0"/>
                        </a:rPr>
                        <m:t>𝑅</m:t>
                      </m:r>
                      <m:r>
                        <a:rPr lang="en-GB" b="0" i="1" smtClean="0">
                          <a:latin typeface="Cambria Math" panose="02040503050406030204" pitchFamily="18" charset="0"/>
                        </a:rPr>
                        <m:t> </m:t>
                      </m:r>
                      <m:r>
                        <a:rPr lang="en-GB" b="0" i="1" smtClean="0">
                          <a:latin typeface="Cambria Math" panose="02040503050406030204" pitchFamily="18" charset="0"/>
                        </a:rPr>
                        <m:t>𝑜𝑟</m:t>
                      </m:r>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𝑉</m:t>
                          </m:r>
                          <m:r>
                            <a:rPr lang="en-GB" b="0" i="1" baseline="30000" smtClean="0">
                              <a:latin typeface="Cambria Math" panose="02040503050406030204" pitchFamily="18" charset="0"/>
                            </a:rPr>
                            <m:t>2</m:t>
                          </m:r>
                        </m:num>
                        <m:den>
                          <m:r>
                            <a:rPr lang="en-GB" b="0" i="1" smtClean="0">
                              <a:latin typeface="Cambria Math" panose="02040503050406030204" pitchFamily="18" charset="0"/>
                            </a:rPr>
                            <m:t>𝑅</m:t>
                          </m:r>
                        </m:den>
                      </m:f>
                    </m:oMath>
                  </m:oMathPara>
                </a14:m>
                <a:endParaRPr lang="en-GB" dirty="0"/>
              </a:p>
            </p:txBody>
          </p:sp>
        </mc:Choice>
        <mc:Fallback xmlns="">
          <p:sp>
            <p:nvSpPr>
              <p:cNvPr id="26" name="TextBox 25">
                <a:extLst>
                  <a:ext uri="{FF2B5EF4-FFF2-40B4-BE49-F238E27FC236}">
                    <a16:creationId xmlns:a16="http://schemas.microsoft.com/office/drawing/2014/main" id="{66E5675B-8372-2EC9-40BD-0D9AF02B5261}"/>
                  </a:ext>
                </a:extLst>
              </p:cNvPr>
              <p:cNvSpPr txBox="1">
                <a:spLocks noRot="1" noChangeAspect="1" noMove="1" noResize="1" noEditPoints="1" noAdjustHandles="1" noChangeArrowheads="1" noChangeShapeType="1" noTextEdit="1"/>
              </p:cNvSpPr>
              <p:nvPr/>
            </p:nvSpPr>
            <p:spPr>
              <a:xfrm>
                <a:off x="4529793" y="4952013"/>
                <a:ext cx="2918876" cy="576183"/>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FC06849-3CA1-B90D-0E1B-1B6642726EEB}"/>
                  </a:ext>
                </a:extLst>
              </p:cNvPr>
              <p:cNvSpPr txBox="1"/>
              <p:nvPr/>
            </p:nvSpPr>
            <p:spPr>
              <a:xfrm>
                <a:off x="6215720" y="4178105"/>
                <a:ext cx="59436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m:t>
                      </m:r>
                    </m:oMath>
                  </m:oMathPara>
                </a14:m>
                <a:endParaRPr lang="en-GB" dirty="0"/>
              </a:p>
            </p:txBody>
          </p:sp>
        </mc:Choice>
        <mc:Fallback xmlns="">
          <p:sp>
            <p:nvSpPr>
              <p:cNvPr id="2" name="TextBox 1">
                <a:extLst>
                  <a:ext uri="{FF2B5EF4-FFF2-40B4-BE49-F238E27FC236}">
                    <a16:creationId xmlns:a16="http://schemas.microsoft.com/office/drawing/2014/main" id="{AFC06849-3CA1-B90D-0E1B-1B6642726EEB}"/>
                  </a:ext>
                </a:extLst>
              </p:cNvPr>
              <p:cNvSpPr txBox="1">
                <a:spLocks noRot="1" noChangeAspect="1" noMove="1" noResize="1" noEditPoints="1" noAdjustHandles="1" noChangeArrowheads="1" noChangeShapeType="1" noTextEdit="1"/>
              </p:cNvSpPr>
              <p:nvPr/>
            </p:nvSpPr>
            <p:spPr>
              <a:xfrm>
                <a:off x="6215720" y="4178105"/>
                <a:ext cx="594360" cy="400110"/>
              </a:xfrm>
              <a:prstGeom prst="rect">
                <a:avLst/>
              </a:prstGeom>
              <a:blipFill>
                <a:blip r:embed="rId5"/>
                <a:stretch>
                  <a:fillRect/>
                </a:stretch>
              </a:blipFill>
            </p:spPr>
            <p:txBody>
              <a:bodyPr/>
              <a:lstStyle/>
              <a:p>
                <a:r>
                  <a:rPr lang="en-GB">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Parallel connection</a:t>
            </a:r>
          </a:p>
        </p:txBody>
      </p:sp>
      <p:sp>
        <p:nvSpPr>
          <p:cNvPr id="7" name="Rectangle 6">
            <a:extLst>
              <a:ext uri="{FF2B5EF4-FFF2-40B4-BE49-F238E27FC236}">
                <a16:creationId xmlns:a16="http://schemas.microsoft.com/office/drawing/2014/main" id="{26530FFB-65F2-49FA-5F96-82E926FEE731}"/>
              </a:ext>
            </a:extLst>
          </p:cNvPr>
          <p:cNvSpPr/>
          <p:nvPr/>
        </p:nvSpPr>
        <p:spPr>
          <a:xfrm rot="5400000">
            <a:off x="4055011" y="2718995"/>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0C0E0D7F-68E1-A914-6BB9-421992B7CBDC}"/>
              </a:ext>
            </a:extLst>
          </p:cNvPr>
          <p:cNvSpPr/>
          <p:nvPr/>
        </p:nvSpPr>
        <p:spPr>
          <a:xfrm rot="5400000">
            <a:off x="2785403" y="2718994"/>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DE0654E3-3C2E-22D6-D154-7FB19F753E00}"/>
              </a:ext>
            </a:extLst>
          </p:cNvPr>
          <p:cNvSpPr/>
          <p:nvPr/>
        </p:nvSpPr>
        <p:spPr>
          <a:xfrm rot="5400000">
            <a:off x="5324620" y="2718995"/>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0" name="Straight Connector 9">
            <a:extLst>
              <a:ext uri="{FF2B5EF4-FFF2-40B4-BE49-F238E27FC236}">
                <a16:creationId xmlns:a16="http://schemas.microsoft.com/office/drawing/2014/main" id="{DE143831-03B2-42B0-FDD9-B15E6B8361DF}"/>
              </a:ext>
            </a:extLst>
          </p:cNvPr>
          <p:cNvCxnSpPr/>
          <p:nvPr/>
        </p:nvCxnSpPr>
        <p:spPr>
          <a:xfrm>
            <a:off x="2250831" y="1786597"/>
            <a:ext cx="3826411" cy="0"/>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BF24BFCB-64A8-D472-A086-75BB8BB7957B}"/>
              </a:ext>
            </a:extLst>
          </p:cNvPr>
          <p:cNvCxnSpPr>
            <a:cxnSpLocks/>
          </p:cNvCxnSpPr>
          <p:nvPr/>
        </p:nvCxnSpPr>
        <p:spPr>
          <a:xfrm>
            <a:off x="3538025" y="1786597"/>
            <a:ext cx="0" cy="2236763"/>
          </a:xfrm>
          <a:prstGeom prst="line">
            <a:avLst/>
          </a:prstGeom>
        </p:spPr>
        <p:style>
          <a:lnRef idx="2">
            <a:schemeClr val="dk1"/>
          </a:lnRef>
          <a:fillRef idx="0">
            <a:schemeClr val="dk1"/>
          </a:fillRef>
          <a:effectRef idx="1">
            <a:schemeClr val="dk1"/>
          </a:effectRef>
          <a:fontRef idx="minor">
            <a:schemeClr val="tx1"/>
          </a:fontRef>
        </p:style>
      </p:cxnSp>
      <p:cxnSp>
        <p:nvCxnSpPr>
          <p:cNvPr id="11" name="Straight Connector 10">
            <a:extLst>
              <a:ext uri="{FF2B5EF4-FFF2-40B4-BE49-F238E27FC236}">
                <a16:creationId xmlns:a16="http://schemas.microsoft.com/office/drawing/2014/main" id="{D074A1BC-0183-488D-B658-945F1363E63A}"/>
              </a:ext>
            </a:extLst>
          </p:cNvPr>
          <p:cNvCxnSpPr/>
          <p:nvPr/>
        </p:nvCxnSpPr>
        <p:spPr>
          <a:xfrm>
            <a:off x="2250831" y="4023359"/>
            <a:ext cx="3826411"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06E1D158-6187-9E6C-097A-E8ACCAD8F6F3}"/>
              </a:ext>
            </a:extLst>
          </p:cNvPr>
          <p:cNvCxnSpPr>
            <a:cxnSpLocks/>
          </p:cNvCxnSpPr>
          <p:nvPr/>
        </p:nvCxnSpPr>
        <p:spPr>
          <a:xfrm>
            <a:off x="4807633" y="1786597"/>
            <a:ext cx="0" cy="2236763"/>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2CA1968D-3ACC-36AE-718E-2D9D47B69076}"/>
              </a:ext>
            </a:extLst>
          </p:cNvPr>
          <p:cNvCxnSpPr>
            <a:cxnSpLocks/>
          </p:cNvCxnSpPr>
          <p:nvPr/>
        </p:nvCxnSpPr>
        <p:spPr>
          <a:xfrm>
            <a:off x="6077242" y="1786596"/>
            <a:ext cx="0" cy="2236763"/>
          </a:xfrm>
          <a:prstGeom prst="line">
            <a:avLst/>
          </a:prstGeom>
        </p:spPr>
        <p:style>
          <a:lnRef idx="2">
            <a:schemeClr val="dk1"/>
          </a:lnRef>
          <a:fillRef idx="0">
            <a:schemeClr val="dk1"/>
          </a:fillRef>
          <a:effectRef idx="1">
            <a:schemeClr val="dk1"/>
          </a:effectRef>
          <a:fontRef idx="minor">
            <a:schemeClr val="tx1"/>
          </a:fontRef>
        </p:style>
      </p:cxnSp>
      <p:sp>
        <p:nvSpPr>
          <p:cNvPr id="19" name="TextBox 18">
            <a:extLst>
              <a:ext uri="{FF2B5EF4-FFF2-40B4-BE49-F238E27FC236}">
                <a16:creationId xmlns:a16="http://schemas.microsoft.com/office/drawing/2014/main" id="{39B1D5BC-D5A2-0157-632C-287B62F8A86D}"/>
              </a:ext>
            </a:extLst>
          </p:cNvPr>
          <p:cNvSpPr txBox="1"/>
          <p:nvPr/>
        </p:nvSpPr>
        <p:spPr>
          <a:xfrm>
            <a:off x="3685735" y="2644726"/>
            <a:ext cx="594360" cy="400110"/>
          </a:xfrm>
          <a:prstGeom prst="rect">
            <a:avLst/>
          </a:prstGeom>
          <a:noFill/>
        </p:spPr>
        <p:txBody>
          <a:bodyPr wrap="square" rtlCol="0">
            <a:spAutoFit/>
          </a:bodyPr>
          <a:lstStyle/>
          <a:p>
            <a:r>
              <a:rPr lang="en-GB" dirty="0"/>
              <a:t>R1</a:t>
            </a:r>
          </a:p>
        </p:txBody>
      </p:sp>
      <p:sp>
        <p:nvSpPr>
          <p:cNvPr id="20" name="TextBox 19">
            <a:extLst>
              <a:ext uri="{FF2B5EF4-FFF2-40B4-BE49-F238E27FC236}">
                <a16:creationId xmlns:a16="http://schemas.microsoft.com/office/drawing/2014/main" id="{421EF1AD-5270-05C0-E147-903530F8C7EE}"/>
              </a:ext>
            </a:extLst>
          </p:cNvPr>
          <p:cNvSpPr txBox="1"/>
          <p:nvPr/>
        </p:nvSpPr>
        <p:spPr>
          <a:xfrm>
            <a:off x="4964136" y="2644726"/>
            <a:ext cx="594360" cy="400110"/>
          </a:xfrm>
          <a:prstGeom prst="rect">
            <a:avLst/>
          </a:prstGeom>
          <a:noFill/>
        </p:spPr>
        <p:txBody>
          <a:bodyPr wrap="square" rtlCol="0">
            <a:spAutoFit/>
          </a:bodyPr>
          <a:lstStyle/>
          <a:p>
            <a:r>
              <a:rPr lang="en-GB" dirty="0"/>
              <a:t>R2</a:t>
            </a:r>
          </a:p>
        </p:txBody>
      </p:sp>
      <p:sp>
        <p:nvSpPr>
          <p:cNvPr id="21" name="TextBox 20">
            <a:extLst>
              <a:ext uri="{FF2B5EF4-FFF2-40B4-BE49-F238E27FC236}">
                <a16:creationId xmlns:a16="http://schemas.microsoft.com/office/drawing/2014/main" id="{3AAFF2E5-4FA1-8B74-D0EA-1A0338047413}"/>
              </a:ext>
            </a:extLst>
          </p:cNvPr>
          <p:cNvSpPr txBox="1"/>
          <p:nvPr/>
        </p:nvSpPr>
        <p:spPr>
          <a:xfrm>
            <a:off x="6298808" y="2644726"/>
            <a:ext cx="594360" cy="400110"/>
          </a:xfrm>
          <a:prstGeom prst="rect">
            <a:avLst/>
          </a:prstGeom>
          <a:noFill/>
        </p:spPr>
        <p:txBody>
          <a:bodyPr wrap="square" rtlCol="0">
            <a:spAutoFit/>
          </a:bodyPr>
          <a:lstStyle/>
          <a:p>
            <a:r>
              <a:rPr lang="en-GB" dirty="0"/>
              <a:t>R3</a:t>
            </a:r>
          </a:p>
        </p:txBody>
      </p:sp>
      <p:cxnSp>
        <p:nvCxnSpPr>
          <p:cNvPr id="23" name="Straight Arrow Connector 22">
            <a:extLst>
              <a:ext uri="{FF2B5EF4-FFF2-40B4-BE49-F238E27FC236}">
                <a16:creationId xmlns:a16="http://schemas.microsoft.com/office/drawing/2014/main" id="{1B66009D-6690-1A64-5187-739B5A723D8C}"/>
              </a:ext>
            </a:extLst>
          </p:cNvPr>
          <p:cNvCxnSpPr/>
          <p:nvPr/>
        </p:nvCxnSpPr>
        <p:spPr>
          <a:xfrm flipV="1">
            <a:off x="2067951" y="2114082"/>
            <a:ext cx="0" cy="1670127"/>
          </a:xfrm>
          <a:prstGeom prst="straightConnector1">
            <a:avLst/>
          </a:prstGeom>
          <a:ln w="28575">
            <a:tailEnd type="triangle"/>
          </a:ln>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58EF0771-8F86-470D-F079-D17215B6C424}"/>
              </a:ext>
            </a:extLst>
          </p:cNvPr>
          <p:cNvSpPr txBox="1"/>
          <p:nvPr/>
        </p:nvSpPr>
        <p:spPr>
          <a:xfrm>
            <a:off x="1390944" y="2644726"/>
            <a:ext cx="594360" cy="400110"/>
          </a:xfrm>
          <a:prstGeom prst="rect">
            <a:avLst/>
          </a:prstGeom>
          <a:noFill/>
        </p:spPr>
        <p:txBody>
          <a:bodyPr wrap="square" rtlCol="0">
            <a:spAutoFit/>
          </a:bodyPr>
          <a:lstStyle/>
          <a:p>
            <a:r>
              <a:rPr lang="en-GB" dirty="0"/>
              <a:t>V</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C66119CA-8757-BB93-8F01-07812F4A424E}"/>
                  </a:ext>
                </a:extLst>
              </p:cNvPr>
              <p:cNvSpPr txBox="1"/>
              <p:nvPr/>
            </p:nvSpPr>
            <p:spPr>
              <a:xfrm>
                <a:off x="1434905" y="4675601"/>
                <a:ext cx="2479375" cy="436210"/>
              </a:xfrm>
              <a:prstGeom prst="rect">
                <a:avLst/>
              </a:prstGeom>
              <a:noFill/>
            </p:spPr>
            <p:txBody>
              <a:bodyPr wrap="square" lIns="0" tIns="0" rIns="0" bIns="0" rtlCol="0">
                <a:spAutoFit/>
              </a:bodyPr>
              <a:lstStyle/>
              <a:p>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𝑅𝑇</m:t>
                        </m:r>
                      </m:den>
                    </m:f>
                  </m:oMath>
                </a14:m>
                <a:r>
                  <a:rPr lang="en-GB" b="0" dirty="0"/>
                  <a:t> </a:t>
                </a:r>
                <a14:m>
                  <m:oMath xmlns:m="http://schemas.openxmlformats.org/officeDocument/2006/math">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1</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3</m:t>
                        </m:r>
                      </m:den>
                    </m:f>
                  </m:oMath>
                </a14:m>
                <a:endParaRPr lang="en-GB" dirty="0"/>
              </a:p>
            </p:txBody>
          </p:sp>
        </mc:Choice>
        <mc:Fallback xmlns="">
          <p:sp>
            <p:nvSpPr>
              <p:cNvPr id="26" name="TextBox 25">
                <a:extLst>
                  <a:ext uri="{FF2B5EF4-FFF2-40B4-BE49-F238E27FC236}">
                    <a16:creationId xmlns:a16="http://schemas.microsoft.com/office/drawing/2014/main" id="{C66119CA-8757-BB93-8F01-07812F4A424E}"/>
                  </a:ext>
                </a:extLst>
              </p:cNvPr>
              <p:cNvSpPr txBox="1">
                <a:spLocks noRot="1" noChangeAspect="1" noMove="1" noResize="1" noEditPoints="1" noAdjustHandles="1" noChangeArrowheads="1" noChangeShapeType="1" noTextEdit="1"/>
              </p:cNvSpPr>
              <p:nvPr/>
            </p:nvSpPr>
            <p:spPr>
              <a:xfrm>
                <a:off x="1434905" y="4675601"/>
                <a:ext cx="2479375" cy="436210"/>
              </a:xfrm>
              <a:prstGeom prst="rect">
                <a:avLst/>
              </a:prstGeom>
              <a:blipFill>
                <a:blip r:embed="rId3"/>
                <a:stretch>
                  <a:fillRect l="-2457" b="-12500"/>
                </a:stretch>
              </a:blipFill>
            </p:spPr>
            <p:txBody>
              <a:bodyPr/>
              <a:lstStyle/>
              <a:p>
                <a:r>
                  <a:rPr lang="en-GB">
                    <a:noFill/>
                  </a:rPr>
                  <a:t> </a:t>
                </a:r>
              </a:p>
            </p:txBody>
          </p:sp>
        </mc:Fallback>
      </mc:AlternateContent>
      <p:sp>
        <p:nvSpPr>
          <p:cNvPr id="29" name="TextBox 28">
            <a:extLst>
              <a:ext uri="{FF2B5EF4-FFF2-40B4-BE49-F238E27FC236}">
                <a16:creationId xmlns:a16="http://schemas.microsoft.com/office/drawing/2014/main" id="{66C78BCB-60EF-E660-FDEC-4B0EAE80A679}"/>
              </a:ext>
            </a:extLst>
          </p:cNvPr>
          <p:cNvSpPr txBox="1"/>
          <p:nvPr/>
        </p:nvSpPr>
        <p:spPr>
          <a:xfrm>
            <a:off x="1770771" y="1617547"/>
            <a:ext cx="594360" cy="400110"/>
          </a:xfrm>
          <a:prstGeom prst="rect">
            <a:avLst/>
          </a:prstGeom>
          <a:noFill/>
        </p:spPr>
        <p:txBody>
          <a:bodyPr wrap="square" rtlCol="0">
            <a:spAutoFit/>
          </a:bodyPr>
          <a:lstStyle/>
          <a:p>
            <a:r>
              <a:rPr lang="en-GB" dirty="0"/>
              <a:t>+</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651B9A80-8006-7C4E-6F58-134F9479D2BD}"/>
                  </a:ext>
                </a:extLst>
              </p:cNvPr>
              <p:cNvSpPr txBox="1"/>
              <p:nvPr/>
            </p:nvSpPr>
            <p:spPr>
              <a:xfrm>
                <a:off x="1770771" y="3898864"/>
                <a:ext cx="59436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m:t>
                      </m:r>
                    </m:oMath>
                  </m:oMathPara>
                </a14:m>
                <a:endParaRPr lang="en-GB" dirty="0"/>
              </a:p>
            </p:txBody>
          </p:sp>
        </mc:Choice>
        <mc:Fallback xmlns="">
          <p:sp>
            <p:nvSpPr>
              <p:cNvPr id="30" name="TextBox 29">
                <a:extLst>
                  <a:ext uri="{FF2B5EF4-FFF2-40B4-BE49-F238E27FC236}">
                    <a16:creationId xmlns:a16="http://schemas.microsoft.com/office/drawing/2014/main" id="{651B9A80-8006-7C4E-6F58-134F9479D2BD}"/>
                  </a:ext>
                </a:extLst>
              </p:cNvPr>
              <p:cNvSpPr txBox="1">
                <a:spLocks noRot="1" noChangeAspect="1" noMove="1" noResize="1" noEditPoints="1" noAdjustHandles="1" noChangeArrowheads="1" noChangeShapeType="1" noTextEdit="1"/>
              </p:cNvSpPr>
              <p:nvPr/>
            </p:nvSpPr>
            <p:spPr>
              <a:xfrm>
                <a:off x="1770771" y="3898864"/>
                <a:ext cx="594360" cy="400110"/>
              </a:xfrm>
              <a:prstGeom prst="rect">
                <a:avLst/>
              </a:prstGeom>
              <a:blipFill>
                <a:blip r:embed="rId4"/>
                <a:stretch>
                  <a:fillRect/>
                </a:stretch>
              </a:blipFill>
            </p:spPr>
            <p:txBody>
              <a:bodyPr/>
              <a:lstStyle/>
              <a:p>
                <a:r>
                  <a:rPr lang="en-GB">
                    <a:noFill/>
                  </a:rPr>
                  <a:t> </a:t>
                </a:r>
              </a:p>
            </p:txBody>
          </p:sp>
        </mc:Fallback>
      </mc:AlternateContent>
      <p:cxnSp>
        <p:nvCxnSpPr>
          <p:cNvPr id="32" name="Straight Arrow Connector 31">
            <a:extLst>
              <a:ext uri="{FF2B5EF4-FFF2-40B4-BE49-F238E27FC236}">
                <a16:creationId xmlns:a16="http://schemas.microsoft.com/office/drawing/2014/main" id="{1C2799F4-7164-1625-78D4-2EB87CF47BDD}"/>
              </a:ext>
            </a:extLst>
          </p:cNvPr>
          <p:cNvCxnSpPr/>
          <p:nvPr/>
        </p:nvCxnSpPr>
        <p:spPr>
          <a:xfrm>
            <a:off x="3538025" y="1786596"/>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cxnSp>
        <p:nvCxnSpPr>
          <p:cNvPr id="33" name="Straight Arrow Connector 32">
            <a:extLst>
              <a:ext uri="{FF2B5EF4-FFF2-40B4-BE49-F238E27FC236}">
                <a16:creationId xmlns:a16="http://schemas.microsoft.com/office/drawing/2014/main" id="{643CFC48-4C8C-1033-4116-056B2BFB2890}"/>
              </a:ext>
            </a:extLst>
          </p:cNvPr>
          <p:cNvCxnSpPr/>
          <p:nvPr/>
        </p:nvCxnSpPr>
        <p:spPr>
          <a:xfrm>
            <a:off x="4807633" y="1786595"/>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cxnSp>
        <p:nvCxnSpPr>
          <p:cNvPr id="34" name="Straight Arrow Connector 33">
            <a:extLst>
              <a:ext uri="{FF2B5EF4-FFF2-40B4-BE49-F238E27FC236}">
                <a16:creationId xmlns:a16="http://schemas.microsoft.com/office/drawing/2014/main" id="{5AD6558C-4C31-C1C6-D717-8B92E883A188}"/>
              </a:ext>
            </a:extLst>
          </p:cNvPr>
          <p:cNvCxnSpPr/>
          <p:nvPr/>
        </p:nvCxnSpPr>
        <p:spPr>
          <a:xfrm>
            <a:off x="6077242" y="1777595"/>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
        <p:nvSpPr>
          <p:cNvPr id="35" name="TextBox 34">
            <a:extLst>
              <a:ext uri="{FF2B5EF4-FFF2-40B4-BE49-F238E27FC236}">
                <a16:creationId xmlns:a16="http://schemas.microsoft.com/office/drawing/2014/main" id="{27D84272-C4F1-4578-2229-61C464C13683}"/>
              </a:ext>
            </a:extLst>
          </p:cNvPr>
          <p:cNvSpPr txBox="1"/>
          <p:nvPr/>
        </p:nvSpPr>
        <p:spPr>
          <a:xfrm>
            <a:off x="3639138" y="1768596"/>
            <a:ext cx="594360" cy="400110"/>
          </a:xfrm>
          <a:prstGeom prst="rect">
            <a:avLst/>
          </a:prstGeom>
          <a:noFill/>
        </p:spPr>
        <p:txBody>
          <a:bodyPr wrap="square" rtlCol="0">
            <a:spAutoFit/>
          </a:bodyPr>
          <a:lstStyle/>
          <a:p>
            <a:r>
              <a:rPr lang="en-GB" dirty="0"/>
              <a:t>I1</a:t>
            </a:r>
          </a:p>
        </p:txBody>
      </p:sp>
      <p:sp>
        <p:nvSpPr>
          <p:cNvPr id="36" name="TextBox 35">
            <a:extLst>
              <a:ext uri="{FF2B5EF4-FFF2-40B4-BE49-F238E27FC236}">
                <a16:creationId xmlns:a16="http://schemas.microsoft.com/office/drawing/2014/main" id="{DDEF33F7-67F6-3440-D0E4-C45FB57F7F96}"/>
              </a:ext>
            </a:extLst>
          </p:cNvPr>
          <p:cNvSpPr txBox="1"/>
          <p:nvPr/>
        </p:nvSpPr>
        <p:spPr>
          <a:xfrm>
            <a:off x="4886764" y="1750286"/>
            <a:ext cx="594360" cy="400110"/>
          </a:xfrm>
          <a:prstGeom prst="rect">
            <a:avLst/>
          </a:prstGeom>
          <a:noFill/>
        </p:spPr>
        <p:txBody>
          <a:bodyPr wrap="square" rtlCol="0">
            <a:spAutoFit/>
          </a:bodyPr>
          <a:lstStyle/>
          <a:p>
            <a:r>
              <a:rPr lang="en-GB" dirty="0"/>
              <a:t>I2</a:t>
            </a:r>
          </a:p>
        </p:txBody>
      </p:sp>
      <p:sp>
        <p:nvSpPr>
          <p:cNvPr id="37" name="TextBox 36">
            <a:extLst>
              <a:ext uri="{FF2B5EF4-FFF2-40B4-BE49-F238E27FC236}">
                <a16:creationId xmlns:a16="http://schemas.microsoft.com/office/drawing/2014/main" id="{07AF3387-09F0-0010-F050-618641D0BAF8}"/>
              </a:ext>
            </a:extLst>
          </p:cNvPr>
          <p:cNvSpPr txBox="1"/>
          <p:nvPr/>
        </p:nvSpPr>
        <p:spPr>
          <a:xfrm>
            <a:off x="6168685" y="1718073"/>
            <a:ext cx="594360" cy="400110"/>
          </a:xfrm>
          <a:prstGeom prst="rect">
            <a:avLst/>
          </a:prstGeom>
          <a:noFill/>
        </p:spPr>
        <p:txBody>
          <a:bodyPr wrap="square" rtlCol="0">
            <a:spAutoFit/>
          </a:bodyPr>
          <a:lstStyle/>
          <a:p>
            <a:r>
              <a:rPr lang="en-GB" dirty="0"/>
              <a:t>I3</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3490DAC6-2B4E-03F7-94EC-CF04D68ED305}"/>
                  </a:ext>
                </a:extLst>
              </p:cNvPr>
              <p:cNvSpPr txBox="1"/>
              <p:nvPr/>
            </p:nvSpPr>
            <p:spPr>
              <a:xfrm>
                <a:off x="4867420" y="4739818"/>
                <a:ext cx="184537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𝐼</m:t>
                      </m:r>
                      <m:r>
                        <a:rPr lang="en-GB" b="0" i="1" smtClean="0">
                          <a:latin typeface="Cambria Math" panose="02040503050406030204" pitchFamily="18" charset="0"/>
                        </a:rPr>
                        <m:t>=</m:t>
                      </m:r>
                      <m:r>
                        <a:rPr lang="en-GB" b="0" i="1" smtClean="0">
                          <a:latin typeface="Cambria Math" panose="02040503050406030204" pitchFamily="18" charset="0"/>
                        </a:rPr>
                        <m:t>𝐼</m:t>
                      </m:r>
                      <m:r>
                        <a:rPr lang="en-GB" b="0" i="1" smtClean="0">
                          <a:latin typeface="Cambria Math" panose="02040503050406030204" pitchFamily="18" charset="0"/>
                        </a:rPr>
                        <m:t>1+</m:t>
                      </m:r>
                      <m:r>
                        <a:rPr lang="en-GB" b="0" i="1" smtClean="0">
                          <a:latin typeface="Cambria Math" panose="02040503050406030204" pitchFamily="18" charset="0"/>
                        </a:rPr>
                        <m:t>𝐼</m:t>
                      </m:r>
                      <m:r>
                        <a:rPr lang="en-GB" b="0" i="1" smtClean="0">
                          <a:latin typeface="Cambria Math" panose="02040503050406030204" pitchFamily="18" charset="0"/>
                        </a:rPr>
                        <m:t>2+</m:t>
                      </m:r>
                      <m:r>
                        <a:rPr lang="en-GB" b="0" i="1" smtClean="0">
                          <a:latin typeface="Cambria Math" panose="02040503050406030204" pitchFamily="18" charset="0"/>
                        </a:rPr>
                        <m:t>𝐼</m:t>
                      </m:r>
                      <m:r>
                        <a:rPr lang="en-GB" b="0" i="1" smtClean="0">
                          <a:latin typeface="Cambria Math" panose="02040503050406030204" pitchFamily="18" charset="0"/>
                        </a:rPr>
                        <m:t>3</m:t>
                      </m:r>
                    </m:oMath>
                  </m:oMathPara>
                </a14:m>
                <a:endParaRPr lang="en-GB" dirty="0"/>
              </a:p>
            </p:txBody>
          </p:sp>
        </mc:Choice>
        <mc:Fallback xmlns="">
          <p:sp>
            <p:nvSpPr>
              <p:cNvPr id="38" name="TextBox 37">
                <a:extLst>
                  <a:ext uri="{FF2B5EF4-FFF2-40B4-BE49-F238E27FC236}">
                    <a16:creationId xmlns:a16="http://schemas.microsoft.com/office/drawing/2014/main" id="{3490DAC6-2B4E-03F7-94EC-CF04D68ED305}"/>
                  </a:ext>
                </a:extLst>
              </p:cNvPr>
              <p:cNvSpPr txBox="1">
                <a:spLocks noRot="1" noChangeAspect="1" noMove="1" noResize="1" noEditPoints="1" noAdjustHandles="1" noChangeArrowheads="1" noChangeShapeType="1" noTextEdit="1"/>
              </p:cNvSpPr>
              <p:nvPr/>
            </p:nvSpPr>
            <p:spPr>
              <a:xfrm>
                <a:off x="4867420" y="4739818"/>
                <a:ext cx="1845377" cy="307777"/>
              </a:xfrm>
              <a:prstGeom prst="rect">
                <a:avLst/>
              </a:prstGeom>
              <a:blipFill>
                <a:blip r:embed="rId5"/>
                <a:stretch>
                  <a:fillRect l="-2310" r="-2310" b="-12000"/>
                </a:stretch>
              </a:blipFill>
            </p:spPr>
            <p:txBody>
              <a:bodyPr/>
              <a:lstStyle/>
              <a:p>
                <a:r>
                  <a:rPr lang="en-GB">
                    <a:noFill/>
                  </a:rPr>
                  <a:t> </a:t>
                </a:r>
              </a:p>
            </p:txBody>
          </p:sp>
        </mc:Fallback>
      </mc:AlternateContent>
      <p:cxnSp>
        <p:nvCxnSpPr>
          <p:cNvPr id="40" name="Straight Arrow Connector 39">
            <a:extLst>
              <a:ext uri="{FF2B5EF4-FFF2-40B4-BE49-F238E27FC236}">
                <a16:creationId xmlns:a16="http://schemas.microsoft.com/office/drawing/2014/main" id="{3B6816B9-FE47-7C2F-6FBE-A6AA0D834CEF}"/>
              </a:ext>
            </a:extLst>
          </p:cNvPr>
          <p:cNvCxnSpPr>
            <a:cxnSpLocks/>
          </p:cNvCxnSpPr>
          <p:nvPr/>
        </p:nvCxnSpPr>
        <p:spPr>
          <a:xfrm>
            <a:off x="2512842" y="1786595"/>
            <a:ext cx="587280" cy="0"/>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
        <p:nvSpPr>
          <p:cNvPr id="42" name="TextBox 41">
            <a:extLst>
              <a:ext uri="{FF2B5EF4-FFF2-40B4-BE49-F238E27FC236}">
                <a16:creationId xmlns:a16="http://schemas.microsoft.com/office/drawing/2014/main" id="{627E09E6-BFED-5969-8FD7-438498A932EB}"/>
              </a:ext>
            </a:extLst>
          </p:cNvPr>
          <p:cNvSpPr txBox="1"/>
          <p:nvPr/>
        </p:nvSpPr>
        <p:spPr>
          <a:xfrm>
            <a:off x="2628899" y="1830526"/>
            <a:ext cx="594360" cy="400110"/>
          </a:xfrm>
          <a:prstGeom prst="rect">
            <a:avLst/>
          </a:prstGeom>
          <a:noFill/>
        </p:spPr>
        <p:txBody>
          <a:bodyPr wrap="square" rtlCol="0">
            <a:spAutoFit/>
          </a:bodyPr>
          <a:lstStyle/>
          <a:p>
            <a:r>
              <a:rPr lang="en-GB" dirty="0"/>
              <a:t>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Series connection</a:t>
            </a:r>
          </a:p>
        </p:txBody>
      </p:sp>
      <p:sp>
        <p:nvSpPr>
          <p:cNvPr id="6" name="Rectangle 5">
            <a:extLst>
              <a:ext uri="{FF2B5EF4-FFF2-40B4-BE49-F238E27FC236}">
                <a16:creationId xmlns:a16="http://schemas.microsoft.com/office/drawing/2014/main" id="{4DE9283E-7736-B9BC-51C9-37026E9948FD}"/>
              </a:ext>
            </a:extLst>
          </p:cNvPr>
          <p:cNvSpPr/>
          <p:nvPr/>
        </p:nvSpPr>
        <p:spPr>
          <a:xfrm rot="10800000">
            <a:off x="1892104" y="228289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281C6D9C-5202-F2EF-FE33-D5F9AEB902E1}"/>
              </a:ext>
            </a:extLst>
          </p:cNvPr>
          <p:cNvSpPr/>
          <p:nvPr/>
        </p:nvSpPr>
        <p:spPr>
          <a:xfrm rot="10800000">
            <a:off x="3819378" y="228289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8007FCE1-6FD2-88D9-A4C0-237EA62DD616}"/>
              </a:ext>
            </a:extLst>
          </p:cNvPr>
          <p:cNvSpPr/>
          <p:nvPr/>
        </p:nvSpPr>
        <p:spPr>
          <a:xfrm rot="10800000">
            <a:off x="5655212" y="2282897"/>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5" name="Straight Connector 4">
            <a:extLst>
              <a:ext uri="{FF2B5EF4-FFF2-40B4-BE49-F238E27FC236}">
                <a16:creationId xmlns:a16="http://schemas.microsoft.com/office/drawing/2014/main" id="{BC3ADBB4-2EF7-A2B4-35CE-C50FCA76881E}"/>
              </a:ext>
            </a:extLst>
          </p:cNvPr>
          <p:cNvCxnSpPr/>
          <p:nvPr/>
        </p:nvCxnSpPr>
        <p:spPr>
          <a:xfrm>
            <a:off x="1505243" y="2447778"/>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DF1478B2-D6D0-4E34-EB4C-D71BBBB16493}"/>
              </a:ext>
            </a:extLst>
          </p:cNvPr>
          <p:cNvCxnSpPr>
            <a:cxnSpLocks/>
          </p:cNvCxnSpPr>
          <p:nvPr/>
        </p:nvCxnSpPr>
        <p:spPr>
          <a:xfrm>
            <a:off x="1505243" y="2447778"/>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2CAB0A8F-173E-8DF1-E1FC-5144426CE436}"/>
              </a:ext>
            </a:extLst>
          </p:cNvPr>
          <p:cNvCxnSpPr>
            <a:cxnSpLocks/>
          </p:cNvCxnSpPr>
          <p:nvPr/>
        </p:nvCxnSpPr>
        <p:spPr>
          <a:xfrm>
            <a:off x="7540283" y="2447778"/>
            <a:ext cx="0" cy="1378634"/>
          </a:xfrm>
          <a:prstGeom prst="line">
            <a:avLst/>
          </a:prstGeom>
        </p:spPr>
        <p:style>
          <a:lnRef idx="2">
            <a:schemeClr val="dk1"/>
          </a:lnRef>
          <a:fillRef idx="0">
            <a:schemeClr val="dk1"/>
          </a:fillRef>
          <a:effectRef idx="1">
            <a:schemeClr val="dk1"/>
          </a:effectRef>
          <a:fontRef idx="minor">
            <a:schemeClr val="tx1"/>
          </a:fontRef>
        </p:style>
      </p:cxnSp>
      <p:sp>
        <p:nvSpPr>
          <p:cNvPr id="14" name="TextBox 13">
            <a:extLst>
              <a:ext uri="{FF2B5EF4-FFF2-40B4-BE49-F238E27FC236}">
                <a16:creationId xmlns:a16="http://schemas.microsoft.com/office/drawing/2014/main" id="{722F8F95-463B-6A13-5B79-BE474EBCDA94}"/>
              </a:ext>
            </a:extLst>
          </p:cNvPr>
          <p:cNvSpPr txBox="1"/>
          <p:nvPr/>
        </p:nvSpPr>
        <p:spPr>
          <a:xfrm>
            <a:off x="2438986" y="1719128"/>
            <a:ext cx="594360" cy="400110"/>
          </a:xfrm>
          <a:prstGeom prst="rect">
            <a:avLst/>
          </a:prstGeom>
          <a:noFill/>
        </p:spPr>
        <p:txBody>
          <a:bodyPr wrap="square" rtlCol="0">
            <a:spAutoFit/>
          </a:bodyPr>
          <a:lstStyle/>
          <a:p>
            <a:r>
              <a:rPr lang="en-GB" dirty="0"/>
              <a:t>R1</a:t>
            </a:r>
          </a:p>
        </p:txBody>
      </p:sp>
      <p:sp>
        <p:nvSpPr>
          <p:cNvPr id="15" name="TextBox 14">
            <a:extLst>
              <a:ext uri="{FF2B5EF4-FFF2-40B4-BE49-F238E27FC236}">
                <a16:creationId xmlns:a16="http://schemas.microsoft.com/office/drawing/2014/main" id="{DF56460B-7643-AD43-CB4F-050841FFF63B}"/>
              </a:ext>
            </a:extLst>
          </p:cNvPr>
          <p:cNvSpPr txBox="1"/>
          <p:nvPr/>
        </p:nvSpPr>
        <p:spPr>
          <a:xfrm>
            <a:off x="4274820" y="1719128"/>
            <a:ext cx="594360" cy="400110"/>
          </a:xfrm>
          <a:prstGeom prst="rect">
            <a:avLst/>
          </a:prstGeom>
          <a:noFill/>
        </p:spPr>
        <p:txBody>
          <a:bodyPr wrap="square" rtlCol="0">
            <a:spAutoFit/>
          </a:bodyPr>
          <a:lstStyle/>
          <a:p>
            <a:r>
              <a:rPr lang="en-GB" dirty="0"/>
              <a:t>R2</a:t>
            </a:r>
          </a:p>
        </p:txBody>
      </p:sp>
      <p:sp>
        <p:nvSpPr>
          <p:cNvPr id="16" name="TextBox 15">
            <a:extLst>
              <a:ext uri="{FF2B5EF4-FFF2-40B4-BE49-F238E27FC236}">
                <a16:creationId xmlns:a16="http://schemas.microsoft.com/office/drawing/2014/main" id="{694A39F3-5C3F-E1A4-36D7-DA09F79559B0}"/>
              </a:ext>
            </a:extLst>
          </p:cNvPr>
          <p:cNvSpPr txBox="1"/>
          <p:nvPr/>
        </p:nvSpPr>
        <p:spPr>
          <a:xfrm>
            <a:off x="6110654" y="1719128"/>
            <a:ext cx="594360" cy="400110"/>
          </a:xfrm>
          <a:prstGeom prst="rect">
            <a:avLst/>
          </a:prstGeom>
          <a:noFill/>
        </p:spPr>
        <p:txBody>
          <a:bodyPr wrap="square" rtlCol="0">
            <a:spAutoFit/>
          </a:bodyPr>
          <a:lstStyle/>
          <a:p>
            <a:r>
              <a:rPr lang="en-GB" dirty="0"/>
              <a:t>R3</a:t>
            </a:r>
          </a:p>
        </p:txBody>
      </p:sp>
      <p:cxnSp>
        <p:nvCxnSpPr>
          <p:cNvPr id="12" name="Straight Arrow Connector 11">
            <a:extLst>
              <a:ext uri="{FF2B5EF4-FFF2-40B4-BE49-F238E27FC236}">
                <a16:creationId xmlns:a16="http://schemas.microsoft.com/office/drawing/2014/main" id="{3F47ABEB-038B-F32D-3C41-CBD130E59D53}"/>
              </a:ext>
            </a:extLst>
          </p:cNvPr>
          <p:cNvCxnSpPr/>
          <p:nvPr/>
        </p:nvCxnSpPr>
        <p:spPr>
          <a:xfrm flipH="1">
            <a:off x="5655212"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2631447D-AC3B-CB96-19EF-D60613A55A6D}"/>
              </a:ext>
            </a:extLst>
          </p:cNvPr>
          <p:cNvCxnSpPr/>
          <p:nvPr/>
        </p:nvCxnSpPr>
        <p:spPr>
          <a:xfrm flipH="1">
            <a:off x="3819378"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a:extLst>
              <a:ext uri="{FF2B5EF4-FFF2-40B4-BE49-F238E27FC236}">
                <a16:creationId xmlns:a16="http://schemas.microsoft.com/office/drawing/2014/main" id="{D7E3C358-C2BC-D4E6-4917-18E5CED56520}"/>
              </a:ext>
            </a:extLst>
          </p:cNvPr>
          <p:cNvCxnSpPr/>
          <p:nvPr/>
        </p:nvCxnSpPr>
        <p:spPr>
          <a:xfrm flipH="1">
            <a:off x="1892104"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A2EB7BFF-CAFD-45F9-F562-4E8E968BE145}"/>
              </a:ext>
            </a:extLst>
          </p:cNvPr>
          <p:cNvSpPr txBox="1"/>
          <p:nvPr/>
        </p:nvSpPr>
        <p:spPr>
          <a:xfrm>
            <a:off x="2438986" y="3098406"/>
            <a:ext cx="594360" cy="400110"/>
          </a:xfrm>
          <a:prstGeom prst="rect">
            <a:avLst/>
          </a:prstGeom>
          <a:noFill/>
        </p:spPr>
        <p:txBody>
          <a:bodyPr wrap="square" rtlCol="0">
            <a:spAutoFit/>
          </a:bodyPr>
          <a:lstStyle/>
          <a:p>
            <a:r>
              <a:rPr lang="en-GB" dirty="0"/>
              <a:t>V1</a:t>
            </a:r>
          </a:p>
        </p:txBody>
      </p:sp>
      <p:sp>
        <p:nvSpPr>
          <p:cNvPr id="22" name="TextBox 21">
            <a:extLst>
              <a:ext uri="{FF2B5EF4-FFF2-40B4-BE49-F238E27FC236}">
                <a16:creationId xmlns:a16="http://schemas.microsoft.com/office/drawing/2014/main" id="{62C30579-37AE-7F85-B5DB-F409CC57086C}"/>
              </a:ext>
            </a:extLst>
          </p:cNvPr>
          <p:cNvSpPr txBox="1"/>
          <p:nvPr/>
        </p:nvSpPr>
        <p:spPr>
          <a:xfrm>
            <a:off x="4274820" y="3070516"/>
            <a:ext cx="594360" cy="400110"/>
          </a:xfrm>
          <a:prstGeom prst="rect">
            <a:avLst/>
          </a:prstGeom>
          <a:noFill/>
        </p:spPr>
        <p:txBody>
          <a:bodyPr wrap="square" rtlCol="0">
            <a:spAutoFit/>
          </a:bodyPr>
          <a:lstStyle/>
          <a:p>
            <a:r>
              <a:rPr lang="en-GB" dirty="0"/>
              <a:t>V2</a:t>
            </a:r>
          </a:p>
        </p:txBody>
      </p:sp>
      <p:sp>
        <p:nvSpPr>
          <p:cNvPr id="23" name="TextBox 22">
            <a:extLst>
              <a:ext uri="{FF2B5EF4-FFF2-40B4-BE49-F238E27FC236}">
                <a16:creationId xmlns:a16="http://schemas.microsoft.com/office/drawing/2014/main" id="{43DA000D-F87E-FD77-3A28-8DDB65FCA2F3}"/>
              </a:ext>
            </a:extLst>
          </p:cNvPr>
          <p:cNvSpPr txBox="1"/>
          <p:nvPr/>
        </p:nvSpPr>
        <p:spPr>
          <a:xfrm>
            <a:off x="6110654" y="3070516"/>
            <a:ext cx="594360" cy="400110"/>
          </a:xfrm>
          <a:prstGeom prst="rect">
            <a:avLst/>
          </a:prstGeom>
          <a:noFill/>
        </p:spPr>
        <p:txBody>
          <a:bodyPr wrap="square" rtlCol="0">
            <a:spAutoFit/>
          </a:bodyPr>
          <a:lstStyle/>
          <a:p>
            <a:r>
              <a:rPr lang="en-GB" dirty="0"/>
              <a:t>V3</a:t>
            </a:r>
          </a:p>
        </p:txBody>
      </p:sp>
      <p:cxnSp>
        <p:nvCxnSpPr>
          <p:cNvPr id="25" name="Straight Arrow Connector 24">
            <a:extLst>
              <a:ext uri="{FF2B5EF4-FFF2-40B4-BE49-F238E27FC236}">
                <a16:creationId xmlns:a16="http://schemas.microsoft.com/office/drawing/2014/main" id="{35FB5A53-A691-531E-BE32-2D385943D4CC}"/>
              </a:ext>
            </a:extLst>
          </p:cNvPr>
          <p:cNvCxnSpPr/>
          <p:nvPr/>
        </p:nvCxnSpPr>
        <p:spPr>
          <a:xfrm flipH="1">
            <a:off x="1892103" y="4023360"/>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8" name="TextBox 27">
            <a:extLst>
              <a:ext uri="{FF2B5EF4-FFF2-40B4-BE49-F238E27FC236}">
                <a16:creationId xmlns:a16="http://schemas.microsoft.com/office/drawing/2014/main" id="{3D84485B-1B6F-39CB-DD9F-7AC69FAF6192}"/>
              </a:ext>
            </a:extLst>
          </p:cNvPr>
          <p:cNvSpPr txBox="1"/>
          <p:nvPr/>
        </p:nvSpPr>
        <p:spPr>
          <a:xfrm>
            <a:off x="4274820" y="4183377"/>
            <a:ext cx="594360" cy="400110"/>
          </a:xfrm>
          <a:prstGeom prst="rect">
            <a:avLst/>
          </a:prstGeom>
          <a:noFill/>
        </p:spPr>
        <p:txBody>
          <a:bodyPr wrap="square" rtlCol="0">
            <a:spAutoFit/>
          </a:bodyPr>
          <a:lstStyle/>
          <a:p>
            <a:r>
              <a:rPr lang="en-GB" dirty="0"/>
              <a:t>V</a:t>
            </a:r>
          </a:p>
        </p:txBody>
      </p:sp>
      <p:cxnSp>
        <p:nvCxnSpPr>
          <p:cNvPr id="27" name="Straight Arrow Connector 26">
            <a:extLst>
              <a:ext uri="{FF2B5EF4-FFF2-40B4-BE49-F238E27FC236}">
                <a16:creationId xmlns:a16="http://schemas.microsoft.com/office/drawing/2014/main" id="{0E1BBEBE-AF97-8502-0219-DBAFF6E78540}"/>
              </a:ext>
            </a:extLst>
          </p:cNvPr>
          <p:cNvCxnSpPr/>
          <p:nvPr/>
        </p:nvCxnSpPr>
        <p:spPr>
          <a:xfrm flipV="1">
            <a:off x="1505243" y="3070516"/>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17B651CF-2D70-5BDA-FA22-2EC484B215FB}"/>
              </a:ext>
            </a:extLst>
          </p:cNvPr>
          <p:cNvSpPr txBox="1"/>
          <p:nvPr/>
        </p:nvSpPr>
        <p:spPr>
          <a:xfrm>
            <a:off x="960121" y="3060378"/>
            <a:ext cx="594360" cy="400110"/>
          </a:xfrm>
          <a:prstGeom prst="rect">
            <a:avLst/>
          </a:prstGeom>
          <a:noFill/>
        </p:spPr>
        <p:txBody>
          <a:bodyPr wrap="square" rtlCol="0">
            <a:spAutoFit/>
          </a:bodyPr>
          <a:lstStyle/>
          <a:p>
            <a:r>
              <a:rPr lang="en-GB" dirty="0"/>
              <a:t>I</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1422E1C8-D3D8-25CD-0905-3F6D20A4F74B}"/>
                  </a:ext>
                </a:extLst>
              </p:cNvPr>
              <p:cNvSpPr txBox="1"/>
              <p:nvPr/>
            </p:nvSpPr>
            <p:spPr>
              <a:xfrm>
                <a:off x="1505243" y="4920208"/>
                <a:ext cx="2258054"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𝑅𝑇</m:t>
                      </m:r>
                      <m:r>
                        <a:rPr lang="en-GB" b="0" i="1" smtClean="0">
                          <a:latin typeface="Cambria Math" panose="02040503050406030204" pitchFamily="18" charset="0"/>
                        </a:rPr>
                        <m:t>=</m:t>
                      </m:r>
                      <m:r>
                        <a:rPr lang="en-GB" b="0" i="1" smtClean="0">
                          <a:latin typeface="Cambria Math" panose="02040503050406030204" pitchFamily="18" charset="0"/>
                        </a:rPr>
                        <m:t>𝑅</m:t>
                      </m:r>
                      <m:r>
                        <a:rPr lang="en-GB" b="0" i="1" smtClean="0">
                          <a:latin typeface="Cambria Math" panose="02040503050406030204" pitchFamily="18" charset="0"/>
                        </a:rPr>
                        <m:t>1+</m:t>
                      </m:r>
                      <m:r>
                        <a:rPr lang="en-GB" b="0" i="1" smtClean="0">
                          <a:latin typeface="Cambria Math" panose="02040503050406030204" pitchFamily="18" charset="0"/>
                        </a:rPr>
                        <m:t>𝑅</m:t>
                      </m:r>
                      <m:r>
                        <a:rPr lang="en-GB" b="0" i="1" smtClean="0">
                          <a:latin typeface="Cambria Math" panose="02040503050406030204" pitchFamily="18" charset="0"/>
                        </a:rPr>
                        <m:t>2+</m:t>
                      </m:r>
                      <m:r>
                        <a:rPr lang="en-GB" b="0" i="1" smtClean="0">
                          <a:latin typeface="Cambria Math" panose="02040503050406030204" pitchFamily="18" charset="0"/>
                        </a:rPr>
                        <m:t>𝑅</m:t>
                      </m:r>
                      <m:r>
                        <a:rPr lang="en-GB" b="0" i="1" smtClean="0">
                          <a:latin typeface="Cambria Math" panose="02040503050406030204" pitchFamily="18" charset="0"/>
                        </a:rPr>
                        <m:t>3</m:t>
                      </m:r>
                    </m:oMath>
                  </m:oMathPara>
                </a14:m>
                <a:endParaRPr lang="en-GB" dirty="0"/>
              </a:p>
            </p:txBody>
          </p:sp>
        </mc:Choice>
        <mc:Fallback xmlns="">
          <p:sp>
            <p:nvSpPr>
              <p:cNvPr id="29" name="TextBox 28">
                <a:extLst>
                  <a:ext uri="{FF2B5EF4-FFF2-40B4-BE49-F238E27FC236}">
                    <a16:creationId xmlns:a16="http://schemas.microsoft.com/office/drawing/2014/main" id="{1422E1C8-D3D8-25CD-0905-3F6D20A4F74B}"/>
                  </a:ext>
                </a:extLst>
              </p:cNvPr>
              <p:cNvSpPr txBox="1">
                <a:spLocks noRot="1" noChangeAspect="1" noMove="1" noResize="1" noEditPoints="1" noAdjustHandles="1" noChangeArrowheads="1" noChangeShapeType="1" noTextEdit="1"/>
              </p:cNvSpPr>
              <p:nvPr/>
            </p:nvSpPr>
            <p:spPr>
              <a:xfrm>
                <a:off x="1505243" y="4920208"/>
                <a:ext cx="2258054" cy="307777"/>
              </a:xfrm>
              <a:prstGeom prst="rect">
                <a:avLst/>
              </a:prstGeom>
              <a:blipFill>
                <a:blip r:embed="rId3"/>
                <a:stretch>
                  <a:fillRect l="-2162" r="-1892" b="-98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80F69EB-3087-0EBB-22F0-8C5EA621B9A5}"/>
                  </a:ext>
                </a:extLst>
              </p:cNvPr>
              <p:cNvSpPr txBox="1"/>
              <p:nvPr/>
            </p:nvSpPr>
            <p:spPr>
              <a:xfrm>
                <a:off x="4981627" y="4920208"/>
                <a:ext cx="1956754" cy="307777"/>
              </a:xfrm>
              <a:prstGeom prst="rect">
                <a:avLst/>
              </a:prstGeom>
              <a:noFill/>
            </p:spPr>
            <p:txBody>
              <a:bodyPr wrap="none" lIns="0" tIns="0" rIns="0" bIns="0" rtlCol="0">
                <a:spAutoFit/>
              </a:bodyPr>
              <a:lstStyle/>
              <a:p>
                <a:r>
                  <a:rPr lang="en-GB" b="0" dirty="0"/>
                  <a:t>V</a:t>
                </a:r>
                <a14:m>
                  <m:oMath xmlns:m="http://schemas.openxmlformats.org/officeDocument/2006/math">
                    <m:r>
                      <a:rPr lang="en-GB" b="0" i="1" smtClean="0">
                        <a:latin typeface="Cambria Math" panose="02040503050406030204" pitchFamily="18" charset="0"/>
                      </a:rPr>
                      <m:t>=</m:t>
                    </m:r>
                    <m:r>
                      <a:rPr lang="en-GB" b="0" i="1" smtClean="0">
                        <a:latin typeface="Cambria Math" panose="02040503050406030204" pitchFamily="18" charset="0"/>
                      </a:rPr>
                      <m:t>𝑉</m:t>
                    </m:r>
                    <m:r>
                      <a:rPr lang="en-GB" b="0" i="1" smtClean="0">
                        <a:latin typeface="Cambria Math" panose="02040503050406030204" pitchFamily="18" charset="0"/>
                      </a:rPr>
                      <m:t>1+</m:t>
                    </m:r>
                    <m:r>
                      <a:rPr lang="en-GB" b="0" i="1" smtClean="0">
                        <a:latin typeface="Cambria Math" panose="02040503050406030204" pitchFamily="18" charset="0"/>
                      </a:rPr>
                      <m:t>𝑉</m:t>
                    </m:r>
                    <m:r>
                      <a:rPr lang="en-GB" b="0" i="1" smtClean="0">
                        <a:latin typeface="Cambria Math" panose="02040503050406030204" pitchFamily="18" charset="0"/>
                      </a:rPr>
                      <m:t>2+</m:t>
                    </m:r>
                    <m:r>
                      <a:rPr lang="en-GB" b="0" i="1" smtClean="0">
                        <a:latin typeface="Cambria Math" panose="02040503050406030204" pitchFamily="18" charset="0"/>
                      </a:rPr>
                      <m:t>𝑉</m:t>
                    </m:r>
                    <m:r>
                      <a:rPr lang="en-GB" b="0" i="1" smtClean="0">
                        <a:latin typeface="Cambria Math" panose="02040503050406030204" pitchFamily="18" charset="0"/>
                      </a:rPr>
                      <m:t>3</m:t>
                    </m:r>
                  </m:oMath>
                </a14:m>
                <a:endParaRPr lang="en-GB" dirty="0"/>
              </a:p>
            </p:txBody>
          </p:sp>
        </mc:Choice>
        <mc:Fallback xmlns="">
          <p:sp>
            <p:nvSpPr>
              <p:cNvPr id="33" name="TextBox 32">
                <a:extLst>
                  <a:ext uri="{FF2B5EF4-FFF2-40B4-BE49-F238E27FC236}">
                    <a16:creationId xmlns:a16="http://schemas.microsoft.com/office/drawing/2014/main" id="{180F69EB-3087-0EBB-22F0-8C5EA621B9A5}"/>
                  </a:ext>
                </a:extLst>
              </p:cNvPr>
              <p:cNvSpPr txBox="1">
                <a:spLocks noRot="1" noChangeAspect="1" noMove="1" noResize="1" noEditPoints="1" noAdjustHandles="1" noChangeArrowheads="1" noChangeShapeType="1" noTextEdit="1"/>
              </p:cNvSpPr>
              <p:nvPr/>
            </p:nvSpPr>
            <p:spPr>
              <a:xfrm>
                <a:off x="4981627" y="4920208"/>
                <a:ext cx="1956754" cy="307777"/>
              </a:xfrm>
              <a:prstGeom prst="rect">
                <a:avLst/>
              </a:prstGeom>
              <a:blipFill>
                <a:blip r:embed="rId4"/>
                <a:stretch>
                  <a:fillRect l="-7788" t="-23529" r="-3738" b="-50980"/>
                </a:stretch>
              </a:blipFill>
            </p:spPr>
            <p:txBody>
              <a:bodyPr/>
              <a:lstStyle/>
              <a:p>
                <a:r>
                  <a:rPr lang="en-GB">
                    <a:noFill/>
                  </a:rPr>
                  <a:t> </a:t>
                </a:r>
              </a:p>
            </p:txBody>
          </p:sp>
        </mc:Fallback>
      </mc:AlternateContent>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7999"/>
            <a:ext cx="8229600" cy="433007"/>
          </a:xfrm>
        </p:spPr>
        <p:txBody>
          <a:bodyPr/>
          <a:lstStyle/>
          <a:p>
            <a:r>
              <a:rPr lang="en-US" dirty="0"/>
              <a:t>Kirchhoff’s laws: current law</a:t>
            </a:r>
          </a:p>
        </p:txBody>
      </p:sp>
      <p:sp>
        <p:nvSpPr>
          <p:cNvPr id="7" name="Rectangle 3">
            <a:extLst>
              <a:ext uri="{FF2B5EF4-FFF2-40B4-BE49-F238E27FC236}">
                <a16:creationId xmlns:a16="http://schemas.microsoft.com/office/drawing/2014/main" id="{71EDD646-593F-8F88-889E-300AA60941DB}"/>
              </a:ext>
            </a:extLst>
          </p:cNvPr>
          <p:cNvSpPr txBox="1">
            <a:spLocks noChangeArrowheads="1"/>
          </p:cNvSpPr>
          <p:nvPr/>
        </p:nvSpPr>
        <p:spPr>
          <a:xfrm>
            <a:off x="361813" y="1565447"/>
            <a:ext cx="8229600" cy="4525962"/>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r>
              <a:rPr lang="en-GB" altLang="en-US" b="1" kern="0" dirty="0"/>
              <a:t>The sum of the currents entering a junction is equal to the sum of the currents leaving the junction</a:t>
            </a:r>
          </a:p>
        </p:txBody>
      </p:sp>
      <p:sp>
        <p:nvSpPr>
          <p:cNvPr id="8" name="Line 10">
            <a:extLst>
              <a:ext uri="{FF2B5EF4-FFF2-40B4-BE49-F238E27FC236}">
                <a16:creationId xmlns:a16="http://schemas.microsoft.com/office/drawing/2014/main" id="{D9EEA781-D250-91F4-33B7-1BB744F169BD}"/>
              </a:ext>
            </a:extLst>
          </p:cNvPr>
          <p:cNvSpPr>
            <a:spLocks noChangeShapeType="1"/>
          </p:cNvSpPr>
          <p:nvPr/>
        </p:nvSpPr>
        <p:spPr bwMode="auto">
          <a:xfrm>
            <a:off x="1349958" y="3462800"/>
            <a:ext cx="1137072" cy="3970"/>
          </a:xfrm>
          <a:prstGeom prst="line">
            <a:avLst/>
          </a:prstGeom>
          <a:noFill/>
          <a:ln w="571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9" name="Line 11">
            <a:extLst>
              <a:ext uri="{FF2B5EF4-FFF2-40B4-BE49-F238E27FC236}">
                <a16:creationId xmlns:a16="http://schemas.microsoft.com/office/drawing/2014/main" id="{A15137F4-1819-B860-A5E4-CC2B126A4299}"/>
              </a:ext>
            </a:extLst>
          </p:cNvPr>
          <p:cNvSpPr>
            <a:spLocks noChangeShapeType="1"/>
          </p:cNvSpPr>
          <p:nvPr/>
        </p:nvSpPr>
        <p:spPr bwMode="auto">
          <a:xfrm>
            <a:off x="1349958" y="2769920"/>
            <a:ext cx="1137072" cy="696851"/>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12">
            <a:extLst>
              <a:ext uri="{FF2B5EF4-FFF2-40B4-BE49-F238E27FC236}">
                <a16:creationId xmlns:a16="http://schemas.microsoft.com/office/drawing/2014/main" id="{7035F88E-7F14-E493-AA60-E71F164AC43E}"/>
              </a:ext>
            </a:extLst>
          </p:cNvPr>
          <p:cNvSpPr>
            <a:spLocks noChangeShapeType="1"/>
          </p:cNvSpPr>
          <p:nvPr/>
        </p:nvSpPr>
        <p:spPr bwMode="auto">
          <a:xfrm flipV="1">
            <a:off x="1349958" y="3466770"/>
            <a:ext cx="1137072" cy="549114"/>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13">
            <a:extLst>
              <a:ext uri="{FF2B5EF4-FFF2-40B4-BE49-F238E27FC236}">
                <a16:creationId xmlns:a16="http://schemas.microsoft.com/office/drawing/2014/main" id="{8DE6D0AC-BF2E-70BC-F1F5-958923F305E9}"/>
              </a:ext>
            </a:extLst>
          </p:cNvPr>
          <p:cNvSpPr>
            <a:spLocks noChangeShapeType="1"/>
          </p:cNvSpPr>
          <p:nvPr/>
        </p:nvSpPr>
        <p:spPr bwMode="auto">
          <a:xfrm flipV="1">
            <a:off x="2487029" y="2913686"/>
            <a:ext cx="908446" cy="55308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14">
            <a:extLst>
              <a:ext uri="{FF2B5EF4-FFF2-40B4-BE49-F238E27FC236}">
                <a16:creationId xmlns:a16="http://schemas.microsoft.com/office/drawing/2014/main" id="{76CD87EC-0381-899D-4EC1-0A8B01747D80}"/>
              </a:ext>
            </a:extLst>
          </p:cNvPr>
          <p:cNvSpPr>
            <a:spLocks noChangeShapeType="1"/>
          </p:cNvSpPr>
          <p:nvPr/>
        </p:nvSpPr>
        <p:spPr bwMode="auto">
          <a:xfrm>
            <a:off x="2487031" y="3466772"/>
            <a:ext cx="908446" cy="54911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Text Box 15">
            <a:extLst>
              <a:ext uri="{FF2B5EF4-FFF2-40B4-BE49-F238E27FC236}">
                <a16:creationId xmlns:a16="http://schemas.microsoft.com/office/drawing/2014/main" id="{20C4D444-A350-F4D9-5C0E-ACB9D96C0EC2}"/>
              </a:ext>
            </a:extLst>
          </p:cNvPr>
          <p:cNvSpPr txBox="1">
            <a:spLocks noChangeArrowheads="1"/>
          </p:cNvSpPr>
          <p:nvPr/>
        </p:nvSpPr>
        <p:spPr bwMode="auto">
          <a:xfrm>
            <a:off x="997347" y="260684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14" name="Text Box 16">
            <a:extLst>
              <a:ext uri="{FF2B5EF4-FFF2-40B4-BE49-F238E27FC236}">
                <a16:creationId xmlns:a16="http://schemas.microsoft.com/office/drawing/2014/main" id="{D92086B1-2435-D309-E315-822BC4454F08}"/>
              </a:ext>
            </a:extLst>
          </p:cNvPr>
          <p:cNvSpPr txBox="1">
            <a:spLocks noChangeArrowheads="1"/>
          </p:cNvSpPr>
          <p:nvPr/>
        </p:nvSpPr>
        <p:spPr bwMode="auto">
          <a:xfrm>
            <a:off x="981103" y="3263135"/>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15" name="Text Box 17">
            <a:extLst>
              <a:ext uri="{FF2B5EF4-FFF2-40B4-BE49-F238E27FC236}">
                <a16:creationId xmlns:a16="http://schemas.microsoft.com/office/drawing/2014/main" id="{8E54520B-4ED5-67E9-C16E-F0AA48FEEECB}"/>
              </a:ext>
            </a:extLst>
          </p:cNvPr>
          <p:cNvSpPr txBox="1">
            <a:spLocks noChangeArrowheads="1"/>
          </p:cNvSpPr>
          <p:nvPr/>
        </p:nvSpPr>
        <p:spPr bwMode="auto">
          <a:xfrm>
            <a:off x="965576" y="382842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3</a:t>
            </a:r>
          </a:p>
        </p:txBody>
      </p:sp>
      <p:sp>
        <p:nvSpPr>
          <p:cNvPr id="16" name="Text Box 18">
            <a:extLst>
              <a:ext uri="{FF2B5EF4-FFF2-40B4-BE49-F238E27FC236}">
                <a16:creationId xmlns:a16="http://schemas.microsoft.com/office/drawing/2014/main" id="{0621E071-7C56-CAAD-A57A-68710105CB4F}"/>
              </a:ext>
            </a:extLst>
          </p:cNvPr>
          <p:cNvSpPr txBox="1">
            <a:spLocks noChangeArrowheads="1"/>
          </p:cNvSpPr>
          <p:nvPr/>
        </p:nvSpPr>
        <p:spPr bwMode="auto">
          <a:xfrm>
            <a:off x="3494924" y="2730330"/>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4</a:t>
            </a:r>
          </a:p>
        </p:txBody>
      </p:sp>
      <p:sp>
        <p:nvSpPr>
          <p:cNvPr id="17" name="Text Box 19">
            <a:extLst>
              <a:ext uri="{FF2B5EF4-FFF2-40B4-BE49-F238E27FC236}">
                <a16:creationId xmlns:a16="http://schemas.microsoft.com/office/drawing/2014/main" id="{2E2B98D2-0612-F5B5-97BA-403C795E0566}"/>
              </a:ext>
            </a:extLst>
          </p:cNvPr>
          <p:cNvSpPr txBox="1">
            <a:spLocks noChangeArrowheads="1"/>
          </p:cNvSpPr>
          <p:nvPr/>
        </p:nvSpPr>
        <p:spPr bwMode="auto">
          <a:xfrm>
            <a:off x="3494924" y="382842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5</a:t>
            </a:r>
          </a:p>
        </p:txBody>
      </p:sp>
      <p:sp>
        <p:nvSpPr>
          <p:cNvPr id="18" name="Text Box 20">
            <a:extLst>
              <a:ext uri="{FF2B5EF4-FFF2-40B4-BE49-F238E27FC236}">
                <a16:creationId xmlns:a16="http://schemas.microsoft.com/office/drawing/2014/main" id="{1FFB405E-3F7F-15AA-DC05-BDB5F3D5D991}"/>
              </a:ext>
            </a:extLst>
          </p:cNvPr>
          <p:cNvSpPr txBox="1">
            <a:spLocks noChangeArrowheads="1"/>
          </p:cNvSpPr>
          <p:nvPr/>
        </p:nvSpPr>
        <p:spPr bwMode="auto">
          <a:xfrm>
            <a:off x="2544577" y="2796939"/>
            <a:ext cx="55451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800" dirty="0"/>
              <a:t>I</a:t>
            </a:r>
            <a:r>
              <a:rPr lang="en-GB" altLang="en-US" sz="1200" dirty="0"/>
              <a:t>1</a:t>
            </a:r>
            <a:r>
              <a:rPr lang="en-GB" altLang="en-US" sz="1800" dirty="0"/>
              <a:t> + I</a:t>
            </a:r>
            <a:r>
              <a:rPr lang="en-GB" altLang="en-US" sz="1200" dirty="0"/>
              <a:t>2</a:t>
            </a:r>
            <a:r>
              <a:rPr lang="en-GB" altLang="en-US" sz="1800" dirty="0"/>
              <a:t> + I</a:t>
            </a:r>
            <a:r>
              <a:rPr lang="en-GB" altLang="en-US" sz="1200" dirty="0"/>
              <a:t>3 </a:t>
            </a:r>
            <a:r>
              <a:rPr lang="en-GB" altLang="en-US" sz="1800" dirty="0"/>
              <a:t>= I</a:t>
            </a:r>
            <a:r>
              <a:rPr lang="en-GB" altLang="en-US" sz="1200" dirty="0"/>
              <a:t>4 </a:t>
            </a:r>
            <a:r>
              <a:rPr lang="en-GB" altLang="en-US" sz="1800" dirty="0"/>
              <a:t>+ I</a:t>
            </a:r>
            <a:r>
              <a:rPr lang="en-GB" altLang="en-US" sz="1200" dirty="0"/>
              <a:t>5                            </a:t>
            </a:r>
          </a:p>
          <a:p>
            <a:pPr algn="ctr" eaLnBrk="1" hangingPunct="1">
              <a:spcBef>
                <a:spcPct val="50000"/>
              </a:spcBef>
              <a:buFontTx/>
              <a:buNone/>
            </a:pPr>
            <a:r>
              <a:rPr lang="en-GB" altLang="en-US" sz="1200" dirty="0"/>
              <a:t>                   </a:t>
            </a:r>
          </a:p>
        </p:txBody>
      </p:sp>
      <p:sp>
        <p:nvSpPr>
          <p:cNvPr id="21" name="Line 10">
            <a:extLst>
              <a:ext uri="{FF2B5EF4-FFF2-40B4-BE49-F238E27FC236}">
                <a16:creationId xmlns:a16="http://schemas.microsoft.com/office/drawing/2014/main" id="{3183BF82-AD56-4BDC-4545-C2D6A561F97B}"/>
              </a:ext>
            </a:extLst>
          </p:cNvPr>
          <p:cNvSpPr>
            <a:spLocks noChangeShapeType="1"/>
          </p:cNvSpPr>
          <p:nvPr/>
        </p:nvSpPr>
        <p:spPr bwMode="auto">
          <a:xfrm>
            <a:off x="1349958" y="5118836"/>
            <a:ext cx="1137072" cy="3970"/>
          </a:xfrm>
          <a:prstGeom prst="line">
            <a:avLst/>
          </a:prstGeom>
          <a:noFill/>
          <a:ln w="571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1">
            <a:extLst>
              <a:ext uri="{FF2B5EF4-FFF2-40B4-BE49-F238E27FC236}">
                <a16:creationId xmlns:a16="http://schemas.microsoft.com/office/drawing/2014/main" id="{80F23ADE-891C-A236-7475-21F3A11E96A6}"/>
              </a:ext>
            </a:extLst>
          </p:cNvPr>
          <p:cNvSpPr>
            <a:spLocks noChangeShapeType="1"/>
          </p:cNvSpPr>
          <p:nvPr/>
        </p:nvSpPr>
        <p:spPr bwMode="auto">
          <a:xfrm>
            <a:off x="1349958" y="4425956"/>
            <a:ext cx="1137072" cy="696851"/>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12">
            <a:extLst>
              <a:ext uri="{FF2B5EF4-FFF2-40B4-BE49-F238E27FC236}">
                <a16:creationId xmlns:a16="http://schemas.microsoft.com/office/drawing/2014/main" id="{2B7FECE9-A521-52CC-6411-1B4680267091}"/>
              </a:ext>
            </a:extLst>
          </p:cNvPr>
          <p:cNvSpPr>
            <a:spLocks noChangeShapeType="1"/>
          </p:cNvSpPr>
          <p:nvPr/>
        </p:nvSpPr>
        <p:spPr bwMode="auto">
          <a:xfrm flipV="1">
            <a:off x="1349958" y="5122806"/>
            <a:ext cx="1137072" cy="549114"/>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13">
            <a:extLst>
              <a:ext uri="{FF2B5EF4-FFF2-40B4-BE49-F238E27FC236}">
                <a16:creationId xmlns:a16="http://schemas.microsoft.com/office/drawing/2014/main" id="{3E405F17-7732-FE6B-0838-D24B4512296B}"/>
              </a:ext>
            </a:extLst>
          </p:cNvPr>
          <p:cNvSpPr>
            <a:spLocks noChangeShapeType="1"/>
          </p:cNvSpPr>
          <p:nvPr/>
        </p:nvSpPr>
        <p:spPr bwMode="auto">
          <a:xfrm flipH="1">
            <a:off x="2444457" y="4629592"/>
            <a:ext cx="993590" cy="48130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14">
            <a:extLst>
              <a:ext uri="{FF2B5EF4-FFF2-40B4-BE49-F238E27FC236}">
                <a16:creationId xmlns:a16="http://schemas.microsoft.com/office/drawing/2014/main" id="{037A6409-E018-72E5-1FBA-AFA44FE237EE}"/>
              </a:ext>
            </a:extLst>
          </p:cNvPr>
          <p:cNvSpPr>
            <a:spLocks noChangeShapeType="1"/>
          </p:cNvSpPr>
          <p:nvPr/>
        </p:nvSpPr>
        <p:spPr bwMode="auto">
          <a:xfrm flipH="1" flipV="1">
            <a:off x="2465744" y="5099033"/>
            <a:ext cx="993590" cy="418016"/>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Text Box 15">
            <a:extLst>
              <a:ext uri="{FF2B5EF4-FFF2-40B4-BE49-F238E27FC236}">
                <a16:creationId xmlns:a16="http://schemas.microsoft.com/office/drawing/2014/main" id="{23BD3C87-F387-E59E-9912-5BD8BC2F6204}"/>
              </a:ext>
            </a:extLst>
          </p:cNvPr>
          <p:cNvSpPr txBox="1">
            <a:spLocks noChangeArrowheads="1"/>
          </p:cNvSpPr>
          <p:nvPr/>
        </p:nvSpPr>
        <p:spPr bwMode="auto">
          <a:xfrm>
            <a:off x="997347" y="4262880"/>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27" name="Text Box 16">
            <a:extLst>
              <a:ext uri="{FF2B5EF4-FFF2-40B4-BE49-F238E27FC236}">
                <a16:creationId xmlns:a16="http://schemas.microsoft.com/office/drawing/2014/main" id="{E4235303-141E-5C2C-1657-5FAADF037A19}"/>
              </a:ext>
            </a:extLst>
          </p:cNvPr>
          <p:cNvSpPr txBox="1">
            <a:spLocks noChangeArrowheads="1"/>
          </p:cNvSpPr>
          <p:nvPr/>
        </p:nvSpPr>
        <p:spPr bwMode="auto">
          <a:xfrm>
            <a:off x="981103" y="4919171"/>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28" name="Text Box 17">
            <a:extLst>
              <a:ext uri="{FF2B5EF4-FFF2-40B4-BE49-F238E27FC236}">
                <a16:creationId xmlns:a16="http://schemas.microsoft.com/office/drawing/2014/main" id="{606415DA-72B9-40BF-EBB2-2AAC8E3DD84F}"/>
              </a:ext>
            </a:extLst>
          </p:cNvPr>
          <p:cNvSpPr txBox="1">
            <a:spLocks noChangeArrowheads="1"/>
          </p:cNvSpPr>
          <p:nvPr/>
        </p:nvSpPr>
        <p:spPr bwMode="auto">
          <a:xfrm>
            <a:off x="965576" y="548446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3</a:t>
            </a:r>
          </a:p>
        </p:txBody>
      </p:sp>
      <p:sp>
        <p:nvSpPr>
          <p:cNvPr id="29" name="Text Box 18">
            <a:extLst>
              <a:ext uri="{FF2B5EF4-FFF2-40B4-BE49-F238E27FC236}">
                <a16:creationId xmlns:a16="http://schemas.microsoft.com/office/drawing/2014/main" id="{D01ADE63-E4CB-E73D-E40B-46F1988B4DF4}"/>
              </a:ext>
            </a:extLst>
          </p:cNvPr>
          <p:cNvSpPr txBox="1">
            <a:spLocks noChangeArrowheads="1"/>
          </p:cNvSpPr>
          <p:nvPr/>
        </p:nvSpPr>
        <p:spPr bwMode="auto">
          <a:xfrm>
            <a:off x="3538957" y="441008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4</a:t>
            </a:r>
          </a:p>
        </p:txBody>
      </p:sp>
      <p:sp>
        <p:nvSpPr>
          <p:cNvPr id="30" name="Text Box 19">
            <a:extLst>
              <a:ext uri="{FF2B5EF4-FFF2-40B4-BE49-F238E27FC236}">
                <a16:creationId xmlns:a16="http://schemas.microsoft.com/office/drawing/2014/main" id="{5F15A544-2B5D-223B-D5CF-2258B2D52889}"/>
              </a:ext>
            </a:extLst>
          </p:cNvPr>
          <p:cNvSpPr txBox="1">
            <a:spLocks noChangeArrowheads="1"/>
          </p:cNvSpPr>
          <p:nvPr/>
        </p:nvSpPr>
        <p:spPr bwMode="auto">
          <a:xfrm>
            <a:off x="3494924" y="548446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5</a:t>
            </a:r>
          </a:p>
        </p:txBody>
      </p:sp>
      <p:sp>
        <p:nvSpPr>
          <p:cNvPr id="32" name="Text Box 20">
            <a:extLst>
              <a:ext uri="{FF2B5EF4-FFF2-40B4-BE49-F238E27FC236}">
                <a16:creationId xmlns:a16="http://schemas.microsoft.com/office/drawing/2014/main" id="{876BAD7B-48D7-C589-7CC4-B2A3CB30FBB3}"/>
              </a:ext>
            </a:extLst>
          </p:cNvPr>
          <p:cNvSpPr txBox="1">
            <a:spLocks noChangeArrowheads="1"/>
          </p:cNvSpPr>
          <p:nvPr/>
        </p:nvSpPr>
        <p:spPr bwMode="auto">
          <a:xfrm>
            <a:off x="2690312" y="4412861"/>
            <a:ext cx="5545137"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200" dirty="0"/>
              <a:t>                          </a:t>
            </a:r>
          </a:p>
          <a:p>
            <a:pPr algn="ctr" eaLnBrk="1" hangingPunct="1">
              <a:spcBef>
                <a:spcPct val="50000"/>
              </a:spcBef>
              <a:buFontTx/>
              <a:buNone/>
            </a:pPr>
            <a:r>
              <a:rPr lang="en-GB" altLang="en-US" sz="1800" dirty="0"/>
              <a:t>I</a:t>
            </a:r>
            <a:r>
              <a:rPr lang="en-GB" altLang="en-US" sz="1200" dirty="0"/>
              <a:t>1</a:t>
            </a:r>
            <a:r>
              <a:rPr lang="en-GB" altLang="en-US" sz="1800" dirty="0"/>
              <a:t> + I</a:t>
            </a:r>
            <a:r>
              <a:rPr lang="en-GB" altLang="en-US" sz="1200" dirty="0"/>
              <a:t>2</a:t>
            </a:r>
            <a:r>
              <a:rPr lang="en-GB" altLang="en-US" sz="1800" dirty="0"/>
              <a:t> + I</a:t>
            </a:r>
            <a:r>
              <a:rPr lang="en-GB" altLang="en-US" sz="1200" dirty="0"/>
              <a:t>3</a:t>
            </a:r>
            <a:r>
              <a:rPr lang="en-GB" altLang="en-US" sz="1800" dirty="0"/>
              <a:t> + I</a:t>
            </a:r>
            <a:r>
              <a:rPr lang="en-GB" altLang="en-US" sz="1200" dirty="0"/>
              <a:t>4</a:t>
            </a:r>
            <a:r>
              <a:rPr lang="en-GB" altLang="en-US" sz="1800" dirty="0"/>
              <a:t> + I</a:t>
            </a:r>
            <a:r>
              <a:rPr lang="en-GB" altLang="en-US" sz="1200" dirty="0"/>
              <a:t>5</a:t>
            </a:r>
            <a:r>
              <a:rPr lang="en-GB" altLang="en-US" sz="1800" dirty="0"/>
              <a:t> = 0</a:t>
            </a:r>
            <a:r>
              <a:rPr lang="en-GB" altLang="en-US" sz="12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P spid="21" grpId="0" animBg="1"/>
      <p:bldP spid="22" grpId="0" animBg="1"/>
      <p:bldP spid="23" grpId="0" animBg="1"/>
      <p:bldP spid="24" grpId="0" animBg="1"/>
      <p:bldP spid="25" grpId="0" animBg="1"/>
      <p:bldP spid="26" grpId="0"/>
      <p:bldP spid="27" grpId="0"/>
      <p:bldP spid="28" grpId="0"/>
      <p:bldP spid="29" grpId="0"/>
      <p:bldP spid="30"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4">
            <a:extLst>
              <a:ext uri="{FF2B5EF4-FFF2-40B4-BE49-F238E27FC236}">
                <a16:creationId xmlns:a16="http://schemas.microsoft.com/office/drawing/2014/main" id="{BFC1E89C-A617-C761-9074-309D18D8A887}"/>
              </a:ext>
            </a:extLst>
          </p:cNvPr>
          <p:cNvSpPr>
            <a:spLocks noChangeShapeType="1"/>
          </p:cNvSpPr>
          <p:nvPr/>
        </p:nvSpPr>
        <p:spPr bwMode="auto">
          <a:xfrm>
            <a:off x="1526159" y="3331787"/>
            <a:ext cx="6121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 name="Line 5">
            <a:extLst>
              <a:ext uri="{FF2B5EF4-FFF2-40B4-BE49-F238E27FC236}">
                <a16:creationId xmlns:a16="http://schemas.microsoft.com/office/drawing/2014/main" id="{2CAA82CB-64D5-96FD-86CB-EB7AFD8C4FA9}"/>
              </a:ext>
            </a:extLst>
          </p:cNvPr>
          <p:cNvSpPr>
            <a:spLocks noChangeShapeType="1"/>
          </p:cNvSpPr>
          <p:nvPr/>
        </p:nvSpPr>
        <p:spPr bwMode="auto">
          <a:xfrm>
            <a:off x="1526159" y="3331788"/>
            <a:ext cx="0" cy="17287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 name="Line 6">
            <a:extLst>
              <a:ext uri="{FF2B5EF4-FFF2-40B4-BE49-F238E27FC236}">
                <a16:creationId xmlns:a16="http://schemas.microsoft.com/office/drawing/2014/main" id="{333F0832-651C-5A6E-26E0-406C93B1CA8A}"/>
              </a:ext>
            </a:extLst>
          </p:cNvPr>
          <p:cNvSpPr>
            <a:spLocks noChangeShapeType="1"/>
          </p:cNvSpPr>
          <p:nvPr/>
        </p:nvSpPr>
        <p:spPr bwMode="auto">
          <a:xfrm>
            <a:off x="7647559" y="3331788"/>
            <a:ext cx="0" cy="17287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7" name="Rectangle 7">
            <a:extLst>
              <a:ext uri="{FF2B5EF4-FFF2-40B4-BE49-F238E27FC236}">
                <a16:creationId xmlns:a16="http://schemas.microsoft.com/office/drawing/2014/main" id="{58F81C7F-6BF7-A7B1-F7F9-34526C080A1C}"/>
              </a:ext>
            </a:extLst>
          </p:cNvPr>
          <p:cNvSpPr>
            <a:spLocks noChangeArrowheads="1"/>
          </p:cNvSpPr>
          <p:nvPr/>
        </p:nvSpPr>
        <p:spPr bwMode="auto">
          <a:xfrm>
            <a:off x="2102423"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8" name="Rectangle 8">
            <a:extLst>
              <a:ext uri="{FF2B5EF4-FFF2-40B4-BE49-F238E27FC236}">
                <a16:creationId xmlns:a16="http://schemas.microsoft.com/office/drawing/2014/main" id="{C74D0C1A-6F0D-F8BF-766E-EC9D829B07E9}"/>
              </a:ext>
            </a:extLst>
          </p:cNvPr>
          <p:cNvSpPr>
            <a:spLocks noChangeArrowheads="1"/>
          </p:cNvSpPr>
          <p:nvPr/>
        </p:nvSpPr>
        <p:spPr bwMode="auto">
          <a:xfrm>
            <a:off x="3902648"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9" name="Rectangle 9">
            <a:extLst>
              <a:ext uri="{FF2B5EF4-FFF2-40B4-BE49-F238E27FC236}">
                <a16:creationId xmlns:a16="http://schemas.microsoft.com/office/drawing/2014/main" id="{89B0AAAB-8E37-9578-E03B-4A7A91D0E1B6}"/>
              </a:ext>
            </a:extLst>
          </p:cNvPr>
          <p:cNvSpPr>
            <a:spLocks noChangeArrowheads="1"/>
          </p:cNvSpPr>
          <p:nvPr/>
        </p:nvSpPr>
        <p:spPr bwMode="auto">
          <a:xfrm>
            <a:off x="5847335"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0" name="Line 10">
            <a:extLst>
              <a:ext uri="{FF2B5EF4-FFF2-40B4-BE49-F238E27FC236}">
                <a16:creationId xmlns:a16="http://schemas.microsoft.com/office/drawing/2014/main" id="{13064B63-0826-089F-6163-E6AAB33DC968}"/>
              </a:ext>
            </a:extLst>
          </p:cNvPr>
          <p:cNvSpPr>
            <a:spLocks noChangeShapeType="1"/>
          </p:cNvSpPr>
          <p:nvPr/>
        </p:nvSpPr>
        <p:spPr bwMode="auto">
          <a:xfrm>
            <a:off x="1526160" y="5060574"/>
            <a:ext cx="2447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11">
            <a:extLst>
              <a:ext uri="{FF2B5EF4-FFF2-40B4-BE49-F238E27FC236}">
                <a16:creationId xmlns:a16="http://schemas.microsoft.com/office/drawing/2014/main" id="{71F6EDD4-D439-DAD7-993E-8A36407271F9}"/>
              </a:ext>
            </a:extLst>
          </p:cNvPr>
          <p:cNvSpPr>
            <a:spLocks noChangeShapeType="1"/>
          </p:cNvSpPr>
          <p:nvPr/>
        </p:nvSpPr>
        <p:spPr bwMode="auto">
          <a:xfrm>
            <a:off x="5126609" y="5061503"/>
            <a:ext cx="25209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12">
            <a:extLst>
              <a:ext uri="{FF2B5EF4-FFF2-40B4-BE49-F238E27FC236}">
                <a16:creationId xmlns:a16="http://schemas.microsoft.com/office/drawing/2014/main" id="{618FBAE8-E08E-4A2B-8087-D00E87E5B43A}"/>
              </a:ext>
            </a:extLst>
          </p:cNvPr>
          <p:cNvSpPr>
            <a:spLocks noChangeShapeType="1"/>
          </p:cNvSpPr>
          <p:nvPr/>
        </p:nvSpPr>
        <p:spPr bwMode="auto">
          <a:xfrm>
            <a:off x="3974084" y="4628774"/>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4">
            <a:extLst>
              <a:ext uri="{FF2B5EF4-FFF2-40B4-BE49-F238E27FC236}">
                <a16:creationId xmlns:a16="http://schemas.microsoft.com/office/drawing/2014/main" id="{1E2EC3AB-8338-A543-9249-C220EF2FE7FC}"/>
              </a:ext>
            </a:extLst>
          </p:cNvPr>
          <p:cNvSpPr>
            <a:spLocks noChangeShapeType="1"/>
          </p:cNvSpPr>
          <p:nvPr/>
        </p:nvSpPr>
        <p:spPr bwMode="auto">
          <a:xfrm>
            <a:off x="4047109" y="4844674"/>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5">
            <a:extLst>
              <a:ext uri="{FF2B5EF4-FFF2-40B4-BE49-F238E27FC236}">
                <a16:creationId xmlns:a16="http://schemas.microsoft.com/office/drawing/2014/main" id="{FDE11E29-4E2F-5C68-CA0A-EA581BC52069}"/>
              </a:ext>
            </a:extLst>
          </p:cNvPr>
          <p:cNvSpPr>
            <a:spLocks noChangeShapeType="1"/>
          </p:cNvSpPr>
          <p:nvPr/>
        </p:nvSpPr>
        <p:spPr bwMode="auto">
          <a:xfrm>
            <a:off x="5126609" y="4844674"/>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6">
            <a:extLst>
              <a:ext uri="{FF2B5EF4-FFF2-40B4-BE49-F238E27FC236}">
                <a16:creationId xmlns:a16="http://schemas.microsoft.com/office/drawing/2014/main" id="{83E7D9D5-A54C-4C68-561B-D81E1B6A2DBE}"/>
              </a:ext>
            </a:extLst>
          </p:cNvPr>
          <p:cNvSpPr>
            <a:spLocks noChangeShapeType="1"/>
          </p:cNvSpPr>
          <p:nvPr/>
        </p:nvSpPr>
        <p:spPr bwMode="auto">
          <a:xfrm>
            <a:off x="4047110" y="5060574"/>
            <a:ext cx="1008063"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Line 17">
            <a:extLst>
              <a:ext uri="{FF2B5EF4-FFF2-40B4-BE49-F238E27FC236}">
                <a16:creationId xmlns:a16="http://schemas.microsoft.com/office/drawing/2014/main" id="{CFB01A44-8AF6-14DA-6CDD-53706F7AC650}"/>
              </a:ext>
            </a:extLst>
          </p:cNvPr>
          <p:cNvSpPr>
            <a:spLocks noChangeShapeType="1"/>
          </p:cNvSpPr>
          <p:nvPr/>
        </p:nvSpPr>
        <p:spPr bwMode="auto">
          <a:xfrm>
            <a:off x="5055172" y="4628774"/>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7" name="Line 18">
            <a:extLst>
              <a:ext uri="{FF2B5EF4-FFF2-40B4-BE49-F238E27FC236}">
                <a16:creationId xmlns:a16="http://schemas.microsoft.com/office/drawing/2014/main" id="{8AD61439-6962-8A8A-97F2-1979096B1F7D}"/>
              </a:ext>
            </a:extLst>
          </p:cNvPr>
          <p:cNvSpPr>
            <a:spLocks noChangeShapeType="1"/>
          </p:cNvSpPr>
          <p:nvPr/>
        </p:nvSpPr>
        <p:spPr bwMode="auto">
          <a:xfrm flipH="1">
            <a:off x="2102423"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8" name="Line 19">
            <a:extLst>
              <a:ext uri="{FF2B5EF4-FFF2-40B4-BE49-F238E27FC236}">
                <a16:creationId xmlns:a16="http://schemas.microsoft.com/office/drawing/2014/main" id="{FDE14C93-4562-56BC-10E7-832679C3FC19}"/>
              </a:ext>
            </a:extLst>
          </p:cNvPr>
          <p:cNvSpPr>
            <a:spLocks noChangeShapeType="1"/>
          </p:cNvSpPr>
          <p:nvPr/>
        </p:nvSpPr>
        <p:spPr bwMode="auto">
          <a:xfrm flipH="1">
            <a:off x="3902648"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9" name="Line 20">
            <a:extLst>
              <a:ext uri="{FF2B5EF4-FFF2-40B4-BE49-F238E27FC236}">
                <a16:creationId xmlns:a16="http://schemas.microsoft.com/office/drawing/2014/main" id="{E0DDDD8B-EF6E-28CC-2CA2-9E2F8424AA56}"/>
              </a:ext>
            </a:extLst>
          </p:cNvPr>
          <p:cNvSpPr>
            <a:spLocks noChangeShapeType="1"/>
          </p:cNvSpPr>
          <p:nvPr/>
        </p:nvSpPr>
        <p:spPr bwMode="auto">
          <a:xfrm flipH="1">
            <a:off x="5847335"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0" name="Line 21">
            <a:extLst>
              <a:ext uri="{FF2B5EF4-FFF2-40B4-BE49-F238E27FC236}">
                <a16:creationId xmlns:a16="http://schemas.microsoft.com/office/drawing/2014/main" id="{3B1FB2E3-F3F4-FE1E-6DB9-80E926DC104A}"/>
              </a:ext>
            </a:extLst>
          </p:cNvPr>
          <p:cNvSpPr>
            <a:spLocks noChangeShapeType="1"/>
          </p:cNvSpPr>
          <p:nvPr/>
        </p:nvSpPr>
        <p:spPr bwMode="auto">
          <a:xfrm flipH="1">
            <a:off x="3974085" y="5852737"/>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Text Box 22">
            <a:extLst>
              <a:ext uri="{FF2B5EF4-FFF2-40B4-BE49-F238E27FC236}">
                <a16:creationId xmlns:a16="http://schemas.microsoft.com/office/drawing/2014/main" id="{70A3C3B2-CDDA-63B8-C0EB-A574EF30899F}"/>
              </a:ext>
            </a:extLst>
          </p:cNvPr>
          <p:cNvSpPr txBox="1">
            <a:spLocks noChangeArrowheads="1"/>
          </p:cNvSpPr>
          <p:nvPr/>
        </p:nvSpPr>
        <p:spPr bwMode="auto">
          <a:xfrm>
            <a:off x="239134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V1</a:t>
            </a:r>
          </a:p>
        </p:txBody>
      </p:sp>
      <p:sp>
        <p:nvSpPr>
          <p:cNvPr id="22" name="Text Box 23">
            <a:extLst>
              <a:ext uri="{FF2B5EF4-FFF2-40B4-BE49-F238E27FC236}">
                <a16:creationId xmlns:a16="http://schemas.microsoft.com/office/drawing/2014/main" id="{D4E2A0E1-7B7A-943D-CEAB-6993A74015AD}"/>
              </a:ext>
            </a:extLst>
          </p:cNvPr>
          <p:cNvSpPr txBox="1">
            <a:spLocks noChangeArrowheads="1"/>
          </p:cNvSpPr>
          <p:nvPr/>
        </p:nvSpPr>
        <p:spPr bwMode="auto">
          <a:xfrm>
            <a:off x="411854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V2</a:t>
            </a:r>
          </a:p>
        </p:txBody>
      </p:sp>
      <p:sp>
        <p:nvSpPr>
          <p:cNvPr id="23" name="Text Box 24">
            <a:extLst>
              <a:ext uri="{FF2B5EF4-FFF2-40B4-BE49-F238E27FC236}">
                <a16:creationId xmlns:a16="http://schemas.microsoft.com/office/drawing/2014/main" id="{4140CC8A-4970-46EA-DFD5-D593D35E4808}"/>
              </a:ext>
            </a:extLst>
          </p:cNvPr>
          <p:cNvSpPr txBox="1">
            <a:spLocks noChangeArrowheads="1"/>
          </p:cNvSpPr>
          <p:nvPr/>
        </p:nvSpPr>
        <p:spPr bwMode="auto">
          <a:xfrm>
            <a:off x="599179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V3</a:t>
            </a:r>
          </a:p>
        </p:txBody>
      </p:sp>
      <p:sp>
        <p:nvSpPr>
          <p:cNvPr id="24" name="Text Box 25">
            <a:extLst>
              <a:ext uri="{FF2B5EF4-FFF2-40B4-BE49-F238E27FC236}">
                <a16:creationId xmlns:a16="http://schemas.microsoft.com/office/drawing/2014/main" id="{F47BF414-684D-C1B2-9A64-583B2989751D}"/>
              </a:ext>
            </a:extLst>
          </p:cNvPr>
          <p:cNvSpPr txBox="1">
            <a:spLocks noChangeArrowheads="1"/>
          </p:cNvSpPr>
          <p:nvPr/>
        </p:nvSpPr>
        <p:spPr bwMode="auto">
          <a:xfrm>
            <a:off x="4047109" y="5420937"/>
            <a:ext cx="9350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a:t>
            </a:r>
          </a:p>
        </p:txBody>
      </p:sp>
      <p:sp>
        <p:nvSpPr>
          <p:cNvPr id="25" name="Text Box 26">
            <a:extLst>
              <a:ext uri="{FF2B5EF4-FFF2-40B4-BE49-F238E27FC236}">
                <a16:creationId xmlns:a16="http://schemas.microsoft.com/office/drawing/2014/main" id="{113CA175-460A-7D09-1F97-303574740B82}"/>
              </a:ext>
            </a:extLst>
          </p:cNvPr>
          <p:cNvSpPr txBox="1">
            <a:spLocks noChangeArrowheads="1"/>
          </p:cNvSpPr>
          <p:nvPr/>
        </p:nvSpPr>
        <p:spPr bwMode="auto">
          <a:xfrm>
            <a:off x="2318323" y="3836612"/>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dirty="0"/>
              <a:t>           V = V1 + V2 + V3</a:t>
            </a:r>
          </a:p>
        </p:txBody>
      </p:sp>
      <p:sp>
        <p:nvSpPr>
          <p:cNvPr id="26" name="Title 1">
            <a:extLst>
              <a:ext uri="{FF2B5EF4-FFF2-40B4-BE49-F238E27FC236}">
                <a16:creationId xmlns:a16="http://schemas.microsoft.com/office/drawing/2014/main" id="{72389156-D041-8AB6-2E4D-B5E6E874E261}"/>
              </a:ext>
            </a:extLst>
          </p:cNvPr>
          <p:cNvSpPr>
            <a:spLocks noGrp="1"/>
          </p:cNvSpPr>
          <p:nvPr>
            <p:ph type="title"/>
          </p:nvPr>
        </p:nvSpPr>
        <p:spPr>
          <a:xfrm>
            <a:off x="457200" y="1007999"/>
            <a:ext cx="8229600" cy="380689"/>
          </a:xfrm>
        </p:spPr>
        <p:txBody>
          <a:bodyPr/>
          <a:lstStyle/>
          <a:p>
            <a:r>
              <a:rPr lang="en-US" dirty="0"/>
              <a:t>Kirchhoff’s laws: voltage law</a:t>
            </a:r>
          </a:p>
        </p:txBody>
      </p:sp>
      <p:sp>
        <p:nvSpPr>
          <p:cNvPr id="28" name="TextBox 27">
            <a:extLst>
              <a:ext uri="{FF2B5EF4-FFF2-40B4-BE49-F238E27FC236}">
                <a16:creationId xmlns:a16="http://schemas.microsoft.com/office/drawing/2014/main" id="{A0B129A2-4EE4-CAB8-FE58-0713DF332B73}"/>
              </a:ext>
            </a:extLst>
          </p:cNvPr>
          <p:cNvSpPr txBox="1"/>
          <p:nvPr/>
        </p:nvSpPr>
        <p:spPr>
          <a:xfrm>
            <a:off x="336525" y="1555137"/>
            <a:ext cx="8350275" cy="707886"/>
          </a:xfrm>
          <a:prstGeom prst="rect">
            <a:avLst/>
          </a:prstGeom>
          <a:noFill/>
        </p:spPr>
        <p:txBody>
          <a:bodyPr wrap="square">
            <a:spAutoFit/>
          </a:bodyPr>
          <a:lstStyle/>
          <a:p>
            <a:pPr algn="ctr" eaLnBrk="1" hangingPunct="1">
              <a:buFontTx/>
              <a:buNone/>
            </a:pPr>
            <a:r>
              <a:rPr lang="en-GB" altLang="en-US" b="1" dirty="0"/>
              <a:t>Around any closed loop the sum of emfs in that loop (V) is equal to the sum of the volt drops in that loop (V1, V2, V3)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par>
                                <p:cTn id="20" presetID="9"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par>
                                <p:cTn id="23" presetID="9"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9"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par>
                                <p:cTn id="32" presetID="9"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ssolve">
                                      <p:cBhvr>
                                        <p:cTn id="46" dur="500"/>
                                        <p:tgtEl>
                                          <p:spTgt spid="17"/>
                                        </p:tgtEl>
                                      </p:cBhvr>
                                    </p:animEffect>
                                  </p:childTnLst>
                                </p:cTn>
                              </p:par>
                              <p:par>
                                <p:cTn id="47" presetID="9"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par>
                                <p:cTn id="50" presetID="9"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dissolve">
                                      <p:cBhvr>
                                        <p:cTn id="52" dur="500"/>
                                        <p:tgtEl>
                                          <p:spTgt spid="19"/>
                                        </p:tgtEl>
                                      </p:cBhvr>
                                    </p:animEffect>
                                  </p:childTnLst>
                                </p:cTn>
                              </p:par>
                              <p:par>
                                <p:cTn id="53" presetID="9"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ssolve">
                                      <p:cBhvr>
                                        <p:cTn id="55" dur="500"/>
                                        <p:tgtEl>
                                          <p:spTgt spid="2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dissolve">
                                      <p:cBhvr>
                                        <p:cTn id="61" dur="500"/>
                                        <p:tgtEl>
                                          <p:spTgt spid="21"/>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dissolve">
                                      <p:cBhvr>
                                        <p:cTn id="64" dur="500"/>
                                        <p:tgtEl>
                                          <p:spTgt spid="22"/>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dissolve">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dissolv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4CE12-BE68-749F-E811-9FAF67D4F787}"/>
              </a:ext>
            </a:extLst>
          </p:cNvPr>
          <p:cNvSpPr>
            <a:spLocks noGrp="1"/>
          </p:cNvSpPr>
          <p:nvPr>
            <p:ph type="title"/>
          </p:nvPr>
        </p:nvSpPr>
        <p:spPr/>
        <p:txBody>
          <a:bodyPr/>
          <a:lstStyle/>
          <a:p>
            <a:r>
              <a:rPr lang="en-GB" dirty="0"/>
              <a:t>Kirchhoff’s laws for two-loop circuits</a:t>
            </a:r>
          </a:p>
        </p:txBody>
      </p:sp>
      <p:sp>
        <p:nvSpPr>
          <p:cNvPr id="3" name="Content Placeholder 2">
            <a:extLst>
              <a:ext uri="{FF2B5EF4-FFF2-40B4-BE49-F238E27FC236}">
                <a16:creationId xmlns:a16="http://schemas.microsoft.com/office/drawing/2014/main" id="{67349E37-1868-936E-639E-BF8B1D1BA2D5}"/>
              </a:ext>
            </a:extLst>
          </p:cNvPr>
          <p:cNvSpPr>
            <a:spLocks noGrp="1"/>
          </p:cNvSpPr>
          <p:nvPr>
            <p:ph sz="quarter" idx="10"/>
          </p:nvPr>
        </p:nvSpPr>
        <p:spPr>
          <a:xfrm>
            <a:off x="457199" y="1510914"/>
            <a:ext cx="8229600" cy="4248000"/>
          </a:xfrm>
        </p:spPr>
        <p:txBody>
          <a:bodyPr/>
          <a:lstStyle/>
          <a:p>
            <a:r>
              <a:rPr lang="en-GB" sz="1800" dirty="0">
                <a:solidFill>
                  <a:srgbClr val="000000"/>
                </a:solidFill>
                <a:latin typeface="Arial" panose="020B0604020202020204" pitchFamily="34" charset="0"/>
                <a:ea typeface="Calibri" panose="020F0502020204030204" pitchFamily="34" charset="0"/>
                <a:cs typeface="MuseoSans-100"/>
              </a:rPr>
              <a:t>W</a:t>
            </a:r>
            <a:r>
              <a:rPr lang="en-GB" sz="1800" dirty="0">
                <a:solidFill>
                  <a:srgbClr val="000000"/>
                </a:solidFill>
                <a:effectLst/>
                <a:latin typeface="Arial" panose="020B0604020202020204" pitchFamily="34" charset="0"/>
                <a:ea typeface="Calibri" panose="020F0502020204030204" pitchFamily="34" charset="0"/>
                <a:cs typeface="MuseoSans-100"/>
              </a:rPr>
              <a:t>e now need to examine a different type of circuit problem that could involve two or more different emf sources and two or more unknown current values. These problems are solved using Kirchhoff’s voltage and current laws in a slightly different manner to previously. Consider the following two-loop circuit.</a:t>
            </a:r>
            <a:endParaRPr lang="en-GB" sz="1800" dirty="0">
              <a:solidFill>
                <a:srgbClr val="000000"/>
              </a:solidFill>
              <a:effectLst/>
              <a:latin typeface="Museo Sans 100"/>
              <a:ea typeface="Calibri" panose="020F0502020204030204" pitchFamily="34" charset="0"/>
              <a:cs typeface="MuseoSans-100"/>
            </a:endParaRPr>
          </a:p>
          <a:p>
            <a:r>
              <a:rPr lang="en-GB" sz="1800" b="1" dirty="0">
                <a:solidFill>
                  <a:srgbClr val="000000"/>
                </a:solidFill>
                <a:effectLst/>
                <a:latin typeface="Arial" panose="020B0604020202020204" pitchFamily="34" charset="0"/>
                <a:ea typeface="Calibri" panose="020F0502020204030204" pitchFamily="34" charset="0"/>
                <a:cs typeface="MuseoSans-100"/>
              </a:rPr>
              <a:t> </a:t>
            </a:r>
            <a:endParaRPr lang="en-GB" sz="1800" dirty="0">
              <a:solidFill>
                <a:srgbClr val="000000"/>
              </a:solidFill>
              <a:effectLst/>
              <a:latin typeface="Museo Sans 100"/>
              <a:ea typeface="Calibri" panose="020F0502020204030204" pitchFamily="34" charset="0"/>
              <a:cs typeface="MuseoSans-100"/>
            </a:endParaRPr>
          </a:p>
          <a:p>
            <a:endParaRPr lang="en-GB" dirty="0"/>
          </a:p>
        </p:txBody>
      </p:sp>
      <p:sp>
        <p:nvSpPr>
          <p:cNvPr id="9" name="Line 4">
            <a:extLst>
              <a:ext uri="{FF2B5EF4-FFF2-40B4-BE49-F238E27FC236}">
                <a16:creationId xmlns:a16="http://schemas.microsoft.com/office/drawing/2014/main" id="{56939B60-F431-B7D1-5DC8-DF53545F57AE}"/>
              </a:ext>
            </a:extLst>
          </p:cNvPr>
          <p:cNvSpPr>
            <a:spLocks noChangeShapeType="1"/>
          </p:cNvSpPr>
          <p:nvPr/>
        </p:nvSpPr>
        <p:spPr bwMode="auto">
          <a:xfrm>
            <a:off x="1116012" y="3307095"/>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5">
            <a:extLst>
              <a:ext uri="{FF2B5EF4-FFF2-40B4-BE49-F238E27FC236}">
                <a16:creationId xmlns:a16="http://schemas.microsoft.com/office/drawing/2014/main" id="{2B82AC7C-60E0-3731-91EE-A052212CAE6C}"/>
              </a:ext>
            </a:extLst>
          </p:cNvPr>
          <p:cNvSpPr>
            <a:spLocks noChangeShapeType="1"/>
          </p:cNvSpPr>
          <p:nvPr/>
        </p:nvSpPr>
        <p:spPr bwMode="auto">
          <a:xfrm>
            <a:off x="1116012" y="5539120"/>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6">
            <a:extLst>
              <a:ext uri="{FF2B5EF4-FFF2-40B4-BE49-F238E27FC236}">
                <a16:creationId xmlns:a16="http://schemas.microsoft.com/office/drawing/2014/main" id="{0073B6AB-1156-7FFB-1D16-63FB75ABBA71}"/>
              </a:ext>
            </a:extLst>
          </p:cNvPr>
          <p:cNvSpPr>
            <a:spLocks noChangeShapeType="1"/>
          </p:cNvSpPr>
          <p:nvPr/>
        </p:nvSpPr>
        <p:spPr bwMode="auto">
          <a:xfrm>
            <a:off x="4500561" y="3307096"/>
            <a:ext cx="0" cy="22320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9">
            <a:extLst>
              <a:ext uri="{FF2B5EF4-FFF2-40B4-BE49-F238E27FC236}">
                <a16:creationId xmlns:a16="http://schemas.microsoft.com/office/drawing/2014/main" id="{6E6ED857-953E-DBC0-C446-B63DB4AB1817}"/>
              </a:ext>
            </a:extLst>
          </p:cNvPr>
          <p:cNvSpPr>
            <a:spLocks noChangeShapeType="1"/>
          </p:cNvSpPr>
          <p:nvPr/>
        </p:nvSpPr>
        <p:spPr bwMode="auto">
          <a:xfrm>
            <a:off x="1116011" y="3307095"/>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0">
            <a:extLst>
              <a:ext uri="{FF2B5EF4-FFF2-40B4-BE49-F238E27FC236}">
                <a16:creationId xmlns:a16="http://schemas.microsoft.com/office/drawing/2014/main" id="{65E59037-83FA-CD9F-AFDB-693308C805B0}"/>
              </a:ext>
            </a:extLst>
          </p:cNvPr>
          <p:cNvSpPr>
            <a:spLocks noChangeShapeType="1"/>
          </p:cNvSpPr>
          <p:nvPr/>
        </p:nvSpPr>
        <p:spPr bwMode="auto">
          <a:xfrm>
            <a:off x="8027986" y="3307095"/>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1">
            <a:extLst>
              <a:ext uri="{FF2B5EF4-FFF2-40B4-BE49-F238E27FC236}">
                <a16:creationId xmlns:a16="http://schemas.microsoft.com/office/drawing/2014/main" id="{2CF86AEA-791A-C1F9-2D26-B0FE67EA4687}"/>
              </a:ext>
            </a:extLst>
          </p:cNvPr>
          <p:cNvSpPr>
            <a:spLocks noChangeShapeType="1"/>
          </p:cNvSpPr>
          <p:nvPr/>
        </p:nvSpPr>
        <p:spPr bwMode="auto">
          <a:xfrm>
            <a:off x="1116011" y="5035882"/>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2">
            <a:extLst>
              <a:ext uri="{FF2B5EF4-FFF2-40B4-BE49-F238E27FC236}">
                <a16:creationId xmlns:a16="http://schemas.microsoft.com/office/drawing/2014/main" id="{6A27300E-1EE4-44DE-355B-C4EC9A74027D}"/>
              </a:ext>
            </a:extLst>
          </p:cNvPr>
          <p:cNvSpPr>
            <a:spLocks noChangeShapeType="1"/>
          </p:cNvSpPr>
          <p:nvPr/>
        </p:nvSpPr>
        <p:spPr bwMode="auto">
          <a:xfrm>
            <a:off x="8027986" y="5035882"/>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Rectangle 13">
            <a:extLst>
              <a:ext uri="{FF2B5EF4-FFF2-40B4-BE49-F238E27FC236}">
                <a16:creationId xmlns:a16="http://schemas.microsoft.com/office/drawing/2014/main" id="{8F13DAE8-1CB4-ADCD-15EB-0672FEBBB0FE}"/>
              </a:ext>
            </a:extLst>
          </p:cNvPr>
          <p:cNvSpPr>
            <a:spLocks noChangeArrowheads="1"/>
          </p:cNvSpPr>
          <p:nvPr/>
        </p:nvSpPr>
        <p:spPr bwMode="auto">
          <a:xfrm>
            <a:off x="971548" y="4315158"/>
            <a:ext cx="287338"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7" name="Rectangle 14">
            <a:extLst>
              <a:ext uri="{FF2B5EF4-FFF2-40B4-BE49-F238E27FC236}">
                <a16:creationId xmlns:a16="http://schemas.microsoft.com/office/drawing/2014/main" id="{74619BC3-A81D-12A3-DECF-697C77E4B3D6}"/>
              </a:ext>
            </a:extLst>
          </p:cNvPr>
          <p:cNvSpPr>
            <a:spLocks noChangeArrowheads="1"/>
          </p:cNvSpPr>
          <p:nvPr/>
        </p:nvSpPr>
        <p:spPr bwMode="auto">
          <a:xfrm>
            <a:off x="7885112" y="4315158"/>
            <a:ext cx="287337"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8" name="Rectangle 15">
            <a:extLst>
              <a:ext uri="{FF2B5EF4-FFF2-40B4-BE49-F238E27FC236}">
                <a16:creationId xmlns:a16="http://schemas.microsoft.com/office/drawing/2014/main" id="{1B3B831E-57A9-5E1E-E751-A92F82D8192C}"/>
              </a:ext>
            </a:extLst>
          </p:cNvPr>
          <p:cNvSpPr>
            <a:spLocks noChangeArrowheads="1"/>
          </p:cNvSpPr>
          <p:nvPr/>
        </p:nvSpPr>
        <p:spPr bwMode="auto">
          <a:xfrm>
            <a:off x="2195512" y="3162632"/>
            <a:ext cx="1081087"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9" name="Rectangle 16">
            <a:extLst>
              <a:ext uri="{FF2B5EF4-FFF2-40B4-BE49-F238E27FC236}">
                <a16:creationId xmlns:a16="http://schemas.microsoft.com/office/drawing/2014/main" id="{49AF17F4-980C-9091-2A2F-6B9BE56D19AC}"/>
              </a:ext>
            </a:extLst>
          </p:cNvPr>
          <p:cNvSpPr>
            <a:spLocks noChangeArrowheads="1"/>
          </p:cNvSpPr>
          <p:nvPr/>
        </p:nvSpPr>
        <p:spPr bwMode="auto">
          <a:xfrm>
            <a:off x="5651498" y="3162632"/>
            <a:ext cx="1081088"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0" name="Line 17">
            <a:extLst>
              <a:ext uri="{FF2B5EF4-FFF2-40B4-BE49-F238E27FC236}">
                <a16:creationId xmlns:a16="http://schemas.microsoft.com/office/drawing/2014/main" id="{306855C9-0FE0-248C-26EB-735F77C0CD5C}"/>
              </a:ext>
            </a:extLst>
          </p:cNvPr>
          <p:cNvSpPr>
            <a:spLocks noChangeShapeType="1"/>
          </p:cNvSpPr>
          <p:nvPr/>
        </p:nvSpPr>
        <p:spPr bwMode="auto">
          <a:xfrm>
            <a:off x="827086" y="3667457"/>
            <a:ext cx="5762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Line 18">
            <a:extLst>
              <a:ext uri="{FF2B5EF4-FFF2-40B4-BE49-F238E27FC236}">
                <a16:creationId xmlns:a16="http://schemas.microsoft.com/office/drawing/2014/main" id="{A897E371-D1F8-EA08-FC3D-C610D29E1DBF}"/>
              </a:ext>
            </a:extLst>
          </p:cNvPr>
          <p:cNvSpPr>
            <a:spLocks noChangeShapeType="1"/>
          </p:cNvSpPr>
          <p:nvPr/>
        </p:nvSpPr>
        <p:spPr bwMode="auto">
          <a:xfrm>
            <a:off x="7740649" y="3667457"/>
            <a:ext cx="574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9">
            <a:extLst>
              <a:ext uri="{FF2B5EF4-FFF2-40B4-BE49-F238E27FC236}">
                <a16:creationId xmlns:a16="http://schemas.microsoft.com/office/drawing/2014/main" id="{F64D078D-D801-FC1E-FB84-491F4B1CC279}"/>
              </a:ext>
            </a:extLst>
          </p:cNvPr>
          <p:cNvSpPr>
            <a:spLocks noChangeShapeType="1"/>
          </p:cNvSpPr>
          <p:nvPr/>
        </p:nvSpPr>
        <p:spPr bwMode="auto">
          <a:xfrm>
            <a:off x="971548" y="3738895"/>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20">
            <a:extLst>
              <a:ext uri="{FF2B5EF4-FFF2-40B4-BE49-F238E27FC236}">
                <a16:creationId xmlns:a16="http://schemas.microsoft.com/office/drawing/2014/main" id="{2F68AD91-D549-F581-2BE4-01127FD15AAD}"/>
              </a:ext>
            </a:extLst>
          </p:cNvPr>
          <p:cNvSpPr>
            <a:spLocks noChangeShapeType="1"/>
          </p:cNvSpPr>
          <p:nvPr/>
        </p:nvSpPr>
        <p:spPr bwMode="auto">
          <a:xfrm>
            <a:off x="7885112" y="3738895"/>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21">
            <a:extLst>
              <a:ext uri="{FF2B5EF4-FFF2-40B4-BE49-F238E27FC236}">
                <a16:creationId xmlns:a16="http://schemas.microsoft.com/office/drawing/2014/main" id="{1CE6E9F0-6EB0-7E4F-A603-9957BB3E8191}"/>
              </a:ext>
            </a:extLst>
          </p:cNvPr>
          <p:cNvSpPr>
            <a:spLocks noChangeShapeType="1"/>
          </p:cNvSpPr>
          <p:nvPr/>
        </p:nvSpPr>
        <p:spPr bwMode="auto">
          <a:xfrm>
            <a:off x="1116011" y="3738895"/>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22">
            <a:extLst>
              <a:ext uri="{FF2B5EF4-FFF2-40B4-BE49-F238E27FC236}">
                <a16:creationId xmlns:a16="http://schemas.microsoft.com/office/drawing/2014/main" id="{E34443BE-3CB3-F672-3274-71CF19C879CC}"/>
              </a:ext>
            </a:extLst>
          </p:cNvPr>
          <p:cNvSpPr>
            <a:spLocks noChangeShapeType="1"/>
          </p:cNvSpPr>
          <p:nvPr/>
        </p:nvSpPr>
        <p:spPr bwMode="auto">
          <a:xfrm>
            <a:off x="8027986" y="3738895"/>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Rectangle 23">
            <a:extLst>
              <a:ext uri="{FF2B5EF4-FFF2-40B4-BE49-F238E27FC236}">
                <a16:creationId xmlns:a16="http://schemas.microsoft.com/office/drawing/2014/main" id="{56124A24-CFC5-2E5B-3677-443F8D133BB4}"/>
              </a:ext>
            </a:extLst>
          </p:cNvPr>
          <p:cNvSpPr>
            <a:spLocks noChangeArrowheads="1"/>
          </p:cNvSpPr>
          <p:nvPr/>
        </p:nvSpPr>
        <p:spPr bwMode="auto">
          <a:xfrm>
            <a:off x="4356098" y="3810332"/>
            <a:ext cx="287338" cy="12255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7" name="Text Box 24">
            <a:extLst>
              <a:ext uri="{FF2B5EF4-FFF2-40B4-BE49-F238E27FC236}">
                <a16:creationId xmlns:a16="http://schemas.microsoft.com/office/drawing/2014/main" id="{DC4A0B69-6913-B1ED-E541-C2249CCDC128}"/>
              </a:ext>
            </a:extLst>
          </p:cNvPr>
          <p:cNvSpPr txBox="1">
            <a:spLocks noChangeArrowheads="1"/>
          </p:cNvSpPr>
          <p:nvPr/>
        </p:nvSpPr>
        <p:spPr bwMode="auto">
          <a:xfrm>
            <a:off x="1476374" y="3667458"/>
            <a:ext cx="1223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100V</a:t>
            </a:r>
          </a:p>
        </p:txBody>
      </p:sp>
      <p:sp>
        <p:nvSpPr>
          <p:cNvPr id="28" name="Text Box 25">
            <a:extLst>
              <a:ext uri="{FF2B5EF4-FFF2-40B4-BE49-F238E27FC236}">
                <a16:creationId xmlns:a16="http://schemas.microsoft.com/office/drawing/2014/main" id="{72EFBA2D-B087-4A37-EDF4-6B8065A2AECB}"/>
              </a:ext>
            </a:extLst>
          </p:cNvPr>
          <p:cNvSpPr txBox="1">
            <a:spLocks noChangeArrowheads="1"/>
          </p:cNvSpPr>
          <p:nvPr/>
        </p:nvSpPr>
        <p:spPr bwMode="auto">
          <a:xfrm>
            <a:off x="6443662" y="3594433"/>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80V</a:t>
            </a:r>
          </a:p>
        </p:txBody>
      </p:sp>
      <p:sp>
        <p:nvSpPr>
          <p:cNvPr id="29" name="Text Box 26">
            <a:extLst>
              <a:ext uri="{FF2B5EF4-FFF2-40B4-BE49-F238E27FC236}">
                <a16:creationId xmlns:a16="http://schemas.microsoft.com/office/drawing/2014/main" id="{91F47B1D-CCE3-751B-4DBE-A0C6FFC12835}"/>
              </a:ext>
            </a:extLst>
          </p:cNvPr>
          <p:cNvSpPr txBox="1">
            <a:spLocks noChangeArrowheads="1"/>
          </p:cNvSpPr>
          <p:nvPr/>
        </p:nvSpPr>
        <p:spPr bwMode="auto">
          <a:xfrm>
            <a:off x="1403348" y="4531058"/>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0.2</a:t>
            </a:r>
            <a:r>
              <a:rPr lang="en-GB" altLang="en-US" sz="1800" dirty="0">
                <a:cs typeface="Arial" panose="020B0604020202020204" pitchFamily="34" charset="0"/>
              </a:rPr>
              <a:t>Ω</a:t>
            </a:r>
          </a:p>
        </p:txBody>
      </p:sp>
      <p:sp>
        <p:nvSpPr>
          <p:cNvPr id="30" name="Text Box 27">
            <a:extLst>
              <a:ext uri="{FF2B5EF4-FFF2-40B4-BE49-F238E27FC236}">
                <a16:creationId xmlns:a16="http://schemas.microsoft.com/office/drawing/2014/main" id="{F4132F3A-2702-6959-E62E-03CC7952D941}"/>
              </a:ext>
            </a:extLst>
          </p:cNvPr>
          <p:cNvSpPr txBox="1">
            <a:spLocks noChangeArrowheads="1"/>
          </p:cNvSpPr>
          <p:nvPr/>
        </p:nvSpPr>
        <p:spPr bwMode="auto">
          <a:xfrm>
            <a:off x="4643436" y="4170695"/>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4</a:t>
            </a:r>
            <a:r>
              <a:rPr lang="en-GB" altLang="en-US" sz="1800" dirty="0">
                <a:cs typeface="Arial" panose="020B0604020202020204" pitchFamily="34" charset="0"/>
              </a:rPr>
              <a:t>Ω LOAD</a:t>
            </a:r>
          </a:p>
        </p:txBody>
      </p:sp>
      <p:sp>
        <p:nvSpPr>
          <p:cNvPr id="41" name="Text Box 28">
            <a:extLst>
              <a:ext uri="{FF2B5EF4-FFF2-40B4-BE49-F238E27FC236}">
                <a16:creationId xmlns:a16="http://schemas.microsoft.com/office/drawing/2014/main" id="{FEB9F099-0698-2295-675C-61CE63933538}"/>
              </a:ext>
            </a:extLst>
          </p:cNvPr>
          <p:cNvSpPr txBox="1">
            <a:spLocks noChangeArrowheads="1"/>
          </p:cNvSpPr>
          <p:nvPr/>
        </p:nvSpPr>
        <p:spPr bwMode="auto">
          <a:xfrm>
            <a:off x="7092950" y="4515101"/>
            <a:ext cx="2051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0.1</a:t>
            </a:r>
            <a:r>
              <a:rPr lang="en-GB" altLang="en-US" sz="1800" dirty="0">
                <a:cs typeface="Arial" panose="020B0604020202020204" pitchFamily="34" charset="0"/>
              </a:rPr>
              <a:t>Ω</a:t>
            </a:r>
          </a:p>
        </p:txBody>
      </p:sp>
      <p:sp>
        <p:nvSpPr>
          <p:cNvPr id="42" name="TextBox 41">
            <a:extLst>
              <a:ext uri="{FF2B5EF4-FFF2-40B4-BE49-F238E27FC236}">
                <a16:creationId xmlns:a16="http://schemas.microsoft.com/office/drawing/2014/main" id="{2A32FA54-77E0-A06D-3187-AA038BC6606A}"/>
              </a:ext>
            </a:extLst>
          </p:cNvPr>
          <p:cNvSpPr txBox="1"/>
          <p:nvPr/>
        </p:nvSpPr>
        <p:spPr>
          <a:xfrm>
            <a:off x="2397881" y="2760686"/>
            <a:ext cx="942535" cy="369332"/>
          </a:xfrm>
          <a:prstGeom prst="rect">
            <a:avLst/>
          </a:prstGeom>
          <a:noFill/>
        </p:spPr>
        <p:txBody>
          <a:bodyPr wrap="square" rtlCol="0">
            <a:spAutoFit/>
          </a:bodyPr>
          <a:lstStyle/>
          <a:p>
            <a:r>
              <a:rPr lang="en-GB" sz="1800" dirty="0"/>
              <a:t>2</a:t>
            </a:r>
            <a:r>
              <a:rPr lang="el-GR" sz="1800" dirty="0"/>
              <a:t>Ω</a:t>
            </a:r>
            <a:endParaRPr lang="en-GB" sz="1800" dirty="0"/>
          </a:p>
        </p:txBody>
      </p:sp>
      <p:sp>
        <p:nvSpPr>
          <p:cNvPr id="43" name="TextBox 42">
            <a:extLst>
              <a:ext uri="{FF2B5EF4-FFF2-40B4-BE49-F238E27FC236}">
                <a16:creationId xmlns:a16="http://schemas.microsoft.com/office/drawing/2014/main" id="{CE720EC9-4249-885A-CF84-7E04C1E9756B}"/>
              </a:ext>
            </a:extLst>
          </p:cNvPr>
          <p:cNvSpPr txBox="1"/>
          <p:nvPr/>
        </p:nvSpPr>
        <p:spPr>
          <a:xfrm>
            <a:off x="6045418" y="2760686"/>
            <a:ext cx="942535" cy="369332"/>
          </a:xfrm>
          <a:prstGeom prst="rect">
            <a:avLst/>
          </a:prstGeom>
          <a:noFill/>
        </p:spPr>
        <p:txBody>
          <a:bodyPr wrap="square" rtlCol="0">
            <a:spAutoFit/>
          </a:bodyPr>
          <a:lstStyle/>
          <a:p>
            <a:r>
              <a:rPr lang="en-GB" sz="1800" dirty="0"/>
              <a:t>3</a:t>
            </a:r>
            <a:r>
              <a:rPr lang="el-GR" sz="1800" dirty="0"/>
              <a:t>Ω</a:t>
            </a:r>
            <a:endParaRPr lang="en-GB" sz="1800" dirty="0"/>
          </a:p>
        </p:txBody>
      </p:sp>
    </p:spTree>
    <p:extLst>
      <p:ext uri="{BB962C8B-B14F-4D97-AF65-F5344CB8AC3E}">
        <p14:creationId xmlns:p14="http://schemas.microsoft.com/office/powerpoint/2010/main" val="381035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41"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BD292-8963-FA62-1B4C-ABB1E7C1C249}"/>
              </a:ext>
            </a:extLst>
          </p:cNvPr>
          <p:cNvSpPr>
            <a:spLocks noGrp="1"/>
          </p:cNvSpPr>
          <p:nvPr>
            <p:ph type="title"/>
          </p:nvPr>
        </p:nvSpPr>
        <p:spPr/>
        <p:txBody>
          <a:bodyPr/>
          <a:lstStyle/>
          <a:p>
            <a:r>
              <a:rPr lang="en-GB" dirty="0"/>
              <a:t>Two-loop circuit</a:t>
            </a:r>
          </a:p>
        </p:txBody>
      </p:sp>
      <p:sp>
        <p:nvSpPr>
          <p:cNvPr id="3" name="Content Placeholder 2">
            <a:extLst>
              <a:ext uri="{FF2B5EF4-FFF2-40B4-BE49-F238E27FC236}">
                <a16:creationId xmlns:a16="http://schemas.microsoft.com/office/drawing/2014/main" id="{4C948F3B-32D3-A0F9-4562-87850FB19323}"/>
              </a:ext>
            </a:extLst>
          </p:cNvPr>
          <p:cNvSpPr>
            <a:spLocks noGrp="1"/>
          </p:cNvSpPr>
          <p:nvPr>
            <p:ph sz="quarter" idx="10"/>
          </p:nvPr>
        </p:nvSpPr>
        <p:spPr/>
        <p:txBody>
          <a:bodyPr/>
          <a:lstStyle/>
          <a:p>
            <a:r>
              <a:rPr lang="en-GB" b="1" dirty="0"/>
              <a:t>Step 1</a:t>
            </a:r>
            <a:r>
              <a:rPr lang="en-GB" dirty="0"/>
              <a:t>: choose a direction of current in the circuit. This is a guess as we don’t know the direction until the values are calculated. Equate the currents to satisfy Kirchhoff’s laws.</a:t>
            </a:r>
          </a:p>
          <a:p>
            <a:r>
              <a:rPr lang="en-GB" b="1" dirty="0"/>
              <a:t>Step 2</a:t>
            </a:r>
            <a:r>
              <a:rPr lang="en-GB" dirty="0"/>
              <a:t>: consider each loop and derive an equation which satisfies Kirchhoff’s laws.</a:t>
            </a:r>
          </a:p>
          <a:p>
            <a:r>
              <a:rPr lang="en-GB" b="1" dirty="0"/>
              <a:t>Step 3</a:t>
            </a:r>
            <a:r>
              <a:rPr lang="en-GB" dirty="0"/>
              <a:t>: you now have a pair of simultaneous equations which can be solved.</a:t>
            </a:r>
          </a:p>
          <a:p>
            <a:r>
              <a:rPr lang="en-GB" dirty="0"/>
              <a:t>This is best illustrated by considering the circuit on the previous slide and applying the above steps.</a:t>
            </a:r>
          </a:p>
        </p:txBody>
      </p:sp>
    </p:spTree>
    <p:extLst>
      <p:ext uri="{BB962C8B-B14F-4D97-AF65-F5344CB8AC3E}">
        <p14:creationId xmlns:p14="http://schemas.microsoft.com/office/powerpoint/2010/main" val="40909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711</Words>
  <Application>Microsoft Office PowerPoint</Application>
  <PresentationFormat>On-screen Show (4:3)</PresentationFormat>
  <Paragraphs>132</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ＭＳ Ｐゴシック</vt:lpstr>
      <vt:lpstr>Arial</vt:lpstr>
      <vt:lpstr>Calibri</vt:lpstr>
      <vt:lpstr>Cambria Math</vt:lpstr>
      <vt:lpstr>Lucida Grande</vt:lpstr>
      <vt:lpstr>Museo Sans 100</vt:lpstr>
      <vt:lpstr>Times New Roman</vt:lpstr>
      <vt:lpstr>Default Design</vt:lpstr>
      <vt:lpstr>PowerPoint 3: Ohm’s and Kirchhoff’s laws </vt:lpstr>
      <vt:lpstr>Objectives</vt:lpstr>
      <vt:lpstr>PowerPoint Presentation</vt:lpstr>
      <vt:lpstr>Parallel connection</vt:lpstr>
      <vt:lpstr>Series connection</vt:lpstr>
      <vt:lpstr>Kirchhoff’s laws: current law</vt:lpstr>
      <vt:lpstr>Kirchhoff’s laws: voltage law</vt:lpstr>
      <vt:lpstr>Kirchhoff’s laws for two-loop circuits</vt:lpstr>
      <vt:lpstr>Two-loop circuit</vt:lpstr>
      <vt:lpstr>PowerPoint Presentation</vt:lpstr>
      <vt:lpstr>Two-loop circuit example</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43</cp:revision>
  <dcterms:created xsi:type="dcterms:W3CDTF">2013-05-28T00:38:54Z</dcterms:created>
  <dcterms:modified xsi:type="dcterms:W3CDTF">2025-11-12T08:51:40Z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