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1" r:id="rId4"/>
  </p:sldMasterIdLst>
  <p:notesMasterIdLst>
    <p:notesMasterId r:id="rId11"/>
  </p:notesMasterIdLst>
  <p:handoutMasterIdLst>
    <p:handoutMasterId r:id="rId12"/>
  </p:handoutMasterIdLst>
  <p:sldIdLst>
    <p:sldId id="256" r:id="rId5"/>
    <p:sldId id="335" r:id="rId6"/>
    <p:sldId id="332" r:id="rId7"/>
    <p:sldId id="333" r:id="rId8"/>
    <p:sldId id="334" r:id="rId9"/>
    <p:sldId id="267" r:id="rId10"/>
  </p:sldIdLst>
  <p:sldSz cx="9144000" cy="6858000" type="screen4x3"/>
  <p:notesSz cx="6858000" cy="9144000"/>
  <p:custDataLst>
    <p:tags r:id="rId13"/>
  </p:custDataLst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5pPr>
    <a:lvl6pPr marL="22860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6pPr>
    <a:lvl7pPr marL="27432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7pPr>
    <a:lvl8pPr marL="32004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8pPr>
    <a:lvl9pPr marL="36576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Jonathan Ingoldby" initials="JI" lastIdx="1" clrIdx="0">
    <p:extLst>
      <p:ext uri="{19B8F6BF-5375-455C-9EA6-DF929625EA0E}">
        <p15:presenceInfo xmlns:p15="http://schemas.microsoft.com/office/powerpoint/2012/main" userId="3ce786af281eb579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0077E3"/>
    <a:srgbClr val="E30613"/>
    <a:srgbClr val="D9D9D9"/>
    <a:srgbClr val="D81E05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23078A0-C399-4B29-B400-7A5CC22B02AE}" v="1" dt="2022-09-23T10:11:46.31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MasterView">
  <p:normalViewPr>
    <p:restoredLeft sz="15621"/>
    <p:restoredTop sz="89184" autoAdjust="0"/>
  </p:normalViewPr>
  <p:slideViewPr>
    <p:cSldViewPr snapToGrid="0">
      <p:cViewPr varScale="1">
        <p:scale>
          <a:sx n="64" d="100"/>
          <a:sy n="64" d="100"/>
        </p:scale>
        <p:origin x="1340" y="3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>
        <p:scale>
          <a:sx n="1" d="2"/>
          <a:sy n="1" d="2"/>
        </p:scale>
        <p:origin x="0" y="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ags" Target="tags/tag1.xml"/><Relationship Id="rId18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handoutMaster" Target="handoutMasters/handoutMaster1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20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commentAuthors" Target="commentAuthor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aroline Prodger" userId="e4ef2e75-b60b-401b-8ebe-291bdcf405f4" providerId="ADAL" clId="{16401809-AFEA-4367-8CB3-E550101D9943}"/>
    <pc:docChg chg="custSel addSld modSld">
      <pc:chgData name="Caroline Prodger" userId="e4ef2e75-b60b-401b-8ebe-291bdcf405f4" providerId="ADAL" clId="{16401809-AFEA-4367-8CB3-E550101D9943}" dt="2022-09-16T11:39:13.668" v="235" actId="1076"/>
      <pc:docMkLst>
        <pc:docMk/>
      </pc:docMkLst>
      <pc:sldChg chg="delSp mod">
        <pc:chgData name="Caroline Prodger" userId="e4ef2e75-b60b-401b-8ebe-291bdcf405f4" providerId="ADAL" clId="{16401809-AFEA-4367-8CB3-E550101D9943}" dt="2022-09-16T11:31:41.338" v="21" actId="21"/>
        <pc:sldMkLst>
          <pc:docMk/>
          <pc:sldMk cId="0" sldId="256"/>
        </pc:sldMkLst>
        <pc:spChg chg="del">
          <ac:chgData name="Caroline Prodger" userId="e4ef2e75-b60b-401b-8ebe-291bdcf405f4" providerId="ADAL" clId="{16401809-AFEA-4367-8CB3-E550101D9943}" dt="2022-09-16T11:31:41.338" v="21" actId="21"/>
          <ac:spMkLst>
            <pc:docMk/>
            <pc:sldMk cId="0" sldId="256"/>
            <ac:spMk id="3" creationId="{7C379A34-ED8D-4918-9E2C-E0EA0EB4650D}"/>
          </ac:spMkLst>
        </pc:spChg>
      </pc:sldChg>
      <pc:sldChg chg="addSp delSp modSp new mod modNotesTx">
        <pc:chgData name="Caroline Prodger" userId="e4ef2e75-b60b-401b-8ebe-291bdcf405f4" providerId="ADAL" clId="{16401809-AFEA-4367-8CB3-E550101D9943}" dt="2022-09-16T11:39:13.668" v="235" actId="1076"/>
        <pc:sldMkLst>
          <pc:docMk/>
          <pc:sldMk cId="719887414" sldId="335"/>
        </pc:sldMkLst>
        <pc:spChg chg="mod">
          <ac:chgData name="Caroline Prodger" userId="e4ef2e75-b60b-401b-8ebe-291bdcf405f4" providerId="ADAL" clId="{16401809-AFEA-4367-8CB3-E550101D9943}" dt="2022-09-16T11:31:31.185" v="20" actId="20577"/>
          <ac:spMkLst>
            <pc:docMk/>
            <pc:sldMk cId="719887414" sldId="335"/>
            <ac:spMk id="2" creationId="{610EB7EA-CCCB-A8D7-0A40-C59F696E3DBB}"/>
          </ac:spMkLst>
        </pc:spChg>
        <pc:spChg chg="mod">
          <ac:chgData name="Caroline Prodger" userId="e4ef2e75-b60b-401b-8ebe-291bdcf405f4" providerId="ADAL" clId="{16401809-AFEA-4367-8CB3-E550101D9943}" dt="2022-09-16T11:33:17.696" v="164" actId="20577"/>
          <ac:spMkLst>
            <pc:docMk/>
            <pc:sldMk cId="719887414" sldId="335"/>
            <ac:spMk id="3" creationId="{F2F24A7C-4B23-95DA-A4EC-64204F711563}"/>
          </ac:spMkLst>
        </pc:spChg>
        <pc:spChg chg="add del mod">
          <ac:chgData name="Caroline Prodger" userId="e4ef2e75-b60b-401b-8ebe-291bdcf405f4" providerId="ADAL" clId="{16401809-AFEA-4367-8CB3-E550101D9943}" dt="2022-09-16T11:33:19.953" v="166"/>
          <ac:spMkLst>
            <pc:docMk/>
            <pc:sldMk cId="719887414" sldId="335"/>
            <ac:spMk id="4" creationId="{ED90ADA0-69DA-F931-F1C1-0BC656A12E70}"/>
          </ac:spMkLst>
        </pc:spChg>
        <pc:picChg chg="add mod modCrop">
          <ac:chgData name="Caroline Prodger" userId="e4ef2e75-b60b-401b-8ebe-291bdcf405f4" providerId="ADAL" clId="{16401809-AFEA-4367-8CB3-E550101D9943}" dt="2022-09-16T11:39:13.668" v="235" actId="1076"/>
          <ac:picMkLst>
            <pc:docMk/>
            <pc:sldMk cId="719887414" sldId="335"/>
            <ac:picMk id="6" creationId="{E63E55CF-DC8F-B675-789F-C998C9D1D8B0}"/>
          </ac:picMkLst>
        </pc:picChg>
      </pc:sldChg>
    </pc:docChg>
  </pc:docChgLst>
  <pc:docChgLst>
    <pc:chgData name="Caroline Prodger" userId="e4ef2e75-b60b-401b-8ebe-291bdcf405f4" providerId="ADAL" clId="{C23078A0-C399-4B29-B400-7A5CC22B02AE}"/>
    <pc:docChg chg="custSel modSld">
      <pc:chgData name="Caroline Prodger" userId="e4ef2e75-b60b-401b-8ebe-291bdcf405f4" providerId="ADAL" clId="{C23078A0-C399-4B29-B400-7A5CC22B02AE}" dt="2022-09-23T10:12:22.801" v="33" actId="1076"/>
      <pc:docMkLst>
        <pc:docMk/>
      </pc:docMkLst>
      <pc:sldChg chg="modNotesTx">
        <pc:chgData name="Caroline Prodger" userId="e4ef2e75-b60b-401b-8ebe-291bdcf405f4" providerId="ADAL" clId="{C23078A0-C399-4B29-B400-7A5CC22B02AE}" dt="2022-09-23T10:10:50.058" v="6" actId="20577"/>
        <pc:sldMkLst>
          <pc:docMk/>
          <pc:sldMk cId="2272385125" sldId="332"/>
        </pc:sldMkLst>
      </pc:sldChg>
      <pc:sldChg chg="modNotesTx">
        <pc:chgData name="Caroline Prodger" userId="e4ef2e75-b60b-401b-8ebe-291bdcf405f4" providerId="ADAL" clId="{C23078A0-C399-4B29-B400-7A5CC22B02AE}" dt="2022-09-23T10:10:58.164" v="7" actId="20577"/>
        <pc:sldMkLst>
          <pc:docMk/>
          <pc:sldMk cId="461215578" sldId="333"/>
        </pc:sldMkLst>
      </pc:sldChg>
      <pc:sldChg chg="addSp modSp mod delCm">
        <pc:chgData name="Caroline Prodger" userId="e4ef2e75-b60b-401b-8ebe-291bdcf405f4" providerId="ADAL" clId="{C23078A0-C399-4B29-B400-7A5CC22B02AE}" dt="2022-09-23T10:12:22.801" v="33" actId="1076"/>
        <pc:sldMkLst>
          <pc:docMk/>
          <pc:sldMk cId="603745454" sldId="334"/>
        </pc:sldMkLst>
        <pc:spChg chg="add mod">
          <ac:chgData name="Caroline Prodger" userId="e4ef2e75-b60b-401b-8ebe-291bdcf405f4" providerId="ADAL" clId="{C23078A0-C399-4B29-B400-7A5CC22B02AE}" dt="2022-09-23T10:12:22.801" v="33" actId="1076"/>
          <ac:spMkLst>
            <pc:docMk/>
            <pc:sldMk cId="603745454" sldId="334"/>
            <ac:spMk id="4" creationId="{5D5AA91A-4370-EACC-00AF-71BF27177C3F}"/>
          </ac:spMkLst>
        </pc:spChg>
        <pc:grpChg chg="mod">
          <ac:chgData name="Caroline Prodger" userId="e4ef2e75-b60b-401b-8ebe-291bdcf405f4" providerId="ADAL" clId="{C23078A0-C399-4B29-B400-7A5CC22B02AE}" dt="2022-09-23T10:11:52.659" v="10" actId="1076"/>
          <ac:grpSpMkLst>
            <pc:docMk/>
            <pc:sldMk cId="603745454" sldId="334"/>
            <ac:grpSpMk id="13" creationId="{395AB040-D814-D75B-7153-3E797AE25543}"/>
          </ac:grpSpMkLst>
        </pc:grpChg>
      </pc:sldChg>
      <pc:sldChg chg="modSp mod">
        <pc:chgData name="Caroline Prodger" userId="e4ef2e75-b60b-401b-8ebe-291bdcf405f4" providerId="ADAL" clId="{C23078A0-C399-4B29-B400-7A5CC22B02AE}" dt="2022-09-23T10:10:37.862" v="5" actId="1076"/>
        <pc:sldMkLst>
          <pc:docMk/>
          <pc:sldMk cId="719887414" sldId="335"/>
        </pc:sldMkLst>
        <pc:picChg chg="mod modCrop">
          <ac:chgData name="Caroline Prodger" userId="e4ef2e75-b60b-401b-8ebe-291bdcf405f4" providerId="ADAL" clId="{C23078A0-C399-4B29-B400-7A5CC22B02AE}" dt="2022-09-23T10:10:37.862" v="5" actId="1076"/>
          <ac:picMkLst>
            <pc:docMk/>
            <pc:sldMk cId="719887414" sldId="335"/>
            <ac:picMk id="6" creationId="{E63E55CF-DC8F-B675-789F-C998C9D1D8B0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586ABBB-9C0A-1D47-83E6-10FD6948B0D3}" type="datetime1">
              <a:rPr lang="en-US"/>
              <a:pPr/>
              <a:t>11/12/2025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BFAD621-1136-4040-A893-ED5AEC3FF12D}" type="slidenum">
              <a:rPr lang="en-US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0745571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50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50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D847933-502B-D146-9428-3DDD196AD935}" type="slidenum">
              <a:rPr lang="en-GB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432193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7935518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9315890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1366710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6115955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762520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ext Box 10"/>
          <p:cNvSpPr txBox="1">
            <a:spLocks noChangeArrowheads="1"/>
          </p:cNvSpPr>
          <p:nvPr userDrawn="1"/>
        </p:nvSpPr>
        <p:spPr bwMode="white">
          <a:xfrm>
            <a:off x="0" y="457200"/>
            <a:ext cx="9144000" cy="152400"/>
          </a:xfrm>
          <a:prstGeom prst="rect">
            <a:avLst/>
          </a:prstGeom>
          <a:solidFill>
            <a:srgbClr val="D9D9D9">
              <a:alpha val="0"/>
            </a:srgbClr>
          </a:solidFill>
          <a:ln>
            <a:noFill/>
          </a:ln>
        </p:spPr>
        <p:txBody>
          <a:bodyPr wrap="none"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sz="1800" dirty="0">
                <a:solidFill>
                  <a:srgbClr val="D9D9D9"/>
                </a:solidFill>
                <a:cs typeface="Arial" charset="0"/>
              </a:rPr>
              <a:t> </a:t>
            </a:r>
          </a:p>
        </p:txBody>
      </p:sp>
      <p:sp>
        <p:nvSpPr>
          <p:cNvPr id="12" name="Text Box 11"/>
          <p:cNvSpPr txBox="1">
            <a:spLocks noChangeArrowheads="1"/>
          </p:cNvSpPr>
          <p:nvPr userDrawn="1"/>
        </p:nvSpPr>
        <p:spPr bwMode="auto">
          <a:xfrm>
            <a:off x="7239000" y="6480000"/>
            <a:ext cx="14478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pPr algn="r">
              <a:spcBef>
                <a:spcPts val="600"/>
              </a:spcBef>
            </a:pPr>
            <a:fld id="{6152C911-7D81-1845-9D20-613E63F035EB}" type="slidenum">
              <a:rPr lang="en-US" sz="900" baseline="0">
                <a:ea typeface="Arial" pitchFamily="-105" charset="0"/>
                <a:cs typeface="Arial" pitchFamily="-105" charset="0"/>
              </a:rPr>
              <a:pPr algn="r">
                <a:spcBef>
                  <a:spcPts val="600"/>
                </a:spcBef>
              </a:pPr>
              <a:t>‹#›</a:t>
            </a:fld>
            <a:r>
              <a:rPr lang="en-US" sz="900" baseline="0" dirty="0">
                <a:ea typeface="Arial" pitchFamily="-105" charset="0"/>
                <a:cs typeface="Arial" pitchFamily="-105" charset="0"/>
              </a:rPr>
              <a:t> of 6</a:t>
            </a: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</p:txBody>
      </p:sp>
      <p:sp>
        <p:nvSpPr>
          <p:cNvPr id="1035" name="Title Placeholder 10"/>
          <p:cNvSpPr>
            <a:spLocks noGrp="1"/>
          </p:cNvSpPr>
          <p:nvPr>
            <p:ph type="title"/>
          </p:nvPr>
        </p:nvSpPr>
        <p:spPr bwMode="auto">
          <a:xfrm>
            <a:off x="457200" y="1008000"/>
            <a:ext cx="8218488" cy="382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1036" name="Text Placeholder 13"/>
          <p:cNvSpPr>
            <a:spLocks noGrp="1"/>
          </p:cNvSpPr>
          <p:nvPr>
            <p:ph type="body" idx="1"/>
          </p:nvPr>
        </p:nvSpPr>
        <p:spPr bwMode="auto">
          <a:xfrm>
            <a:off x="457200" y="1512000"/>
            <a:ext cx="8229600" cy="42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  <a:p>
            <a:pPr lvl="4"/>
            <a:endParaRPr lang="en-GB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54C8F537-6DBE-534E-B9F5-B8C14A123E7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7388705" y="5918332"/>
            <a:ext cx="1258599" cy="403335"/>
          </a:xfrm>
          <a:prstGeom prst="rect">
            <a:avLst/>
          </a:prstGeom>
        </p:spPr>
      </p:pic>
      <p:sp>
        <p:nvSpPr>
          <p:cNvPr id="1029" name="Rectangle 14"/>
          <p:cNvSpPr>
            <a:spLocks noChangeArrowheads="1"/>
          </p:cNvSpPr>
          <p:nvPr userDrawn="1"/>
        </p:nvSpPr>
        <p:spPr bwMode="auto">
          <a:xfrm>
            <a:off x="468312" y="145670"/>
            <a:ext cx="60912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b" anchorCtr="0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aseline="0" dirty="0">
                <a:solidFill>
                  <a:schemeClr val="tx1"/>
                </a:solidFill>
              </a:rPr>
              <a:t>T Level Technical Qualification in</a:t>
            </a:r>
            <a:br>
              <a:rPr lang="en-GB" sz="1400" baseline="0" dirty="0">
                <a:solidFill>
                  <a:schemeClr val="tx1"/>
                </a:solidFill>
              </a:rPr>
            </a:br>
            <a:r>
              <a:rPr lang="en-GB" sz="1400" b="1" baseline="0" dirty="0">
                <a:solidFill>
                  <a:schemeClr val="tx1"/>
                </a:solidFill>
              </a:rPr>
              <a:t>Engineering and Manufacturing (Level 3)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="0" baseline="0" dirty="0">
                <a:solidFill>
                  <a:srgbClr val="0077E3"/>
                </a:solidFill>
              </a:rPr>
              <a:t>300 Engineering Common Core Content</a:t>
            </a:r>
            <a:endParaRPr lang="en-US" sz="1400" b="0" baseline="0" dirty="0">
              <a:solidFill>
                <a:srgbClr val="0077E3"/>
              </a:solidFill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A2179D90-178B-9644-ABBE-ACA37CB4C747}"/>
              </a:ext>
            </a:extLst>
          </p:cNvPr>
          <p:cNvCxnSpPr>
            <a:cxnSpLocks/>
          </p:cNvCxnSpPr>
          <p:nvPr userDrawn="1"/>
        </p:nvCxnSpPr>
        <p:spPr>
          <a:xfrm>
            <a:off x="457200" y="900000"/>
            <a:ext cx="8229600" cy="0"/>
          </a:xfrm>
          <a:prstGeom prst="line">
            <a:avLst/>
          </a:prstGeom>
          <a:ln>
            <a:solidFill>
              <a:srgbClr val="0077E3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79204EE7-09ED-40D7-B3D5-9F6FE263D858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6724650" y="184425"/>
            <a:ext cx="1962150" cy="40957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96F0CD5D-B4A7-4421-AC1D-7F2293649C0F}"/>
              </a:ext>
            </a:extLst>
          </p:cNvPr>
          <p:cNvSpPr txBox="1"/>
          <p:nvPr userDrawn="1"/>
        </p:nvSpPr>
        <p:spPr>
          <a:xfrm>
            <a:off x="2280444" y="5918332"/>
            <a:ext cx="4572000" cy="5100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ts val="1300"/>
              </a:lnSpc>
              <a:spcBef>
                <a:spcPts val="400"/>
              </a:spcBef>
              <a:spcAft>
                <a:spcPts val="400"/>
              </a:spcAft>
            </a:pPr>
            <a:r>
              <a:rPr lang="en-GB" sz="800">
                <a:effectLst/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© City &amp; Guilds Limited. </a:t>
            </a:r>
            <a:r>
              <a:rPr lang="en-GB" sz="800" dirty="0">
                <a:effectLst/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All rights reserved.</a:t>
            </a:r>
            <a:endParaRPr lang="en-GB" sz="18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algn="ctr">
              <a:lnSpc>
                <a:spcPts val="1300"/>
              </a:lnSpc>
              <a:spcBef>
                <a:spcPts val="400"/>
              </a:spcBef>
              <a:spcAft>
                <a:spcPts val="400"/>
              </a:spcAft>
            </a:pPr>
            <a:endParaRPr lang="en-GB" sz="800" dirty="0">
              <a:effectLst/>
              <a:latin typeface="Arial" panose="020B0604020202020204" pitchFamily="34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</p:sldLayoutIdLst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 baseline="0">
          <a:solidFill>
            <a:srgbClr val="0077E3"/>
          </a:solidFill>
          <a:latin typeface="+mj-lt"/>
          <a:ea typeface="ＭＳ Ｐゴシック" charset="-128"/>
          <a:cs typeface="ＭＳ Ｐゴシック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9pPr>
    </p:titleStyle>
    <p:bodyStyle>
      <a:lvl1pPr marL="0" indent="0" algn="l" rtl="0" eaLnBrk="0" fontAlgn="base" hangingPunct="0">
        <a:lnSpc>
          <a:spcPts val="2400"/>
        </a:lnSpc>
        <a:spcBef>
          <a:spcPts val="1000"/>
        </a:spcBef>
        <a:spcAft>
          <a:spcPts val="1000"/>
        </a:spcAft>
        <a:defRPr lang="en-GB" sz="20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215900" indent="-215900" algn="l" rtl="0" eaLnBrk="0" fontAlgn="base" hangingPunct="0">
        <a:lnSpc>
          <a:spcPts val="24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2000" dirty="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0" indent="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Font typeface="Lucida Grande" pitchFamily="-105" charset="0"/>
        <a:defRPr lang="en-GB" sz="1600" dirty="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215900" indent="-21590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4pPr>
      <a:lvl5pPr marL="431800" indent="-215900" algn="l" rtl="0" eaLnBrk="0" fontAlgn="base" hangingPunct="0">
        <a:lnSpc>
          <a:spcPts val="2000"/>
        </a:lnSpc>
        <a:spcBef>
          <a:spcPct val="0"/>
        </a:spcBef>
        <a:spcAft>
          <a:spcPts val="500"/>
        </a:spcAft>
        <a:buFont typeface="Arial" pitchFamily="-105" charset="0"/>
        <a:buChar char="–"/>
        <a:defRPr lang="en-US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5pPr>
      <a:lvl6pPr marL="457200" indent="-457200" algn="l" defTabSz="914400" rtl="0" fontAlgn="base">
        <a:spcBef>
          <a:spcPct val="20000"/>
        </a:spcBef>
        <a:spcAft>
          <a:spcPct val="0"/>
        </a:spcAft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6pPr>
      <a:lvl7pPr marL="2971800" indent="-228600" algn="l" defTabSz="914400" rtl="0" fontAlgn="base">
        <a:spcBef>
          <a:spcPct val="20000"/>
        </a:spcBef>
        <a:spcAft>
          <a:spcPct val="0"/>
        </a:spcAft>
        <a:buClr>
          <a:srgbClr val="E30613"/>
        </a:buClr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7pPr>
      <a:lvl8pPr marL="34290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600" kern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8pPr>
      <a:lvl9pPr marL="38862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0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14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371600"/>
            <a:ext cx="8229600" cy="4754563"/>
          </a:xfrm>
        </p:spPr>
        <p:txBody>
          <a:bodyPr/>
          <a:lstStyle/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/>
            <a:r>
              <a:rPr sz="6600" dirty="0">
                <a:solidFill>
                  <a:schemeClr val="bg1"/>
                </a:solidFill>
                <a:ea typeface="ＭＳ Ｐゴシック" pitchFamily="-105" charset="-128"/>
                <a:cs typeface="ＭＳ Ｐゴシック" pitchFamily="-105" charset="-128"/>
              </a:rPr>
              <a:t>PowerPoint presentation</a:t>
            </a:r>
          </a:p>
        </p:txBody>
      </p:sp>
      <p:sp>
        <p:nvSpPr>
          <p:cNvPr id="2054" name="TextBox 9"/>
          <p:cNvSpPr txBox="1">
            <a:spLocks noChangeArrowheads="1"/>
          </p:cNvSpPr>
          <p:nvPr/>
        </p:nvSpPr>
        <p:spPr bwMode="auto">
          <a:xfrm>
            <a:off x="457200" y="1871134"/>
            <a:ext cx="8001000" cy="738664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 lIns="0" tIns="0" rIns="0" bIns="0">
            <a:prstTxWarp prst="textNoShape">
              <a:avLst/>
            </a:prstTxWarp>
            <a:noAutofit/>
          </a:bodyPr>
          <a:lstStyle/>
          <a:p>
            <a:r>
              <a:rPr lang="en-GB" sz="2400" b="1" dirty="0"/>
              <a:t>9. Mechatronics</a:t>
            </a:r>
          </a:p>
          <a:p>
            <a:endParaRPr lang="en-GB" sz="2400" b="1" dirty="0"/>
          </a:p>
          <a:p>
            <a:r>
              <a:rPr lang="en-GB" sz="2400" b="1" dirty="0"/>
              <a:t>9.1 The key components of a mechatronics system</a:t>
            </a:r>
          </a:p>
          <a:p>
            <a:endParaRPr lang="en-GB" sz="2400" b="1" dirty="0"/>
          </a:p>
        </p:txBody>
      </p:sp>
      <p:sp>
        <p:nvSpPr>
          <p:cNvPr id="2053" name="Rectangle 15"/>
          <p:cNvSpPr>
            <a:spLocks noGrp="1" noChangeArrowheads="1"/>
          </p:cNvSpPr>
          <p:nvPr>
            <p:ph type="title"/>
          </p:nvPr>
        </p:nvSpPr>
        <p:spPr>
          <a:xfrm>
            <a:off x="457200" y="3280013"/>
            <a:ext cx="8153400" cy="2514600"/>
          </a:xfrm>
        </p:spPr>
        <p:txBody>
          <a:bodyPr anchor="t"/>
          <a:lstStyle/>
          <a:p>
            <a:pPr eaLnBrk="1" hangingPunct="1"/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PowerPoint 2: Electrical and electronic components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0EB7EA-CCCB-A8D7-0A40-C59F696E3D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Objectives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2F24A7C-4B23-95DA-A4EC-64204F711563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GB" dirty="0"/>
              <a:t>By the end of this session learners should be able to: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describe the electrical/electronic components of a mechatronics system, including:</a:t>
            </a:r>
          </a:p>
          <a:p>
            <a:pPr marL="558800" lvl="1" indent="-342900">
              <a:buFont typeface="Arial" panose="020B0604020202020204" pitchFamily="34" charset="0"/>
              <a:buChar char="•"/>
            </a:pPr>
            <a:r>
              <a:rPr lang="en-GB" dirty="0"/>
              <a:t>sensors</a:t>
            </a:r>
          </a:p>
          <a:p>
            <a:pPr marL="558800" lvl="1" indent="-342900">
              <a:buFont typeface="Arial" panose="020B0604020202020204" pitchFamily="34" charset="0"/>
              <a:buChar char="•"/>
            </a:pPr>
            <a:r>
              <a:rPr lang="en-GB" dirty="0"/>
              <a:t>transducers</a:t>
            </a:r>
          </a:p>
          <a:p>
            <a:pPr marL="558800" lvl="1" indent="-342900">
              <a:buFont typeface="Arial" panose="020B0604020202020204" pitchFamily="34" charset="0"/>
              <a:buChar char="•"/>
            </a:pPr>
            <a:r>
              <a:rPr lang="en-GB" dirty="0"/>
              <a:t>actuators. </a:t>
            </a:r>
            <a:endParaRPr lang="en-US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E63E55CF-DC8F-B675-789F-C998C9D1D8B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0214" t="17015" r="19986" b="26611"/>
          <a:stretch/>
        </p:blipFill>
        <p:spPr>
          <a:xfrm>
            <a:off x="5186466" y="2691096"/>
            <a:ext cx="3500334" cy="186109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CCD1E24F-AB59-247C-1BD6-152CC36E2356}"/>
              </a:ext>
            </a:extLst>
          </p:cNvPr>
          <p:cNvSpPr txBox="1"/>
          <p:nvPr/>
        </p:nvSpPr>
        <p:spPr>
          <a:xfrm>
            <a:off x="5580993" y="4673600"/>
            <a:ext cx="275448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/>
              <a:t>Infrared sensor component</a:t>
            </a:r>
          </a:p>
        </p:txBody>
      </p:sp>
    </p:spTree>
    <p:extLst>
      <p:ext uri="{BB962C8B-B14F-4D97-AF65-F5344CB8AC3E}">
        <p14:creationId xmlns:p14="http://schemas.microsoft.com/office/powerpoint/2010/main" val="71988741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Sensors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2628141"/>
            <a:ext cx="7402286" cy="2946362"/>
          </a:xfrm>
        </p:spPr>
        <p:txBody>
          <a:bodyPr/>
          <a:lstStyle/>
          <a:p>
            <a:r>
              <a:rPr lang="en-US" dirty="0"/>
              <a:t>Commonly used sensors in mechatronic systems include:</a:t>
            </a:r>
          </a:p>
          <a:p>
            <a:pPr lvl="1"/>
            <a:r>
              <a:rPr lang="en-US" dirty="0"/>
              <a:t>light dependent resistors (LDRs) (shown right) (which have a resistance that varies with the </a:t>
            </a:r>
            <a:r>
              <a:rPr lang="en-US" b="1" dirty="0"/>
              <a:t>light level</a:t>
            </a:r>
            <a:r>
              <a:rPr lang="en-US" dirty="0"/>
              <a:t>)</a:t>
            </a:r>
          </a:p>
          <a:p>
            <a:pPr lvl="1"/>
            <a:r>
              <a:rPr lang="en-US" dirty="0"/>
              <a:t>NTC thermistors (which have a resistance that varies with the </a:t>
            </a:r>
            <a:r>
              <a:rPr lang="en-US" b="1" dirty="0"/>
              <a:t>temperature level</a:t>
            </a:r>
            <a:r>
              <a:rPr lang="en-US" dirty="0"/>
              <a:t>)</a:t>
            </a:r>
          </a:p>
          <a:p>
            <a:pPr lvl="1"/>
            <a:r>
              <a:rPr lang="en-US" dirty="0"/>
              <a:t>proximity sensors (which detect the presence of nearby objects)</a:t>
            </a:r>
          </a:p>
          <a:p>
            <a:pPr lvl="1"/>
            <a:r>
              <a:rPr lang="en-US" dirty="0"/>
              <a:t>pressure sensors (which detect changes in fluid pressure).</a:t>
            </a:r>
          </a:p>
        </p:txBody>
      </p:sp>
      <p:pic>
        <p:nvPicPr>
          <p:cNvPr id="1026" name="Picture 2" descr="Resistor, Electronic, Ldr, Light Dependent Resistor">
            <a:extLst>
              <a:ext uri="{FF2B5EF4-FFF2-40B4-BE49-F238E27FC236}">
                <a16:creationId xmlns:a16="http://schemas.microsoft.com/office/drawing/2014/main" id="{BD4E2FFE-3C14-0EFD-2C43-720ECF31827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0" y="2554093"/>
            <a:ext cx="1289956" cy="2579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521C38FB-8D79-667F-5503-EBC561C57F84}"/>
              </a:ext>
            </a:extLst>
          </p:cNvPr>
          <p:cNvSpPr txBox="1">
            <a:spLocks/>
          </p:cNvSpPr>
          <p:nvPr/>
        </p:nvSpPr>
        <p:spPr bwMode="auto">
          <a:xfrm>
            <a:off x="457200" y="1458140"/>
            <a:ext cx="8452756" cy="15472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pPr>
              <a:spcBef>
                <a:spcPts val="500"/>
              </a:spcBef>
              <a:spcAft>
                <a:spcPts val="500"/>
              </a:spcAft>
            </a:pPr>
            <a:r>
              <a:rPr lang="en-US" b="1" dirty="0">
                <a:ea typeface="ＭＳ Ｐゴシック" pitchFamily="-105" charset="-128"/>
                <a:cs typeface="ＭＳ Ｐゴシック" pitchFamily="-105" charset="-128"/>
              </a:rPr>
              <a:t>Sensors</a:t>
            </a: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 are used to measure changes in the environment around them. They do this by taking a signal from the environment and changing it into an electrical or electronic signal.</a:t>
            </a:r>
            <a:endParaRPr lang="en-US" kern="0" dirty="0"/>
          </a:p>
        </p:txBody>
      </p:sp>
    </p:spTree>
    <p:extLst>
      <p:ext uri="{BB962C8B-B14F-4D97-AF65-F5344CB8AC3E}">
        <p14:creationId xmlns:p14="http://schemas.microsoft.com/office/powerpoint/2010/main" val="227238512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Transducers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2716331"/>
            <a:ext cx="5323114" cy="2946362"/>
          </a:xfrm>
        </p:spPr>
        <p:txBody>
          <a:bodyPr/>
          <a:lstStyle/>
          <a:p>
            <a:r>
              <a:rPr lang="en-US" dirty="0"/>
              <a:t>Commonly used transducers in mechatronic systems include:</a:t>
            </a:r>
          </a:p>
          <a:p>
            <a:pPr lvl="1"/>
            <a:r>
              <a:rPr lang="en-US" dirty="0"/>
              <a:t>light, temperature, proximity, pressure and infrared sensors</a:t>
            </a:r>
          </a:p>
          <a:p>
            <a:pPr lvl="1"/>
            <a:r>
              <a:rPr lang="en-US" dirty="0"/>
              <a:t>motors and solenoids</a:t>
            </a:r>
          </a:p>
          <a:p>
            <a:pPr lvl="1"/>
            <a:r>
              <a:rPr lang="en-US" dirty="0"/>
              <a:t>sound outputs, such as bells, buzzers and loudspeakers.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521C38FB-8D79-667F-5503-EBC561C57F84}"/>
              </a:ext>
            </a:extLst>
          </p:cNvPr>
          <p:cNvSpPr txBox="1">
            <a:spLocks/>
          </p:cNvSpPr>
          <p:nvPr/>
        </p:nvSpPr>
        <p:spPr bwMode="auto">
          <a:xfrm>
            <a:off x="457200" y="1466723"/>
            <a:ext cx="8229600" cy="15472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pPr>
              <a:spcBef>
                <a:spcPts val="500"/>
              </a:spcBef>
              <a:spcAft>
                <a:spcPts val="500"/>
              </a:spcAft>
            </a:pPr>
            <a:r>
              <a:rPr lang="en-US" b="1" dirty="0">
                <a:ea typeface="ＭＳ Ｐゴシック" pitchFamily="-105" charset="-128"/>
                <a:cs typeface="ＭＳ Ｐゴシック" pitchFamily="-105" charset="-128"/>
              </a:rPr>
              <a:t>Transducers</a:t>
            </a: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 are electrical components that convert one form of energy into another.</a:t>
            </a:r>
            <a:r>
              <a:rPr lang="en-US" dirty="0"/>
              <a:t> </a:t>
            </a: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They can be either </a:t>
            </a:r>
            <a:r>
              <a:rPr lang="en-US" b="1" dirty="0">
                <a:ea typeface="ＭＳ Ｐゴシック" pitchFamily="-105" charset="-128"/>
                <a:cs typeface="ＭＳ Ｐゴシック" pitchFamily="-105" charset="-128"/>
              </a:rPr>
              <a:t>sensors</a:t>
            </a: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 (input devices) or </a:t>
            </a:r>
            <a:r>
              <a:rPr lang="en-US" b="1" dirty="0">
                <a:ea typeface="ＭＳ Ｐゴシック" pitchFamily="-105" charset="-128"/>
                <a:cs typeface="ＭＳ Ｐゴシック" pitchFamily="-105" charset="-128"/>
              </a:rPr>
              <a:t>actuators</a:t>
            </a: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 (output devices).</a:t>
            </a:r>
            <a:endParaRPr lang="en-US" kern="0" dirty="0"/>
          </a:p>
        </p:txBody>
      </p:sp>
      <p:pic>
        <p:nvPicPr>
          <p:cNvPr id="2050" name="Picture 2" descr="Loudspeaker, Speaker, Audio, Music, Sound, Bass">
            <a:extLst>
              <a:ext uri="{FF2B5EF4-FFF2-40B4-BE49-F238E27FC236}">
                <a16:creationId xmlns:a16="http://schemas.microsoft.com/office/drawing/2014/main" id="{FB855CDE-76FE-D1E8-6BEC-52DED7A7711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7682" y="2903638"/>
            <a:ext cx="2571749" cy="25717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6121557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Actuators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2768978"/>
            <a:ext cx="7402286" cy="2946362"/>
          </a:xfrm>
        </p:spPr>
        <p:txBody>
          <a:bodyPr/>
          <a:lstStyle/>
          <a:p>
            <a:r>
              <a:rPr lang="en-US" dirty="0"/>
              <a:t>Commonly used actuators in mechatronic systems include:</a:t>
            </a:r>
          </a:p>
          <a:p>
            <a:pPr lvl="1"/>
            <a:r>
              <a:rPr lang="en-US" dirty="0"/>
              <a:t>AC and DC motors</a:t>
            </a:r>
          </a:p>
          <a:p>
            <a:pPr lvl="1"/>
            <a:r>
              <a:rPr lang="en-US" dirty="0"/>
              <a:t>servo motors</a:t>
            </a:r>
          </a:p>
          <a:p>
            <a:pPr lvl="1"/>
            <a:r>
              <a:rPr lang="en-US" dirty="0"/>
              <a:t>stepper motors </a:t>
            </a:r>
          </a:p>
          <a:p>
            <a:pPr lvl="1"/>
            <a:r>
              <a:rPr lang="en-US" dirty="0"/>
              <a:t>servo motors</a:t>
            </a:r>
          </a:p>
          <a:p>
            <a:pPr lvl="1"/>
            <a:r>
              <a:rPr lang="en-US" dirty="0"/>
              <a:t>solenoids.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521C38FB-8D79-667F-5503-EBC561C57F84}"/>
              </a:ext>
            </a:extLst>
          </p:cNvPr>
          <p:cNvSpPr txBox="1">
            <a:spLocks/>
          </p:cNvSpPr>
          <p:nvPr/>
        </p:nvSpPr>
        <p:spPr bwMode="auto">
          <a:xfrm>
            <a:off x="457200" y="1466723"/>
            <a:ext cx="8452756" cy="15472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pPr>
              <a:spcBef>
                <a:spcPts val="500"/>
              </a:spcBef>
              <a:spcAft>
                <a:spcPts val="500"/>
              </a:spcAft>
            </a:pPr>
            <a:r>
              <a:rPr lang="en-GB" b="1" dirty="0">
                <a:ea typeface="ＭＳ Ｐゴシック" pitchFamily="-105" charset="-128"/>
                <a:cs typeface="ＭＳ Ｐゴシック" pitchFamily="-105" charset="-128"/>
              </a:rPr>
              <a:t>Actuators</a:t>
            </a:r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 turn an electrical, mechanical or environmental signal into a physical movement. </a:t>
            </a:r>
            <a:r>
              <a:rPr lang="en-US" kern="0" dirty="0">
                <a:ea typeface="ＭＳ Ｐゴシック" pitchFamily="-105" charset="-128"/>
              </a:rPr>
              <a:t>Actuators can be active or passive, depending on whether they introduce new energy into the system or not.</a:t>
            </a:r>
            <a:endParaRPr lang="en-US" kern="0" dirty="0"/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395AB040-D814-D75B-7153-3E797AE25543}"/>
              </a:ext>
            </a:extLst>
          </p:cNvPr>
          <p:cNvGrpSpPr/>
          <p:nvPr/>
        </p:nvGrpSpPr>
        <p:grpSpPr>
          <a:xfrm>
            <a:off x="4464909" y="3393146"/>
            <a:ext cx="3919812" cy="1775012"/>
            <a:chOff x="4161064" y="3934867"/>
            <a:chExt cx="3919812" cy="1775012"/>
          </a:xfrm>
        </p:grpSpPr>
        <p:cxnSp>
          <p:nvCxnSpPr>
            <p:cNvPr id="7" name="Straight Connector 6">
              <a:extLst>
                <a:ext uri="{FF2B5EF4-FFF2-40B4-BE49-F238E27FC236}">
                  <a16:creationId xmlns:a16="http://schemas.microsoft.com/office/drawing/2014/main" id="{3D89448F-68C8-6E6C-91CE-07A5B3D14B60}"/>
                </a:ext>
              </a:extLst>
            </p:cNvPr>
            <p:cNvCxnSpPr>
              <a:cxnSpLocks/>
              <a:stCxn id="9" idx="0"/>
            </p:cNvCxnSpPr>
            <p:nvPr/>
          </p:nvCxnSpPr>
          <p:spPr>
            <a:xfrm>
              <a:off x="7029867" y="4822373"/>
              <a:ext cx="1051009" cy="5378"/>
            </a:xfrm>
            <a:prstGeom prst="line">
              <a:avLst/>
            </a:prstGeom>
            <a:ln w="1905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8" name="Straight Connector 7">
              <a:extLst>
                <a:ext uri="{FF2B5EF4-FFF2-40B4-BE49-F238E27FC236}">
                  <a16:creationId xmlns:a16="http://schemas.microsoft.com/office/drawing/2014/main" id="{088EDEFA-F383-12C5-D9B2-EAA1656BF64E}"/>
                </a:ext>
              </a:extLst>
            </p:cNvPr>
            <p:cNvCxnSpPr/>
            <p:nvPr/>
          </p:nvCxnSpPr>
          <p:spPr>
            <a:xfrm rot="5400000" flipV="1">
              <a:off x="4683879" y="4294178"/>
              <a:ext cx="5379" cy="1051009"/>
            </a:xfrm>
            <a:prstGeom prst="line">
              <a:avLst/>
            </a:prstGeom>
            <a:ln w="1905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4EFD1ACF-B491-07C1-9A91-00B896F93C28}"/>
                </a:ext>
              </a:extLst>
            </p:cNvPr>
            <p:cNvSpPr/>
            <p:nvPr/>
          </p:nvSpPr>
          <p:spPr>
            <a:xfrm rot="5400000">
              <a:off x="5233464" y="3913476"/>
              <a:ext cx="1775012" cy="1817794"/>
            </a:xfrm>
            <a:prstGeom prst="ellipse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DF8D8BD9-FAFE-4138-0E15-850863918B88}"/>
                </a:ext>
              </a:extLst>
            </p:cNvPr>
            <p:cNvSpPr txBox="1"/>
            <p:nvPr/>
          </p:nvSpPr>
          <p:spPr>
            <a:xfrm>
              <a:off x="5507784" y="4202223"/>
              <a:ext cx="1226372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/>
                <a:t>M</a:t>
              </a:r>
            </a:p>
          </p:txBody>
        </p:sp>
      </p:grpSp>
      <p:sp>
        <p:nvSpPr>
          <p:cNvPr id="4" name="TextBox 3">
            <a:extLst>
              <a:ext uri="{FF2B5EF4-FFF2-40B4-BE49-F238E27FC236}">
                <a16:creationId xmlns:a16="http://schemas.microsoft.com/office/drawing/2014/main" id="{5D5AA91A-4370-EACC-00AF-71BF27177C3F}"/>
              </a:ext>
            </a:extLst>
          </p:cNvPr>
          <p:cNvSpPr txBox="1"/>
          <p:nvPr/>
        </p:nvSpPr>
        <p:spPr>
          <a:xfrm>
            <a:off x="5515918" y="5248695"/>
            <a:ext cx="198252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Symbol for a motor</a:t>
            </a:r>
            <a:endParaRPr lang="en-GB" sz="1600" dirty="0"/>
          </a:p>
        </p:txBody>
      </p:sp>
    </p:spTree>
    <p:extLst>
      <p:ext uri="{BB962C8B-B14F-4D97-AF65-F5344CB8AC3E}">
        <p14:creationId xmlns:p14="http://schemas.microsoft.com/office/powerpoint/2010/main" val="60374545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marL="0" indent="0" algn="ctr" eaLnBrk="1" hangingPunct="1">
              <a:lnSpc>
                <a:spcPct val="100000"/>
              </a:lnSpc>
            </a:pPr>
            <a:endParaRPr sz="6000" dirty="0">
              <a:solidFill>
                <a:srgbClr val="E30613"/>
              </a:solidFill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>
              <a:lnSpc>
                <a:spcPct val="100000"/>
              </a:lnSpc>
            </a:pPr>
            <a:r>
              <a:rPr sz="6000" dirty="0">
                <a:solidFill>
                  <a:srgbClr val="0077E3"/>
                </a:solidFill>
                <a:ea typeface="ＭＳ Ｐゴシック" pitchFamily="-105" charset="-128"/>
                <a:cs typeface="ＭＳ Ｐゴシック" pitchFamily="-105" charset="-128"/>
              </a:rPr>
              <a:t>Any questions?</a:t>
            </a:r>
          </a:p>
        </p:txBody>
      </p:sp>
      <p:sp>
        <p:nvSpPr>
          <p:cNvPr id="2" name="TextBox 2">
            <a:extLst>
              <a:ext uri="{FF2B5EF4-FFF2-40B4-BE49-F238E27FC236}">
                <a16:creationId xmlns:a16="http://schemas.microsoft.com/office/drawing/2014/main" id="{5468F838-09E5-222B-093A-5F5900D71AA4}"/>
              </a:ext>
            </a:extLst>
          </p:cNvPr>
          <p:cNvSpPr txBox="1"/>
          <p:nvPr/>
        </p:nvSpPr>
        <p:spPr>
          <a:xfrm>
            <a:off x="1901730" y="5968204"/>
            <a:ext cx="5209909" cy="538609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5pPr>
            <a:lvl6pPr marL="22860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6pPr>
            <a:lvl7pPr marL="27432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7pPr>
            <a:lvl8pPr marL="32004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8pPr>
            <a:lvl9pPr marL="36576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9pPr>
          </a:lstStyle>
          <a:p>
            <a:pPr algn="ctr"/>
            <a:r>
              <a:rPr lang="en-US" dirty="0">
                <a:latin typeface="Arial"/>
                <a:ea typeface="ＭＳ Ｐゴシック"/>
                <a:cs typeface="Arial"/>
              </a:rPr>
              <a:t> </a:t>
            </a:r>
            <a:r>
              <a:rPr lang="en-US" sz="900" dirty="0">
                <a:latin typeface="Arial"/>
                <a:ea typeface="ＭＳ Ｐゴシック"/>
                <a:cs typeface="Arial"/>
              </a:rPr>
              <a:t>‘</a:t>
            </a:r>
            <a:r>
              <a:rPr lang="en-US" sz="800" dirty="0">
                <a:latin typeface="Arial"/>
                <a:ea typeface="ＭＳ Ｐゴシック"/>
                <a:cs typeface="Arial"/>
              </a:rPr>
              <a:t>T-LEVELS’ is a registered trade mark of the Department for Education.</a:t>
            </a:r>
            <a:br>
              <a:rPr lang="en-US" sz="800" dirty="0">
                <a:latin typeface="Arial"/>
                <a:cs typeface="Arial"/>
              </a:rPr>
            </a:br>
            <a:r>
              <a:rPr lang="en-US" sz="800" dirty="0">
                <a:latin typeface="Arial"/>
                <a:ea typeface="ＭＳ Ｐゴシック"/>
                <a:cs typeface="Arial"/>
              </a:rPr>
              <a:t> ‘T Level’ is a registered trade mark of the Institute for Apprenticeships and Technical Education</a:t>
            </a:r>
            <a:r>
              <a:rPr lang="en-US" sz="900" dirty="0">
                <a:latin typeface="Arial"/>
                <a:ea typeface="ＭＳ Ｐゴシック"/>
                <a:cs typeface="Arial"/>
              </a:rPr>
              <a:t>.</a:t>
            </a:r>
            <a:endParaRPr lang="en-US" sz="1050" dirty="0">
              <a:ea typeface="ＭＳ Ｐゴシック"/>
            </a:endParaRPr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AD10B712AFCCB488B5C5765F12223BB" ma:contentTypeVersion="4" ma:contentTypeDescription="Create a new document." ma:contentTypeScope="" ma:versionID="467f27bc045cbfd0c8765c4e65e6c003">
  <xsd:schema xmlns:xsd="http://www.w3.org/2001/XMLSchema" xmlns:xs="http://www.w3.org/2001/XMLSchema" xmlns:p="http://schemas.microsoft.com/office/2006/metadata/properties" xmlns:ns2="b461a341-6040-4841-94a8-bc3e8908b04d" targetNamespace="http://schemas.microsoft.com/office/2006/metadata/properties" ma:root="true" ma:fieldsID="0e13ec4785b715e63636bcea0fa6d515" ns2:_="">
    <xsd:import namespace="b461a341-6040-4841-94a8-bc3e8908b04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461a341-6040-4841-94a8-bc3e8908b04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A108843C-3629-4DF0-9A12-DA36C1DE8776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773A71AD-83D4-4E6D-B5FC-087F35CAB2FB}">
  <ds:schemaRefs>
    <ds:schemaRef ds:uri="b461a341-6040-4841-94a8-bc3e8908b04d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3.xml><?xml version="1.0" encoding="utf-8"?>
<ds:datastoreItem xmlns:ds="http://schemas.openxmlformats.org/officeDocument/2006/customXml" ds:itemID="{C8AF071A-8EFF-4DC2-9186-AABD1AC91212}">
  <ds:schemaRefs>
    <ds:schemaRef ds:uri="b461a341-6040-4841-94a8-bc3e8908b04d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</TotalTime>
  <Words>315</Words>
  <Application>Microsoft Office PowerPoint</Application>
  <PresentationFormat>On-screen Show (4:3)</PresentationFormat>
  <Paragraphs>45</Paragraphs>
  <Slides>6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2" baseType="lpstr">
      <vt:lpstr>ＭＳ Ｐゴシック</vt:lpstr>
      <vt:lpstr>Arial</vt:lpstr>
      <vt:lpstr>Calibri</vt:lpstr>
      <vt:lpstr>Lucida Grande</vt:lpstr>
      <vt:lpstr>Times New Roman</vt:lpstr>
      <vt:lpstr>Default Design</vt:lpstr>
      <vt:lpstr>PowerPoint 2: Electrical and electronic components</vt:lpstr>
      <vt:lpstr>Objectives</vt:lpstr>
      <vt:lpstr>Sensors</vt:lpstr>
      <vt:lpstr>Transducers</vt:lpstr>
      <vt:lpstr>Actuators</vt:lpstr>
      <vt:lpstr>PowerPoint Presentation</vt:lpstr>
    </vt:vector>
  </TitlesOfParts>
  <Company>City &amp; Guilds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janicec</dc:creator>
  <cp:lastModifiedBy>Suzanne Thurston</cp:lastModifiedBy>
  <cp:revision>49</cp:revision>
  <dcterms:created xsi:type="dcterms:W3CDTF">2013-05-28T00:38:54Z</dcterms:created>
  <dcterms:modified xsi:type="dcterms:W3CDTF">2025-11-12T09:17:04Z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0x0101008AD10B712AFCCB488B5C5765F12223BB</vt:lpwstr>
  </property>
</Properties>
</file>