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2"/>
  </p:notesMasterIdLst>
  <p:handoutMasterIdLst>
    <p:handoutMasterId r:id="rId13"/>
  </p:handoutMasterIdLst>
  <p:sldIdLst>
    <p:sldId id="256" r:id="rId5"/>
    <p:sldId id="346" r:id="rId6"/>
    <p:sldId id="332" r:id="rId7"/>
    <p:sldId id="345" r:id="rId8"/>
    <p:sldId id="331" r:id="rId9"/>
    <p:sldId id="347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FA0F72-632A-479C-BD6A-68ACF944EF2E}" v="3" dt="2022-06-21T10:35:49.4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/>
    <p:restoredTop sz="89184" autoAdjust="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F8FA0F72-632A-479C-BD6A-68ACF944EF2E}"/>
    <pc:docChg chg="undo custSel addSld modSld">
      <pc:chgData name="Caroline Prodger" userId="e4ef2e75-b60b-401b-8ebe-291bdcf405f4" providerId="ADAL" clId="{F8FA0F72-632A-479C-BD6A-68ACF944EF2E}" dt="2022-06-21T10:36:21.235" v="103" actId="113"/>
      <pc:docMkLst>
        <pc:docMk/>
      </pc:docMkLst>
      <pc:sldChg chg="delSp modSp mod">
        <pc:chgData name="Caroline Prodger" userId="e4ef2e75-b60b-401b-8ebe-291bdcf405f4" providerId="ADAL" clId="{F8FA0F72-632A-479C-BD6A-68ACF944EF2E}" dt="2022-06-21T10:29:55.926" v="8" actId="21"/>
        <pc:sldMkLst>
          <pc:docMk/>
          <pc:sldMk cId="0" sldId="256"/>
        </pc:sldMkLst>
        <pc:spChg chg="del mod">
          <ac:chgData name="Caroline Prodger" userId="e4ef2e75-b60b-401b-8ebe-291bdcf405f4" providerId="ADAL" clId="{F8FA0F72-632A-479C-BD6A-68ACF944EF2E}" dt="2022-06-21T10:29:55.926" v="8" actId="21"/>
          <ac:spMkLst>
            <pc:docMk/>
            <pc:sldMk cId="0" sldId="256"/>
            <ac:spMk id="3" creationId="{7C379A34-ED8D-4918-9E2C-E0EA0EB4650D}"/>
          </ac:spMkLst>
        </pc:spChg>
        <pc:spChg chg="mod">
          <ac:chgData name="Caroline Prodger" userId="e4ef2e75-b60b-401b-8ebe-291bdcf405f4" providerId="ADAL" clId="{F8FA0F72-632A-479C-BD6A-68ACF944EF2E}" dt="2022-06-21T10:29:43.985" v="5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F8FA0F72-632A-479C-BD6A-68ACF944EF2E}" dt="2022-06-21T10:29:37.257" v="4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F8FA0F72-632A-479C-BD6A-68ACF944EF2E}" dt="2022-06-21T10:36:10.843" v="100" actId="113"/>
        <pc:sldMkLst>
          <pc:docMk/>
          <pc:sldMk cId="0" sldId="331"/>
        </pc:sldMkLst>
        <pc:spChg chg="mod">
          <ac:chgData name="Caroline Prodger" userId="e4ef2e75-b60b-401b-8ebe-291bdcf405f4" providerId="ADAL" clId="{F8FA0F72-632A-479C-BD6A-68ACF944EF2E}" dt="2022-06-21T10:36:10.843" v="100" actId="113"/>
          <ac:spMkLst>
            <pc:docMk/>
            <pc:sldMk cId="0" sldId="331"/>
            <ac:spMk id="3" creationId="{00000000-0000-0000-0000-000000000000}"/>
          </ac:spMkLst>
        </pc:spChg>
      </pc:sldChg>
      <pc:sldChg chg="addSp delSp modSp new mod">
        <pc:chgData name="Caroline Prodger" userId="e4ef2e75-b60b-401b-8ebe-291bdcf405f4" providerId="ADAL" clId="{F8FA0F72-632A-479C-BD6A-68ACF944EF2E}" dt="2022-06-21T10:31:46.913" v="93" actId="14100"/>
        <pc:sldMkLst>
          <pc:docMk/>
          <pc:sldMk cId="1614809565" sldId="346"/>
        </pc:sldMkLst>
        <pc:spChg chg="mod">
          <ac:chgData name="Caroline Prodger" userId="e4ef2e75-b60b-401b-8ebe-291bdcf405f4" providerId="ADAL" clId="{F8FA0F72-632A-479C-BD6A-68ACF944EF2E}" dt="2022-06-21T10:30:05.051" v="21" actId="20577"/>
          <ac:spMkLst>
            <pc:docMk/>
            <pc:sldMk cId="1614809565" sldId="346"/>
            <ac:spMk id="2" creationId="{8B2DC4AC-F358-EC1C-DE4D-23A97A76150C}"/>
          </ac:spMkLst>
        </pc:spChg>
        <pc:spChg chg="del">
          <ac:chgData name="Caroline Prodger" userId="e4ef2e75-b60b-401b-8ebe-291bdcf405f4" providerId="ADAL" clId="{F8FA0F72-632A-479C-BD6A-68ACF944EF2E}" dt="2022-06-21T10:30:07.680" v="22"/>
          <ac:spMkLst>
            <pc:docMk/>
            <pc:sldMk cId="1614809565" sldId="346"/>
            <ac:spMk id="3" creationId="{C5286130-BB6E-92F5-1A5E-DAA8CD79D297}"/>
          </ac:spMkLst>
        </pc:spChg>
        <pc:spChg chg="add mod">
          <ac:chgData name="Caroline Prodger" userId="e4ef2e75-b60b-401b-8ebe-291bdcf405f4" providerId="ADAL" clId="{F8FA0F72-632A-479C-BD6A-68ACF944EF2E}" dt="2022-06-21T10:31:46.913" v="93" actId="14100"/>
          <ac:spMkLst>
            <pc:docMk/>
            <pc:sldMk cId="1614809565" sldId="346"/>
            <ac:spMk id="4" creationId="{0726DC08-CC4F-496A-2149-A78051762B4C}"/>
          </ac:spMkLst>
        </pc:spChg>
        <pc:picChg chg="add mod">
          <ac:chgData name="Caroline Prodger" userId="e4ef2e75-b60b-401b-8ebe-291bdcf405f4" providerId="ADAL" clId="{F8FA0F72-632A-479C-BD6A-68ACF944EF2E}" dt="2022-06-21T10:31:40.996" v="92" actId="1076"/>
          <ac:picMkLst>
            <pc:docMk/>
            <pc:sldMk cId="1614809565" sldId="346"/>
            <ac:picMk id="6" creationId="{CD2A0F64-C152-9AFE-5363-CE260046CC83}"/>
          </ac:picMkLst>
        </pc:picChg>
      </pc:sldChg>
      <pc:sldChg chg="modSp new mod modNotesTx">
        <pc:chgData name="Caroline Prodger" userId="e4ef2e75-b60b-401b-8ebe-291bdcf405f4" providerId="ADAL" clId="{F8FA0F72-632A-479C-BD6A-68ACF944EF2E}" dt="2022-06-21T10:36:21.235" v="103" actId="113"/>
        <pc:sldMkLst>
          <pc:docMk/>
          <pc:sldMk cId="2295992929" sldId="347"/>
        </pc:sldMkLst>
        <pc:spChg chg="mod">
          <ac:chgData name="Caroline Prodger" userId="e4ef2e75-b60b-401b-8ebe-291bdcf405f4" providerId="ADAL" clId="{F8FA0F72-632A-479C-BD6A-68ACF944EF2E}" dt="2022-06-21T10:35:32.347" v="95"/>
          <ac:spMkLst>
            <pc:docMk/>
            <pc:sldMk cId="2295992929" sldId="347"/>
            <ac:spMk id="2" creationId="{EADF19F0-F57B-E569-B12A-4EAC1D033368}"/>
          </ac:spMkLst>
        </pc:spChg>
        <pc:spChg chg="mod">
          <ac:chgData name="Caroline Prodger" userId="e4ef2e75-b60b-401b-8ebe-291bdcf405f4" providerId="ADAL" clId="{F8FA0F72-632A-479C-BD6A-68ACF944EF2E}" dt="2022-06-21T10:36:21.235" v="103" actId="113"/>
          <ac:spMkLst>
            <pc:docMk/>
            <pc:sldMk cId="2295992929" sldId="347"/>
            <ac:spMk id="3" creationId="{38FDF4E7-79C5-3FAB-03D9-8992BBAAB95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355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Devices for discussion could include timer ICs, comparators/amplifiers, pulse units, counter ICs and latches. Applications could include warning/alarm timers, audio amplifiers, light/temperature control systems, automated stock/production counters and pulse generators for electronic testing equipment.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7356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7356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3374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7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4334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GB" sz="2400" b="1" dirty="0"/>
              <a:t>Engineering and manufacturing control systems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  <a:p>
            <a:r>
              <a:rPr lang="en-GB" sz="2400" b="1" dirty="0"/>
              <a:t>10.1 Principles and applications of control system theory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09537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Process blocks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DC4AC-F358-EC1C-DE4D-23A97A761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26DC08-CC4F-496A-2149-A78051762B4C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457200" y="1511300"/>
            <a:ext cx="4498622" cy="27597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part processes play in control systems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describe different process devices (timers, comparators, pulse units, counters and latches).</a:t>
            </a:r>
            <a:endParaRPr lang="en-US" dirty="0"/>
          </a:p>
        </p:txBody>
      </p:sp>
      <p:pic>
        <p:nvPicPr>
          <p:cNvPr id="6" name="Picture 5" descr="A person working on a computer&#10;&#10;Description automatically generated with medium confidence">
            <a:extLst>
              <a:ext uri="{FF2B5EF4-FFF2-40B4-BE49-F238E27FC236}">
                <a16:creationId xmlns:a16="http://schemas.microsoft.com/office/drawing/2014/main" id="{CD2A0F64-C152-9AFE-5363-CE260046C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8109" y="1511300"/>
            <a:ext cx="3508691" cy="2343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809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Control systems consist of different input,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process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and output blocks.</a:t>
            </a:r>
          </a:p>
          <a:p>
            <a:pPr marL="0" lvl="1" indent="0">
              <a:spcAft>
                <a:spcPts val="1000"/>
              </a:spcAft>
              <a:buNone/>
            </a:pPr>
            <a:r>
              <a:rPr lang="en-US" dirty="0"/>
              <a:t>A </a:t>
            </a:r>
            <a:r>
              <a:rPr lang="en-US" b="1" dirty="0"/>
              <a:t>process</a:t>
            </a:r>
            <a:r>
              <a:rPr lang="en-US" dirty="0"/>
              <a:t> can take an electrical or electronic signal from the input block and alter it some way. For example:</a:t>
            </a:r>
          </a:p>
          <a:p>
            <a:pPr lvl="1"/>
            <a:r>
              <a:rPr lang="en-US" dirty="0"/>
              <a:t>making it high or low for a set period of time, or until it is reset</a:t>
            </a:r>
          </a:p>
          <a:p>
            <a:pPr lvl="1"/>
            <a:r>
              <a:rPr lang="en-US" dirty="0"/>
              <a:t>comparing it with another signal</a:t>
            </a:r>
          </a:p>
          <a:p>
            <a:pPr lvl="1"/>
            <a:r>
              <a:rPr lang="en-US" dirty="0"/>
              <a:t>turning it into a series of pulses</a:t>
            </a:r>
          </a:p>
          <a:p>
            <a:pPr lvl="1"/>
            <a:r>
              <a:rPr lang="en-US" dirty="0"/>
              <a:t>counting the number of signals or pulses received.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en-US" dirty="0"/>
              <a:t>What devices can you think of that act as processes in control systems? What are their applications?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Processes in block diagrams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95187" cy="1673652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Processes are generally shown in the middle of a block diagram, after the input blocks and before the output blocks.</a:t>
            </a:r>
          </a:p>
          <a:p>
            <a:pPr marL="0" lvl="1" indent="0">
              <a:buNone/>
            </a:pPr>
            <a:r>
              <a:rPr lang="en-US" dirty="0"/>
              <a:t>The arrows represent the signals flowing in and out of the block, whereas the block represents the process function or device itself.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C9DB0E4-16C3-4C56-A31C-70C0486556A4}"/>
              </a:ext>
            </a:extLst>
          </p:cNvPr>
          <p:cNvGrpSpPr/>
          <p:nvPr/>
        </p:nvGrpSpPr>
        <p:grpSpPr>
          <a:xfrm>
            <a:off x="707922" y="3429000"/>
            <a:ext cx="7541342" cy="2094271"/>
            <a:chOff x="707922" y="3429000"/>
            <a:chExt cx="7541342" cy="209427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C53DBE9-7F70-452E-8C5B-343FBBE1E5F0}"/>
                </a:ext>
              </a:extLst>
            </p:cNvPr>
            <p:cNvSpPr/>
            <p:nvPr/>
          </p:nvSpPr>
          <p:spPr>
            <a:xfrm>
              <a:off x="3303639" y="3429000"/>
              <a:ext cx="2349909" cy="2094271"/>
            </a:xfrm>
            <a:prstGeom prst="rect">
              <a:avLst/>
            </a:prstGeom>
            <a:solidFill>
              <a:srgbClr val="0077E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/>
                <a:t>Process</a:t>
              </a:r>
            </a:p>
          </p:txBody>
        </p:sp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B74C1E1F-CFEE-473D-9C6A-58C044504562}"/>
                </a:ext>
              </a:extLst>
            </p:cNvPr>
            <p:cNvCxnSpPr>
              <a:stCxn id="4" idx="3"/>
            </p:cNvCxnSpPr>
            <p:nvPr/>
          </p:nvCxnSpPr>
          <p:spPr>
            <a:xfrm flipV="1">
              <a:off x="5653548" y="4476135"/>
              <a:ext cx="924233" cy="1"/>
            </a:xfrm>
            <a:prstGeom prst="straightConnector1">
              <a:avLst/>
            </a:prstGeom>
            <a:ln w="57150" cap="flat" cmpd="sng" algn="ctr">
              <a:solidFill>
                <a:srgbClr val="0077E3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CAC59D95-5994-463A-8415-57BB67CC9F10}"/>
                </a:ext>
              </a:extLst>
            </p:cNvPr>
            <p:cNvCxnSpPr/>
            <p:nvPr/>
          </p:nvCxnSpPr>
          <p:spPr>
            <a:xfrm flipV="1">
              <a:off x="2379406" y="4476134"/>
              <a:ext cx="924233" cy="1"/>
            </a:xfrm>
            <a:prstGeom prst="straightConnector1">
              <a:avLst/>
            </a:prstGeom>
            <a:ln w="57150" cap="flat" cmpd="sng" algn="ctr">
              <a:solidFill>
                <a:srgbClr val="0077E3"/>
              </a:solidFill>
              <a:prstDash val="solid"/>
              <a:round/>
              <a:headEnd type="none" w="med" len="med"/>
              <a:tailEnd type="arrow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A4B07F3-234E-4932-9C7E-0EBAEEEC25E5}"/>
                </a:ext>
              </a:extLst>
            </p:cNvPr>
            <p:cNvSpPr txBox="1"/>
            <p:nvPr/>
          </p:nvSpPr>
          <p:spPr>
            <a:xfrm>
              <a:off x="6115664" y="3952260"/>
              <a:ext cx="2133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Electrical signal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9497C25-F235-42E8-BC85-9AA404894926}"/>
                </a:ext>
              </a:extLst>
            </p:cNvPr>
            <p:cNvSpPr txBox="1"/>
            <p:nvPr/>
          </p:nvSpPr>
          <p:spPr>
            <a:xfrm>
              <a:off x="707922" y="3952260"/>
              <a:ext cx="21336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/>
                <a:t>Electrical signal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process device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90979"/>
            <a:ext cx="8009467" cy="4668083"/>
          </a:xfrm>
        </p:spPr>
        <p:txBody>
          <a:bodyPr/>
          <a:lstStyle/>
          <a:p>
            <a:r>
              <a:rPr lang="en-US" dirty="0"/>
              <a:t>There are several types of process device used in control systems.</a:t>
            </a:r>
          </a:p>
          <a:p>
            <a:endParaRPr lang="en-US" dirty="0"/>
          </a:p>
          <a:p>
            <a:pPr lvl="1"/>
            <a:r>
              <a:rPr lang="en-US" b="1" dirty="0"/>
              <a:t>Timers</a:t>
            </a:r>
            <a:r>
              <a:rPr lang="en-US" dirty="0"/>
              <a:t> take a signal and keep it high or low for a set period of time. The time period can often be adjusted by changing component values, such as by using a </a:t>
            </a:r>
            <a:r>
              <a:rPr lang="en-US" b="1" dirty="0"/>
              <a:t>resistor–capacitor (RC)</a:t>
            </a:r>
            <a:r>
              <a:rPr lang="en-US" dirty="0"/>
              <a:t> network.</a:t>
            </a:r>
          </a:p>
          <a:p>
            <a:pPr lvl="1"/>
            <a:endParaRPr lang="en-US" dirty="0"/>
          </a:p>
          <a:p>
            <a:pPr lvl="1"/>
            <a:r>
              <a:rPr lang="en-US" b="1" dirty="0"/>
              <a:t>Comparators</a:t>
            </a:r>
            <a:r>
              <a:rPr lang="en-US" dirty="0"/>
              <a:t> compare a signal received with a reference signal to see which is bigger or smaller. 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F19F0-F57B-E569-B12A-4EAC1D033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process device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FDF4E7-79C5-3FAB-03D9-8992BBAAB95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099778" cy="4248000"/>
          </a:xfrm>
        </p:spPr>
        <p:txBody>
          <a:bodyPr/>
          <a:lstStyle/>
          <a:p>
            <a:pPr lvl="1"/>
            <a:endParaRPr lang="en-US" b="1" dirty="0"/>
          </a:p>
          <a:p>
            <a:pPr lvl="1"/>
            <a:r>
              <a:rPr lang="en-US" b="1" dirty="0"/>
              <a:t>Pulse units </a:t>
            </a:r>
            <a:r>
              <a:rPr lang="en-US" dirty="0"/>
              <a:t>produce a continuous series of digital pulses. The time over which each pulse is high or low can usually be adjusted. </a:t>
            </a:r>
          </a:p>
          <a:p>
            <a:pPr lvl="1"/>
            <a:endParaRPr lang="en-US" dirty="0"/>
          </a:p>
          <a:p>
            <a:pPr lvl="1"/>
            <a:r>
              <a:rPr lang="en-US" b="1" dirty="0"/>
              <a:t>Counters</a:t>
            </a:r>
            <a:r>
              <a:rPr lang="en-US" dirty="0"/>
              <a:t> add up the number of signals or pulses they receive. This information can then be displayed using an output device, such as a digital screen.</a:t>
            </a:r>
          </a:p>
          <a:p>
            <a:pPr lvl="1"/>
            <a:endParaRPr lang="en-US" dirty="0"/>
          </a:p>
          <a:p>
            <a:pPr lvl="1"/>
            <a:r>
              <a:rPr lang="en-US" b="1" dirty="0"/>
              <a:t>Latches</a:t>
            </a:r>
            <a:r>
              <a:rPr lang="en-US" dirty="0"/>
              <a:t> keep a signal high or low until they are reset (eg using a reset switch).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5992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173874" y="6011753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</TotalTime>
  <Words>449</Words>
  <Application>Microsoft Office PowerPoint</Application>
  <PresentationFormat>On-screen Show (4:3)</PresentationFormat>
  <Paragraphs>47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2: Process blocks</vt:lpstr>
      <vt:lpstr>Objectives</vt:lpstr>
      <vt:lpstr>Processes</vt:lpstr>
      <vt:lpstr>Processes in block diagrams</vt:lpstr>
      <vt:lpstr>Types of process device</vt:lpstr>
      <vt:lpstr>Types of process device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43</cp:revision>
  <dcterms:created xsi:type="dcterms:W3CDTF">2013-05-28T00:38:54Z</dcterms:created>
  <dcterms:modified xsi:type="dcterms:W3CDTF">2025-11-12T09:37:20Z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