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0"/>
  </p:notesMasterIdLst>
  <p:handoutMasterIdLst>
    <p:handoutMasterId r:id="rId11"/>
  </p:handoutMasterIdLst>
  <p:sldIdLst>
    <p:sldId id="256" r:id="rId5"/>
    <p:sldId id="335" r:id="rId6"/>
    <p:sldId id="334" r:id="rId7"/>
    <p:sldId id="333" r:id="rId8"/>
    <p:sldId id="267" r:id="rId9"/>
  </p:sldIdLst>
  <p:sldSz cx="9144000" cy="6858000" type="screen4x3"/>
  <p:notesSz cx="6858000" cy="9144000"/>
  <p:custDataLst>
    <p:tags r:id="rId12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avid Hills-Taylor" initials="DH" lastIdx="6" clrIdx="0">
    <p:extLst>
      <p:ext uri="{19B8F6BF-5375-455C-9EA6-DF929625EA0E}">
        <p15:presenceInfo xmlns:p15="http://schemas.microsoft.com/office/powerpoint/2012/main" userId="78abecb0f368a2bc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D675872-23C2-4EF9-B585-3911629B6A76}" v="2" dt="2022-07-12T16:57:07.2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7774" autoAdjust="0"/>
    <p:restoredTop sz="90816" autoAdjust="0"/>
  </p:normalViewPr>
  <p:slideViewPr>
    <p:cSldViewPr snapToGrid="0">
      <p:cViewPr varScale="1">
        <p:scale>
          <a:sx n="64" d="100"/>
          <a:sy n="64" d="100"/>
        </p:scale>
        <p:origin x="1256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5D675872-23C2-4EF9-B585-3911629B6A76}"/>
    <pc:docChg chg="modSld">
      <pc:chgData name="Caroline Prodger" userId="e4ef2e75-b60b-401b-8ebe-291bdcf405f4" providerId="ADAL" clId="{5D675872-23C2-4EF9-B585-3911629B6A76}" dt="2022-07-12T16:57:07.293" v="0" actId="1076"/>
      <pc:docMkLst>
        <pc:docMk/>
      </pc:docMkLst>
      <pc:sldChg chg="modSp">
        <pc:chgData name="Caroline Prodger" userId="e4ef2e75-b60b-401b-8ebe-291bdcf405f4" providerId="ADAL" clId="{5D675872-23C2-4EF9-B585-3911629B6A76}" dt="2022-07-12T16:57:07.293" v="0" actId="1076"/>
        <pc:sldMkLst>
          <pc:docMk/>
          <pc:sldMk cId="2127546211" sldId="334"/>
        </pc:sldMkLst>
        <pc:picChg chg="mod">
          <ac:chgData name="Caroline Prodger" userId="e4ef2e75-b60b-401b-8ebe-291bdcf405f4" providerId="ADAL" clId="{5D675872-23C2-4EF9-B585-3911629B6A76}" dt="2022-07-12T16:57:07.293" v="0" actId="1076"/>
          <ac:picMkLst>
            <pc:docMk/>
            <pc:sldMk cId="2127546211" sldId="334"/>
            <ac:picMk id="1026" creationId="{77C039BE-7EED-B437-658E-0C87A1A10629}"/>
          </ac:picMkLst>
        </pc:picChg>
      </pc:sldChg>
    </pc:docChg>
  </pc:docChgLst>
  <pc:docChgLst>
    <pc:chgData name="Caroline Prodger" userId="e4ef2e75-b60b-401b-8ebe-291bdcf405f4" providerId="ADAL" clId="{B0D18288-C65E-4D48-8C0A-3090CE7A19E4}"/>
    <pc:docChg chg="undo custSel addSld modSld">
      <pc:chgData name="Caroline Prodger" userId="e4ef2e75-b60b-401b-8ebe-291bdcf405f4" providerId="ADAL" clId="{B0D18288-C65E-4D48-8C0A-3090CE7A19E4}" dt="2022-06-21T13:19:38.873" v="167" actId="20577"/>
      <pc:docMkLst>
        <pc:docMk/>
      </pc:docMkLst>
      <pc:sldChg chg="delSp modSp mod">
        <pc:chgData name="Caroline Prodger" userId="e4ef2e75-b60b-401b-8ebe-291bdcf405f4" providerId="ADAL" clId="{B0D18288-C65E-4D48-8C0A-3090CE7A19E4}" dt="2022-06-21T13:19:38.873" v="167" actId="20577"/>
        <pc:sldMkLst>
          <pc:docMk/>
          <pc:sldMk cId="0" sldId="256"/>
        </pc:sldMkLst>
        <pc:spChg chg="del">
          <ac:chgData name="Caroline Prodger" userId="e4ef2e75-b60b-401b-8ebe-291bdcf405f4" providerId="ADAL" clId="{B0D18288-C65E-4D48-8C0A-3090CE7A19E4}" dt="2022-06-21T13:16:43.420" v="85" actId="21"/>
          <ac:spMkLst>
            <pc:docMk/>
            <pc:sldMk cId="0" sldId="256"/>
            <ac:spMk id="3" creationId="{7C379A34-ED8D-4918-9E2C-E0EA0EB4650D}"/>
          </ac:spMkLst>
        </pc:spChg>
        <pc:spChg chg="mod">
          <ac:chgData name="Caroline Prodger" userId="e4ef2e75-b60b-401b-8ebe-291bdcf405f4" providerId="ADAL" clId="{B0D18288-C65E-4D48-8C0A-3090CE7A19E4}" dt="2022-06-21T13:16:37.483" v="84" actId="1076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Caroline Prodger" userId="e4ef2e75-b60b-401b-8ebe-291bdcf405f4" providerId="ADAL" clId="{B0D18288-C65E-4D48-8C0A-3090CE7A19E4}" dt="2022-06-21T13:19:38.873" v="167" actId="20577"/>
          <ac:spMkLst>
            <pc:docMk/>
            <pc:sldMk cId="0" sldId="256"/>
            <ac:spMk id="2054" creationId="{00000000-0000-0000-0000-000000000000}"/>
          </ac:spMkLst>
        </pc:spChg>
      </pc:sldChg>
      <pc:sldChg chg="addSp delSp modSp new mod modNotesTx">
        <pc:chgData name="Caroline Prodger" userId="e4ef2e75-b60b-401b-8ebe-291bdcf405f4" providerId="ADAL" clId="{B0D18288-C65E-4D48-8C0A-3090CE7A19E4}" dt="2022-06-21T13:19:11.512" v="159"/>
        <pc:sldMkLst>
          <pc:docMk/>
          <pc:sldMk cId="3268137639" sldId="335"/>
        </pc:sldMkLst>
        <pc:spChg chg="mod">
          <ac:chgData name="Caroline Prodger" userId="e4ef2e75-b60b-401b-8ebe-291bdcf405f4" providerId="ADAL" clId="{B0D18288-C65E-4D48-8C0A-3090CE7A19E4}" dt="2022-06-21T13:16:55.779" v="112" actId="20577"/>
          <ac:spMkLst>
            <pc:docMk/>
            <pc:sldMk cId="3268137639" sldId="335"/>
            <ac:spMk id="2" creationId="{4A998D11-A6D5-09D1-A5F2-660B51685E4F}"/>
          </ac:spMkLst>
        </pc:spChg>
        <pc:spChg chg="mod">
          <ac:chgData name="Caroline Prodger" userId="e4ef2e75-b60b-401b-8ebe-291bdcf405f4" providerId="ADAL" clId="{B0D18288-C65E-4D48-8C0A-3090CE7A19E4}" dt="2022-06-21T13:17:06.877" v="151" actId="20577"/>
          <ac:spMkLst>
            <pc:docMk/>
            <pc:sldMk cId="3268137639" sldId="335"/>
            <ac:spMk id="3" creationId="{999EFC26-BCCF-9EC8-EA7B-6705AED97BCC}"/>
          </ac:spMkLst>
        </pc:spChg>
        <pc:spChg chg="add mod">
          <ac:chgData name="Caroline Prodger" userId="e4ef2e75-b60b-401b-8ebe-291bdcf405f4" providerId="ADAL" clId="{B0D18288-C65E-4D48-8C0A-3090CE7A19E4}" dt="2022-06-21T13:17:31.010" v="155" actId="14100"/>
          <ac:spMkLst>
            <pc:docMk/>
            <pc:sldMk cId="3268137639" sldId="335"/>
            <ac:spMk id="4" creationId="{8FDC4D86-9CFB-D64D-072B-C254FE2A26B1}"/>
          </ac:spMkLst>
        </pc:spChg>
        <pc:spChg chg="add del">
          <ac:chgData name="Caroline Prodger" userId="e4ef2e75-b60b-401b-8ebe-291bdcf405f4" providerId="ADAL" clId="{B0D18288-C65E-4D48-8C0A-3090CE7A19E4}" dt="2022-06-21T13:19:09.488" v="158" actId="22"/>
          <ac:spMkLst>
            <pc:docMk/>
            <pc:sldMk cId="3268137639" sldId="335"/>
            <ac:spMk id="7" creationId="{7FC6260A-6961-D617-8ED7-0F33223EFA76}"/>
          </ac:spMkLst>
        </pc:spChg>
        <pc:picChg chg="add mod">
          <ac:chgData name="Caroline Prodger" userId="e4ef2e75-b60b-401b-8ebe-291bdcf405f4" providerId="ADAL" clId="{B0D18288-C65E-4D48-8C0A-3090CE7A19E4}" dt="2022-06-21T13:18:50.316" v="156"/>
          <ac:picMkLst>
            <pc:docMk/>
            <pc:sldMk cId="3268137639" sldId="335"/>
            <ac:picMk id="5" creationId="{0D9AA58D-8414-83D8-789D-F1AC6E72C17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Picture shows an infrared sensor system on a production line in parts manufacturing.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8534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0899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8000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>
                <a:ea typeface="Arial" pitchFamily="-105" charset="0"/>
                <a:cs typeface="Arial" pitchFamily="-105" charset="0"/>
              </a:rPr>
              <a:t> of 5</a:t>
            </a: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br>
              <a:rPr lang="en-US" sz="1100">
                <a:ea typeface="Arial" pitchFamily="-105" charset="0"/>
                <a:cs typeface="Arial" pitchFamily="-105" charset="0"/>
              </a:rPr>
            </a:br>
            <a:endParaRPr lang="en-US" sz="1100">
              <a:ea typeface="Arial" pitchFamily="-105" charset="0"/>
              <a:cs typeface="Arial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  <a:p>
            <a:endParaRPr lang="en-US" sz="120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>
                <a:solidFill>
                  <a:schemeClr val="tx1"/>
                </a:solidFill>
              </a:rPr>
            </a:br>
            <a:r>
              <a:rPr lang="en-GB" sz="1400" b="1" baseline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 marL="457200" indent="-457200">
              <a:buFont typeface="+mj-lt"/>
              <a:buAutoNum type="arabicPeriod" startAt="10"/>
            </a:pPr>
            <a:r>
              <a:rPr lang="en-GB" sz="2400" b="1" dirty="0"/>
              <a:t>Engineering and </a:t>
            </a:r>
            <a:r>
              <a:rPr lang="en-GB" sz="2400" b="1"/>
              <a:t>manufacturing control </a:t>
            </a:r>
            <a:r>
              <a:rPr lang="en-GB" sz="2400" b="1" dirty="0"/>
              <a:t>s</a:t>
            </a:r>
            <a:r>
              <a:rPr lang="en-GB" sz="2400" b="1"/>
              <a:t>ystems</a:t>
            </a:r>
            <a:endParaRPr lang="en-GB" sz="2400" b="1" dirty="0"/>
          </a:p>
          <a:p>
            <a:pPr marL="457200" indent="-457200">
              <a:buFont typeface="+mj-lt"/>
              <a:buAutoNum type="arabicPeriod" startAt="10"/>
            </a:pPr>
            <a:endParaRPr lang="en-GB" sz="2400" b="1" dirty="0"/>
          </a:p>
          <a:p>
            <a:r>
              <a:rPr lang="en-GB" sz="2400" b="1" dirty="0"/>
              <a:t>10.2 How sensor and actuators are used in automation control systems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909537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10: Automation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98D11-A6D5-09D1-A5F2-660B51685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9EFC26-BCCF-9EC8-EA7B-6705AED97BC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6692747" cy="4248000"/>
          </a:xfrm>
        </p:spPr>
        <p:txBody>
          <a:bodyPr/>
          <a:lstStyle/>
          <a:p>
            <a:r>
              <a:rPr lang="en-US" dirty="0"/>
              <a:t>By the end of this session learners should be able to:</a:t>
            </a:r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DC4D86-9CFB-D64D-072B-C254FE2A26B1}"/>
              </a:ext>
            </a:extLst>
          </p:cNvPr>
          <p:cNvSpPr txBox="1"/>
          <p:nvPr/>
        </p:nvSpPr>
        <p:spPr>
          <a:xfrm>
            <a:off x="365760" y="1969978"/>
            <a:ext cx="4018953" cy="132343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342900" indent="-34290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understand the concept of automation and explain how it is used in control and instrumentation applications.</a:t>
            </a:r>
            <a:endParaRPr lang="en-US" dirty="0"/>
          </a:p>
        </p:txBody>
      </p:sp>
      <p:pic>
        <p:nvPicPr>
          <p:cNvPr id="5" name="Picture 4" descr="A picture containing blue, indoor, device, miller&#10;&#10;Description automatically generated">
            <a:extLst>
              <a:ext uri="{FF2B5EF4-FFF2-40B4-BE49-F238E27FC236}">
                <a16:creationId xmlns:a16="http://schemas.microsoft.com/office/drawing/2014/main" id="{0D9AA58D-8414-83D8-789D-F1AC6E72C1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9199" y="2190661"/>
            <a:ext cx="3707601" cy="2476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1376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341360" cy="4025200"/>
          </a:xfrm>
        </p:spPr>
        <p:txBody>
          <a:bodyPr/>
          <a:lstStyle/>
          <a:p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Automation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is the use of technologies to reduce the need for human involvement in processes. </a:t>
            </a:r>
          </a:p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Examples of automation in engineering and manufacturing processes include:</a:t>
            </a:r>
          </a:p>
          <a:p>
            <a:pPr lvl="1"/>
            <a:r>
              <a:rPr lang="en-US" dirty="0"/>
              <a:t>automatically detecting the position and volume of objects being manufactured or processed</a:t>
            </a:r>
          </a:p>
          <a:p>
            <a:pPr lvl="1"/>
            <a:r>
              <a:rPr lang="en-US" dirty="0"/>
              <a:t>automated mechanical lifting and moving of objects, such as heavy materials or product parts</a:t>
            </a:r>
          </a:p>
          <a:p>
            <a:pPr lvl="1"/>
            <a:r>
              <a:rPr lang="en-US" dirty="0"/>
              <a:t>automated measurement of different parameters, such as during </a:t>
            </a:r>
            <a:r>
              <a:rPr lang="en-US" b="1" dirty="0"/>
              <a:t>quality control (QC)</a:t>
            </a:r>
            <a:r>
              <a:rPr lang="en-US" dirty="0"/>
              <a:t>.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1026" name="Picture 2" descr="Automated Planting, Robot, Planting, Gardening">
            <a:extLst>
              <a:ext uri="{FF2B5EF4-FFF2-40B4-BE49-F238E27FC236}">
                <a16:creationId xmlns:a16="http://schemas.microsoft.com/office/drawing/2014/main" id="{77C039BE-7EED-B437-658E-0C87A1A106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9640" y="4958080"/>
            <a:ext cx="2316480" cy="115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75462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Automation of measuring processes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34034"/>
            <a:ext cx="8351520" cy="348672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Reducing human involvement in measuring processes is one of the main uses of automation in control and instrumentation applications. For example, automated measuring of:</a:t>
            </a:r>
          </a:p>
          <a:p>
            <a:pPr lvl="1"/>
            <a:r>
              <a:rPr lang="en-US" dirty="0"/>
              <a:t>electrical signals and parameters (eg current, voltage, resistance)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outputs of mechanical systems (eg force, velocity, mechanical advantage)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t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hermal output signals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o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utputs of chemical and biological systems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optical and acoustic signal characteristics</a:t>
            </a:r>
          </a:p>
          <a:p>
            <a:pPr lvl="1"/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ea typeface="ＭＳ Ｐゴシック" pitchFamily="-105" charset="-128"/>
                <a:cs typeface="Times New Roman" panose="02020603050405020304" pitchFamily="18" charset="0"/>
              </a:rPr>
              <a:t>different types and levels of radiation.</a:t>
            </a: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105" charset="-128"/>
              <a:cs typeface="Times New Roman" panose="02020603050405020304" pitchFamily="18" charset="0"/>
            </a:endParaRPr>
          </a:p>
          <a:p>
            <a:pPr lvl="1"/>
            <a:endParaRPr lang="en-GB" sz="2000" dirty="0">
              <a:solidFill>
                <a:srgbClr val="000000"/>
              </a:solidFill>
              <a:latin typeface="Arial" panose="020B0604020202020204" pitchFamily="34" charset="0"/>
              <a:ea typeface="ＭＳ Ｐゴシック" pitchFamily="-105" charset="-128"/>
              <a:cs typeface="Times New Roman" panose="02020603050405020304" pitchFamily="18" charset="0"/>
            </a:endParaRPr>
          </a:p>
          <a:p>
            <a:pPr lvl="1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121943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200962" y="6030487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252</Words>
  <Application>Microsoft Office PowerPoint</Application>
  <PresentationFormat>On-screen Show (4:3)</PresentationFormat>
  <Paragraphs>32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10: Automation</vt:lpstr>
      <vt:lpstr>Objectives</vt:lpstr>
      <vt:lpstr>Automation </vt:lpstr>
      <vt:lpstr>Automation of measuring processes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92</cp:revision>
  <dcterms:created xsi:type="dcterms:W3CDTF">2013-05-28T00:38:54Z</dcterms:created>
  <dcterms:modified xsi:type="dcterms:W3CDTF">2025-11-12T09:35:02Z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