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2"/>
  </p:notesMasterIdLst>
  <p:handoutMasterIdLst>
    <p:handoutMasterId r:id="rId13"/>
  </p:handoutMasterIdLst>
  <p:sldIdLst>
    <p:sldId id="256" r:id="rId5"/>
    <p:sldId id="337" r:id="rId6"/>
    <p:sldId id="332" r:id="rId7"/>
    <p:sldId id="335" r:id="rId8"/>
    <p:sldId id="338" r:id="rId9"/>
    <p:sldId id="336" r:id="rId10"/>
    <p:sldId id="267" r:id="rId11"/>
  </p:sldIdLst>
  <p:sldSz cx="9144000" cy="6858000" type="screen4x3"/>
  <p:notesSz cx="6858000" cy="9144000"/>
  <p:custDataLst>
    <p:tags r:id="rId1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avid Hills-Taylor" initials="DH" lastIdx="6" clrIdx="0">
    <p:extLst>
      <p:ext uri="{19B8F6BF-5375-455C-9EA6-DF929625EA0E}">
        <p15:presenceInfo xmlns:p15="http://schemas.microsoft.com/office/powerpoint/2012/main" userId="78abecb0f368a2bc"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11"/>
    <p:restoredTop sz="90816" autoAdjust="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3971384-7310-4BCD-91BC-6C6D3696EAD9}"/>
    <pc:docChg chg="custSel addSld modSld">
      <pc:chgData name="Caroline Prodger" userId="e4ef2e75-b60b-401b-8ebe-291bdcf405f4" providerId="ADAL" clId="{53971384-7310-4BCD-91BC-6C6D3696EAD9}" dt="2022-06-21T11:49:43.417" v="82" actId="14100"/>
      <pc:docMkLst>
        <pc:docMk/>
      </pc:docMkLst>
      <pc:sldChg chg="delSp modSp mod">
        <pc:chgData name="Caroline Prodger" userId="e4ef2e75-b60b-401b-8ebe-291bdcf405f4" providerId="ADAL" clId="{53971384-7310-4BCD-91BC-6C6D3696EAD9}" dt="2022-06-21T11:44:34.460" v="5" actId="21"/>
        <pc:sldMkLst>
          <pc:docMk/>
          <pc:sldMk cId="0" sldId="256"/>
        </pc:sldMkLst>
        <pc:spChg chg="del">
          <ac:chgData name="Caroline Prodger" userId="e4ef2e75-b60b-401b-8ebe-291bdcf405f4" providerId="ADAL" clId="{53971384-7310-4BCD-91BC-6C6D3696EAD9}" dt="2022-06-21T11:44:34.460" v="5" actId="21"/>
          <ac:spMkLst>
            <pc:docMk/>
            <pc:sldMk cId="0" sldId="256"/>
            <ac:spMk id="3" creationId="{7C379A34-ED8D-4918-9E2C-E0EA0EB4650D}"/>
          </ac:spMkLst>
        </pc:spChg>
        <pc:spChg chg="mod">
          <ac:chgData name="Caroline Prodger" userId="e4ef2e75-b60b-401b-8ebe-291bdcf405f4" providerId="ADAL" clId="{53971384-7310-4BCD-91BC-6C6D3696EAD9}" dt="2022-06-21T11:44:29.546" v="4" actId="1076"/>
          <ac:spMkLst>
            <pc:docMk/>
            <pc:sldMk cId="0" sldId="256"/>
            <ac:spMk id="2053" creationId="{00000000-0000-0000-0000-000000000000}"/>
          </ac:spMkLst>
        </pc:spChg>
        <pc:spChg chg="mod">
          <ac:chgData name="Caroline Prodger" userId="e4ef2e75-b60b-401b-8ebe-291bdcf405f4" providerId="ADAL" clId="{53971384-7310-4BCD-91BC-6C6D3696EAD9}" dt="2022-06-21T11:44:24.668" v="3" actId="20577"/>
          <ac:spMkLst>
            <pc:docMk/>
            <pc:sldMk cId="0" sldId="256"/>
            <ac:spMk id="2054" creationId="{00000000-0000-0000-0000-000000000000}"/>
          </ac:spMkLst>
        </pc:spChg>
      </pc:sldChg>
      <pc:sldChg chg="addSp delSp modSp new mod">
        <pc:chgData name="Caroline Prodger" userId="e4ef2e75-b60b-401b-8ebe-291bdcf405f4" providerId="ADAL" clId="{53971384-7310-4BCD-91BC-6C6D3696EAD9}" dt="2022-06-21T11:49:43.417" v="82" actId="14100"/>
        <pc:sldMkLst>
          <pc:docMk/>
          <pc:sldMk cId="3047554704" sldId="337"/>
        </pc:sldMkLst>
        <pc:spChg chg="mod">
          <ac:chgData name="Caroline Prodger" userId="e4ef2e75-b60b-401b-8ebe-291bdcf405f4" providerId="ADAL" clId="{53971384-7310-4BCD-91BC-6C6D3696EAD9}" dt="2022-06-21T11:44:43.668" v="20" actId="20577"/>
          <ac:spMkLst>
            <pc:docMk/>
            <pc:sldMk cId="3047554704" sldId="337"/>
            <ac:spMk id="2" creationId="{436154C7-07BF-CF8F-A87E-E9BF5C2C1F33}"/>
          </ac:spMkLst>
        </pc:spChg>
        <pc:spChg chg="del">
          <ac:chgData name="Caroline Prodger" userId="e4ef2e75-b60b-401b-8ebe-291bdcf405f4" providerId="ADAL" clId="{53971384-7310-4BCD-91BC-6C6D3696EAD9}" dt="2022-06-21T11:44:45.926" v="21"/>
          <ac:spMkLst>
            <pc:docMk/>
            <pc:sldMk cId="3047554704" sldId="337"/>
            <ac:spMk id="3" creationId="{0670128A-83D8-AEC2-C2B9-9B4CEC834791}"/>
          </ac:spMkLst>
        </pc:spChg>
        <pc:spChg chg="add mod">
          <ac:chgData name="Caroline Prodger" userId="e4ef2e75-b60b-401b-8ebe-291bdcf405f4" providerId="ADAL" clId="{53971384-7310-4BCD-91BC-6C6D3696EAD9}" dt="2022-06-21T11:45:13.970" v="77" actId="12"/>
          <ac:spMkLst>
            <pc:docMk/>
            <pc:sldMk cId="3047554704" sldId="337"/>
            <ac:spMk id="4" creationId="{3DF58D7C-36F2-7E8A-205B-F08C5F3A73F0}"/>
          </ac:spMkLst>
        </pc:spChg>
        <pc:picChg chg="add mod">
          <ac:chgData name="Caroline Prodger" userId="e4ef2e75-b60b-401b-8ebe-291bdcf405f4" providerId="ADAL" clId="{53971384-7310-4BCD-91BC-6C6D3696EAD9}" dt="2022-06-21T11:49:43.417" v="82" actId="14100"/>
          <ac:picMkLst>
            <pc:docMk/>
            <pc:sldMk cId="3047554704" sldId="337"/>
            <ac:picMk id="6" creationId="{D720B3A8-3A19-6F35-215F-7E8BE8EEB807}"/>
          </ac:picMkLst>
        </pc:picChg>
      </pc:sldChg>
    </pc:docChg>
  </pc:docChgLst>
  <pc:docChgLst>
    <pc:chgData name="Caroline Prodger" userId="e4ef2e75-b60b-401b-8ebe-291bdcf405f4" providerId="ADAL" clId="{069B580B-E8B0-46DB-A2A6-843BF2918A02}"/>
    <pc:docChg chg="modSld">
      <pc:chgData name="Caroline Prodger" userId="e4ef2e75-b60b-401b-8ebe-291bdcf405f4" providerId="ADAL" clId="{069B580B-E8B0-46DB-A2A6-843BF2918A02}" dt="2022-07-12T16:36:29.009" v="41" actId="255"/>
      <pc:docMkLst>
        <pc:docMk/>
      </pc:docMkLst>
      <pc:sldChg chg="modSp mod">
        <pc:chgData name="Caroline Prodger" userId="e4ef2e75-b60b-401b-8ebe-291bdcf405f4" providerId="ADAL" clId="{069B580B-E8B0-46DB-A2A6-843BF2918A02}" dt="2022-07-12T16:36:29.009" v="41" actId="255"/>
        <pc:sldMkLst>
          <pc:docMk/>
          <pc:sldMk cId="2272385125" sldId="332"/>
        </pc:sldMkLst>
        <pc:spChg chg="mod">
          <ac:chgData name="Caroline Prodger" userId="e4ef2e75-b60b-401b-8ebe-291bdcf405f4" providerId="ADAL" clId="{069B580B-E8B0-46DB-A2A6-843BF2918A02}" dt="2022-07-12T16:36:13.135" v="39" actId="255"/>
          <ac:spMkLst>
            <pc:docMk/>
            <pc:sldMk cId="2272385125" sldId="332"/>
            <ac:spMk id="5" creationId="{9F560409-872B-BA83-9F34-E7E24CACA7B7}"/>
          </ac:spMkLst>
        </pc:spChg>
        <pc:spChg chg="mod">
          <ac:chgData name="Caroline Prodger" userId="e4ef2e75-b60b-401b-8ebe-291bdcf405f4" providerId="ADAL" clId="{069B580B-E8B0-46DB-A2A6-843BF2918A02}" dt="2022-07-12T16:34:03.147" v="4" actId="20577"/>
          <ac:spMkLst>
            <pc:docMk/>
            <pc:sldMk cId="2272385125" sldId="332"/>
            <ac:spMk id="6" creationId="{F599580D-DE04-18B9-1292-9D10300A2483}"/>
          </ac:spMkLst>
        </pc:spChg>
        <pc:spChg chg="mod">
          <ac:chgData name="Caroline Prodger" userId="e4ef2e75-b60b-401b-8ebe-291bdcf405f4" providerId="ADAL" clId="{069B580B-E8B0-46DB-A2A6-843BF2918A02}" dt="2022-07-12T16:34:08.506" v="11" actId="20577"/>
          <ac:spMkLst>
            <pc:docMk/>
            <pc:sldMk cId="2272385125" sldId="332"/>
            <ac:spMk id="7" creationId="{6794438D-687D-37DA-B03D-8FE1C38751F9}"/>
          </ac:spMkLst>
        </pc:spChg>
        <pc:spChg chg="mod">
          <ac:chgData name="Caroline Prodger" userId="e4ef2e75-b60b-401b-8ebe-291bdcf405f4" providerId="ADAL" clId="{069B580B-E8B0-46DB-A2A6-843BF2918A02}" dt="2022-07-12T16:34:16.120" v="21" actId="20577"/>
          <ac:spMkLst>
            <pc:docMk/>
            <pc:sldMk cId="2272385125" sldId="332"/>
            <ac:spMk id="8" creationId="{F764B5E9-A94E-E07D-6F78-2AAE10D5A788}"/>
          </ac:spMkLst>
        </pc:spChg>
        <pc:spChg chg="mod">
          <ac:chgData name="Caroline Prodger" userId="e4ef2e75-b60b-401b-8ebe-291bdcf405f4" providerId="ADAL" clId="{069B580B-E8B0-46DB-A2A6-843BF2918A02}" dt="2022-07-12T16:36:19.202" v="40" actId="255"/>
          <ac:spMkLst>
            <pc:docMk/>
            <pc:sldMk cId="2272385125" sldId="332"/>
            <ac:spMk id="11" creationId="{4601FD9F-83D1-60A1-0FF7-1DCA934D2C41}"/>
          </ac:spMkLst>
        </pc:spChg>
        <pc:spChg chg="mod">
          <ac:chgData name="Caroline Prodger" userId="e4ef2e75-b60b-401b-8ebe-291bdcf405f4" providerId="ADAL" clId="{069B580B-E8B0-46DB-A2A6-843BF2918A02}" dt="2022-07-12T16:36:29.009" v="41" actId="255"/>
          <ac:spMkLst>
            <pc:docMk/>
            <pc:sldMk cId="2272385125" sldId="332"/>
            <ac:spMk id="12" creationId="{F9B86D78-2ADD-61BD-6CEF-742A0D869850}"/>
          </ac:spMkLst>
        </pc:spChg>
        <pc:spChg chg="mod">
          <ac:chgData name="Caroline Prodger" userId="e4ef2e75-b60b-401b-8ebe-291bdcf405f4" providerId="ADAL" clId="{069B580B-E8B0-46DB-A2A6-843BF2918A02}" dt="2022-07-12T16:35:55.627" v="37" actId="255"/>
          <ac:spMkLst>
            <pc:docMk/>
            <pc:sldMk cId="2272385125" sldId="332"/>
            <ac:spMk id="15" creationId="{685903E0-2F86-5802-C268-604641A30CBE}"/>
          </ac:spMkLst>
        </pc:spChg>
        <pc:spChg chg="mod">
          <ac:chgData name="Caroline Prodger" userId="e4ef2e75-b60b-401b-8ebe-291bdcf405f4" providerId="ADAL" clId="{069B580B-E8B0-46DB-A2A6-843BF2918A02}" dt="2022-07-12T16:36:02.895" v="38" actId="255"/>
          <ac:spMkLst>
            <pc:docMk/>
            <pc:sldMk cId="2272385125" sldId="332"/>
            <ac:spMk id="16" creationId="{AC7A4F83-E6B1-164B-5DB7-1DC5310C8651}"/>
          </ac:spMkLst>
        </pc:spChg>
        <pc:grpChg chg="mod">
          <ac:chgData name="Caroline Prodger" userId="e4ef2e75-b60b-401b-8ebe-291bdcf405f4" providerId="ADAL" clId="{069B580B-E8B0-46DB-A2A6-843BF2918A02}" dt="2022-07-12T16:34:55.057" v="30" actId="1076"/>
          <ac:grpSpMkLst>
            <pc:docMk/>
            <pc:sldMk cId="2272385125" sldId="332"/>
            <ac:grpSpMk id="4" creationId="{353F0EF9-723F-AAA2-95C2-627524679357}"/>
          </ac:grpSpMkLst>
        </pc:grpChg>
        <pc:cxnChg chg="mod">
          <ac:chgData name="Caroline Prodger" userId="e4ef2e75-b60b-401b-8ebe-291bdcf405f4" providerId="ADAL" clId="{069B580B-E8B0-46DB-A2A6-843BF2918A02}" dt="2022-07-12T16:35:18.551" v="32" actId="208"/>
          <ac:cxnSpMkLst>
            <pc:docMk/>
            <pc:sldMk cId="2272385125" sldId="332"/>
            <ac:cxnSpMk id="9" creationId="{27973563-2C55-D28A-B35B-A999C757F875}"/>
          </ac:cxnSpMkLst>
        </pc:cxnChg>
        <pc:cxnChg chg="mod">
          <ac:chgData name="Caroline Prodger" userId="e4ef2e75-b60b-401b-8ebe-291bdcf405f4" providerId="ADAL" clId="{069B580B-E8B0-46DB-A2A6-843BF2918A02}" dt="2022-07-12T16:35:27.159" v="34" actId="208"/>
          <ac:cxnSpMkLst>
            <pc:docMk/>
            <pc:sldMk cId="2272385125" sldId="332"/>
            <ac:cxnSpMk id="10" creationId="{B389E243-0897-6445-E6C6-C5ADEAD8926D}"/>
          </ac:cxnSpMkLst>
        </pc:cxnChg>
        <pc:cxnChg chg="mod">
          <ac:chgData name="Caroline Prodger" userId="e4ef2e75-b60b-401b-8ebe-291bdcf405f4" providerId="ADAL" clId="{069B580B-E8B0-46DB-A2A6-843BF2918A02}" dt="2022-07-12T16:35:30.717" v="36" actId="208"/>
          <ac:cxnSpMkLst>
            <pc:docMk/>
            <pc:sldMk cId="2272385125" sldId="332"/>
            <ac:cxnSpMk id="13" creationId="{49488628-E1FD-902E-737C-2836638E4B7F}"/>
          </ac:cxnSpMkLst>
        </pc:cxnChg>
        <pc:cxnChg chg="mod">
          <ac:chgData name="Caroline Prodger" userId="e4ef2e75-b60b-401b-8ebe-291bdcf405f4" providerId="ADAL" clId="{069B580B-E8B0-46DB-A2A6-843BF2918A02}" dt="2022-07-12T16:35:24.111" v="33" actId="208"/>
          <ac:cxnSpMkLst>
            <pc:docMk/>
            <pc:sldMk cId="2272385125" sldId="332"/>
            <ac:cxnSpMk id="14" creationId="{17B73BD5-7AC1-3F22-AE90-86667CE58F96}"/>
          </ac:cxnSpMkLst>
        </pc:cxn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2913667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812885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307233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marL="457200" indent="-457200">
              <a:buFont typeface="+mj-lt"/>
              <a:buAutoNum type="arabicPeriod" startAt="10"/>
            </a:pPr>
            <a:r>
              <a:rPr lang="en-GB" sz="2400" b="1" dirty="0"/>
              <a:t>Engineering and manufacturing control systems</a:t>
            </a:r>
          </a:p>
          <a:p>
            <a:endParaRPr lang="en-GB" sz="2400" b="1" dirty="0"/>
          </a:p>
          <a:p>
            <a:r>
              <a:rPr lang="en-GB" sz="2400" b="1" dirty="0"/>
              <a:t>10.1 Principles and applications of control system theory</a:t>
            </a:r>
          </a:p>
          <a:p>
            <a:pPr marL="457200" indent="-457200">
              <a:buFont typeface="+mj-lt"/>
              <a:buAutoNum type="arabicPeriod" startAt="10"/>
            </a:pPr>
            <a:endParaRPr lang="en-GB" sz="2400" b="1" dirty="0"/>
          </a:p>
        </p:txBody>
      </p:sp>
      <p:sp>
        <p:nvSpPr>
          <p:cNvPr id="2053" name="Rectangle 15"/>
          <p:cNvSpPr>
            <a:spLocks noGrp="1" noChangeArrowheads="1"/>
          </p:cNvSpPr>
          <p:nvPr>
            <p:ph type="title"/>
          </p:nvPr>
        </p:nvSpPr>
        <p:spPr>
          <a:xfrm>
            <a:off x="457200" y="3909537"/>
            <a:ext cx="8153400" cy="2514600"/>
          </a:xfrm>
        </p:spPr>
        <p:txBody>
          <a:bodyPr anchor="t"/>
          <a:lstStyle/>
          <a:p>
            <a:pPr eaLnBrk="1" hangingPunct="1"/>
            <a:r>
              <a:rPr lang="en-GB" dirty="0">
                <a:ea typeface="ＭＳ Ｐゴシック" pitchFamily="-105" charset="-128"/>
                <a:cs typeface="ＭＳ Ｐゴシック" pitchFamily="-105" charset="-128"/>
              </a:rPr>
              <a:t>PowerPoint 7: Representing control systems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6154C7-07BF-CF8F-A87E-E9BF5C2C1F33}"/>
              </a:ext>
            </a:extLst>
          </p:cNvPr>
          <p:cNvSpPr>
            <a:spLocks noGrp="1"/>
          </p:cNvSpPr>
          <p:nvPr>
            <p:ph type="title"/>
          </p:nvPr>
        </p:nvSpPr>
        <p:spPr/>
        <p:txBody>
          <a:bodyPr/>
          <a:lstStyle/>
          <a:p>
            <a:r>
              <a:rPr lang="en-US" dirty="0"/>
              <a:t>Objectives</a:t>
            </a:r>
            <a:endParaRPr lang="en-GB" dirty="0"/>
          </a:p>
        </p:txBody>
      </p:sp>
      <p:sp>
        <p:nvSpPr>
          <p:cNvPr id="4" name="Content Placeholder 3">
            <a:extLst>
              <a:ext uri="{FF2B5EF4-FFF2-40B4-BE49-F238E27FC236}">
                <a16:creationId xmlns:a16="http://schemas.microsoft.com/office/drawing/2014/main" id="{3DF58D7C-36F2-7E8A-205B-F08C5F3A73F0}"/>
              </a:ext>
            </a:extLst>
          </p:cNvPr>
          <p:cNvSpPr txBox="1">
            <a:spLocks noGrp="1"/>
          </p:cNvSpPr>
          <p:nvPr>
            <p:ph sz="quarter" idx="10"/>
          </p:nvPr>
        </p:nvSpPr>
        <p:spPr>
          <a:xfrm>
            <a:off x="457200" y="1511300"/>
            <a:ext cx="8229600" cy="240065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ea typeface="ＭＳ Ｐゴシック" pitchFamily="-105" charset="-128"/>
                <a:cs typeface="ＭＳ Ｐゴシック" pitchFamily="-105" charset="-128"/>
              </a:rPr>
              <a:t>By the end of this session, learners should be able to explain the differences between: </a:t>
            </a:r>
          </a:p>
          <a:p>
            <a:pPr marL="342900" indent="-342900" algn="l">
              <a:buClr>
                <a:srgbClr val="0077E3"/>
              </a:buClr>
              <a:buFont typeface="Arial" panose="020B0604020202020204" pitchFamily="34" charset="0"/>
              <a:buChar char="•"/>
            </a:pPr>
            <a:r>
              <a:rPr lang="en-GB" dirty="0"/>
              <a:t>system block diagrams</a:t>
            </a:r>
          </a:p>
          <a:p>
            <a:pPr marL="342900" indent="-342900" algn="l">
              <a:buClr>
                <a:srgbClr val="0077E3"/>
              </a:buClr>
              <a:buFont typeface="Arial" panose="020B0604020202020204" pitchFamily="34" charset="0"/>
              <a:buChar char="•"/>
            </a:pPr>
            <a:r>
              <a:rPr lang="en-GB" dirty="0"/>
              <a:t>schematics</a:t>
            </a:r>
          </a:p>
          <a:p>
            <a:pPr marL="342900" indent="-342900" algn="l">
              <a:buClr>
                <a:srgbClr val="0077E3"/>
              </a:buClr>
              <a:buFont typeface="Arial" panose="020B0604020202020204" pitchFamily="34" charset="0"/>
              <a:buChar char="•"/>
            </a:pPr>
            <a:r>
              <a:rPr lang="en-GB" dirty="0"/>
              <a:t>wiring diagrams.</a:t>
            </a:r>
            <a:endParaRPr lang="en-US" dirty="0"/>
          </a:p>
        </p:txBody>
      </p:sp>
      <p:pic>
        <p:nvPicPr>
          <p:cNvPr id="6" name="Picture 5" descr="Diagram&#10;&#10;Description automatically generated">
            <a:extLst>
              <a:ext uri="{FF2B5EF4-FFF2-40B4-BE49-F238E27FC236}">
                <a16:creationId xmlns:a16="http://schemas.microsoft.com/office/drawing/2014/main" id="{D720B3A8-3A19-6F35-215F-7E8BE8EEB807}"/>
              </a:ext>
            </a:extLst>
          </p:cNvPr>
          <p:cNvPicPr>
            <a:picLocks noChangeAspect="1"/>
          </p:cNvPicPr>
          <p:nvPr/>
        </p:nvPicPr>
        <p:blipFill>
          <a:blip r:embed="rId2"/>
          <a:stretch>
            <a:fillRect/>
          </a:stretch>
        </p:blipFill>
        <p:spPr>
          <a:xfrm>
            <a:off x="5905041" y="2413874"/>
            <a:ext cx="2781759" cy="1774762"/>
          </a:xfrm>
          <a:prstGeom prst="rect">
            <a:avLst/>
          </a:prstGeom>
        </p:spPr>
      </p:pic>
    </p:spTree>
    <p:extLst>
      <p:ext uri="{BB962C8B-B14F-4D97-AF65-F5344CB8AC3E}">
        <p14:creationId xmlns:p14="http://schemas.microsoft.com/office/powerpoint/2010/main" val="30475547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block diagrams</a:t>
            </a:r>
          </a:p>
        </p:txBody>
      </p:sp>
      <p:sp>
        <p:nvSpPr>
          <p:cNvPr id="3" name="Content Placeholder 2"/>
          <p:cNvSpPr>
            <a:spLocks noGrp="1"/>
          </p:cNvSpPr>
          <p:nvPr>
            <p:ph sz="quarter" idx="10"/>
          </p:nvPr>
        </p:nvSpPr>
        <p:spPr>
          <a:xfrm>
            <a:off x="457200" y="1512000"/>
            <a:ext cx="8229600" cy="4248000"/>
          </a:xfrm>
        </p:spPr>
        <p:txBody>
          <a:bodyPr/>
          <a:lstStyle/>
          <a:p>
            <a:r>
              <a:rPr lang="en-GB" dirty="0">
                <a:ea typeface="ＭＳ Ｐゴシック" pitchFamily="-105" charset="-128"/>
                <a:cs typeface="ＭＳ Ｐゴシック" pitchFamily="-105" charset="-128"/>
              </a:rPr>
              <a:t>As you learned earlier, </a:t>
            </a:r>
            <a:r>
              <a:rPr lang="en-GB" b="1" dirty="0">
                <a:ea typeface="ＭＳ Ｐゴシック" pitchFamily="-105" charset="-128"/>
                <a:cs typeface="ＭＳ Ｐゴシック" pitchFamily="-105" charset="-128"/>
              </a:rPr>
              <a:t>block diagrams </a:t>
            </a:r>
            <a:r>
              <a:rPr lang="en-GB" dirty="0">
                <a:ea typeface="ＭＳ Ｐゴシック" pitchFamily="-105" charset="-128"/>
                <a:cs typeface="ＭＳ Ｐゴシック" pitchFamily="-105" charset="-128"/>
              </a:rPr>
              <a:t>show an overview of control systems in terms of their input, process and output functions, and subsystems.</a:t>
            </a:r>
          </a:p>
          <a:p>
            <a:r>
              <a:rPr lang="en-GB" dirty="0">
                <a:ea typeface="ＭＳ Ｐゴシック" pitchFamily="-105" charset="-128"/>
                <a:cs typeface="ＭＳ Ｐゴシック" pitchFamily="-105" charset="-128"/>
              </a:rPr>
              <a:t>The blocks represent the components or groups of components that make up each function or subsystem. The arrows represent the signals that flow between them. The diagram shows a </a:t>
            </a:r>
            <a:r>
              <a:rPr lang="en-GB" dirty="0"/>
              <a:t>block diagram for a light sensing alarm.</a:t>
            </a:r>
          </a:p>
          <a:p>
            <a:endParaRPr lang="en-GB" dirty="0">
              <a:ea typeface="ＭＳ Ｐゴシック" pitchFamily="-105" charset="-128"/>
              <a:cs typeface="ＭＳ Ｐゴシック" pitchFamily="-105" charset="-128"/>
            </a:endParaRPr>
          </a:p>
        </p:txBody>
      </p:sp>
      <p:grpSp>
        <p:nvGrpSpPr>
          <p:cNvPr id="4" name="Group 3">
            <a:extLst>
              <a:ext uri="{FF2B5EF4-FFF2-40B4-BE49-F238E27FC236}">
                <a16:creationId xmlns:a16="http://schemas.microsoft.com/office/drawing/2014/main" id="{353F0EF9-723F-AAA2-95C2-627524679357}"/>
              </a:ext>
            </a:extLst>
          </p:cNvPr>
          <p:cNvGrpSpPr/>
          <p:nvPr/>
        </p:nvGrpSpPr>
        <p:grpSpPr>
          <a:xfrm>
            <a:off x="-127493" y="3867757"/>
            <a:ext cx="9262262" cy="1892243"/>
            <a:chOff x="-44347" y="3552981"/>
            <a:chExt cx="9262262" cy="1892243"/>
          </a:xfrm>
        </p:grpSpPr>
        <p:sp>
          <p:nvSpPr>
            <p:cNvPr id="5" name="Rectangle 4">
              <a:extLst>
                <a:ext uri="{FF2B5EF4-FFF2-40B4-BE49-F238E27FC236}">
                  <a16:creationId xmlns:a16="http://schemas.microsoft.com/office/drawing/2014/main" id="{9F560409-872B-BA83-9F34-E7E24CACA7B7}"/>
                </a:ext>
              </a:extLst>
            </p:cNvPr>
            <p:cNvSpPr/>
            <p:nvPr/>
          </p:nvSpPr>
          <p:spPr>
            <a:xfrm>
              <a:off x="1900051" y="4005064"/>
              <a:ext cx="1471128" cy="1440160"/>
            </a:xfrm>
            <a:prstGeom prst="rect">
              <a:avLst/>
            </a:prstGeom>
            <a:solidFill>
              <a:srgbClr val="0077E3"/>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800" dirty="0"/>
                <a:t>Light sensor</a:t>
              </a:r>
            </a:p>
          </p:txBody>
        </p:sp>
        <p:sp>
          <p:nvSpPr>
            <p:cNvPr id="6" name="TextBox 5">
              <a:extLst>
                <a:ext uri="{FF2B5EF4-FFF2-40B4-BE49-F238E27FC236}">
                  <a16:creationId xmlns:a16="http://schemas.microsoft.com/office/drawing/2014/main" id="{F599580D-DE04-18B9-1292-9D10300A2483}"/>
                </a:ext>
              </a:extLst>
            </p:cNvPr>
            <p:cNvSpPr txBox="1"/>
            <p:nvPr/>
          </p:nvSpPr>
          <p:spPr>
            <a:xfrm>
              <a:off x="1778931" y="3552981"/>
              <a:ext cx="1714512" cy="400110"/>
            </a:xfrm>
            <a:prstGeom prst="rect">
              <a:avLst/>
            </a:prstGeom>
            <a:noFill/>
          </p:spPr>
          <p:txBody>
            <a:bodyPr wrap="square" rtlCol="0">
              <a:spAutoFit/>
            </a:bodyPr>
            <a:lstStyle/>
            <a:p>
              <a:pPr algn="ctr"/>
              <a:r>
                <a:rPr lang="en-GB" sz="2000" b="1" dirty="0">
                  <a:latin typeface="+mn-lt"/>
                </a:rPr>
                <a:t>Input</a:t>
              </a:r>
              <a:endParaRPr lang="en-US" sz="2000" b="1" dirty="0">
                <a:latin typeface="+mn-lt"/>
              </a:endParaRPr>
            </a:p>
          </p:txBody>
        </p:sp>
        <p:sp>
          <p:nvSpPr>
            <p:cNvPr id="7" name="TextBox 6">
              <a:extLst>
                <a:ext uri="{FF2B5EF4-FFF2-40B4-BE49-F238E27FC236}">
                  <a16:creationId xmlns:a16="http://schemas.microsoft.com/office/drawing/2014/main" id="{6794438D-687D-37DA-B03D-8FE1C38751F9}"/>
                </a:ext>
              </a:extLst>
            </p:cNvPr>
            <p:cNvSpPr txBox="1"/>
            <p:nvPr/>
          </p:nvSpPr>
          <p:spPr>
            <a:xfrm>
              <a:off x="3752971" y="3573016"/>
              <a:ext cx="1714512" cy="400110"/>
            </a:xfrm>
            <a:prstGeom prst="rect">
              <a:avLst/>
            </a:prstGeom>
            <a:noFill/>
          </p:spPr>
          <p:txBody>
            <a:bodyPr wrap="square" rtlCol="0">
              <a:spAutoFit/>
            </a:bodyPr>
            <a:lstStyle/>
            <a:p>
              <a:pPr algn="ctr"/>
              <a:r>
                <a:rPr lang="en-GB" sz="2000" b="1" dirty="0">
                  <a:latin typeface="+mn-lt"/>
                </a:rPr>
                <a:t>Process</a:t>
              </a:r>
              <a:endParaRPr lang="en-US" sz="2000" b="1" dirty="0">
                <a:latin typeface="+mn-lt"/>
              </a:endParaRPr>
            </a:p>
          </p:txBody>
        </p:sp>
        <p:sp>
          <p:nvSpPr>
            <p:cNvPr id="8" name="TextBox 7">
              <a:extLst>
                <a:ext uri="{FF2B5EF4-FFF2-40B4-BE49-F238E27FC236}">
                  <a16:creationId xmlns:a16="http://schemas.microsoft.com/office/drawing/2014/main" id="{F764B5E9-A94E-E07D-6F78-2AAE10D5A788}"/>
                </a:ext>
              </a:extLst>
            </p:cNvPr>
            <p:cNvSpPr txBox="1"/>
            <p:nvPr/>
          </p:nvSpPr>
          <p:spPr>
            <a:xfrm>
              <a:off x="5746452" y="3552981"/>
              <a:ext cx="1714512" cy="400110"/>
            </a:xfrm>
            <a:prstGeom prst="rect">
              <a:avLst/>
            </a:prstGeom>
            <a:noFill/>
          </p:spPr>
          <p:txBody>
            <a:bodyPr wrap="square" rtlCol="0">
              <a:spAutoFit/>
            </a:bodyPr>
            <a:lstStyle/>
            <a:p>
              <a:pPr algn="ctr"/>
              <a:r>
                <a:rPr lang="en-GB" sz="2000" b="1" dirty="0">
                  <a:latin typeface="+mn-lt"/>
                </a:rPr>
                <a:t>Output</a:t>
              </a:r>
              <a:endParaRPr lang="en-US" sz="2000" b="1" dirty="0">
                <a:latin typeface="+mn-lt"/>
              </a:endParaRPr>
            </a:p>
          </p:txBody>
        </p:sp>
        <p:cxnSp>
          <p:nvCxnSpPr>
            <p:cNvPr id="9" name="Straight Arrow Connector 8">
              <a:extLst>
                <a:ext uri="{FF2B5EF4-FFF2-40B4-BE49-F238E27FC236}">
                  <a16:creationId xmlns:a16="http://schemas.microsoft.com/office/drawing/2014/main" id="{27973563-2C55-D28A-B35B-A999C757F875}"/>
                </a:ext>
              </a:extLst>
            </p:cNvPr>
            <p:cNvCxnSpPr/>
            <p:nvPr/>
          </p:nvCxnSpPr>
          <p:spPr>
            <a:xfrm>
              <a:off x="1400557" y="4725144"/>
              <a:ext cx="500066" cy="1588"/>
            </a:xfrm>
            <a:prstGeom prst="straightConnector1">
              <a:avLst/>
            </a:prstGeom>
            <a:ln>
              <a:solidFill>
                <a:srgbClr val="0077E3"/>
              </a:solidFill>
              <a:tailEnd type="arrow"/>
            </a:ln>
          </p:spPr>
          <p:style>
            <a:lnRef idx="2">
              <a:schemeClr val="accent6">
                <a:shade val="50000"/>
              </a:schemeClr>
            </a:lnRef>
            <a:fillRef idx="1">
              <a:schemeClr val="accent6"/>
            </a:fillRef>
            <a:effectRef idx="0">
              <a:schemeClr val="accent6"/>
            </a:effectRef>
            <a:fontRef idx="minor">
              <a:schemeClr val="lt1"/>
            </a:fontRef>
          </p:style>
        </p:cxnSp>
        <p:cxnSp>
          <p:nvCxnSpPr>
            <p:cNvPr id="10" name="Straight Arrow Connector 9">
              <a:extLst>
                <a:ext uri="{FF2B5EF4-FFF2-40B4-BE49-F238E27FC236}">
                  <a16:creationId xmlns:a16="http://schemas.microsoft.com/office/drawing/2014/main" id="{B389E243-0897-6445-E6C6-C5ADEAD8926D}"/>
                </a:ext>
              </a:extLst>
            </p:cNvPr>
            <p:cNvCxnSpPr/>
            <p:nvPr/>
          </p:nvCxnSpPr>
          <p:spPr>
            <a:xfrm>
              <a:off x="5362918" y="4725144"/>
              <a:ext cx="500066" cy="1588"/>
            </a:xfrm>
            <a:prstGeom prst="straightConnector1">
              <a:avLst/>
            </a:prstGeom>
            <a:ln>
              <a:solidFill>
                <a:srgbClr val="0077E3"/>
              </a:solidFill>
              <a:tailEnd type="arrow"/>
            </a:ln>
          </p:spPr>
          <p:style>
            <a:lnRef idx="2">
              <a:schemeClr val="accent6">
                <a:shade val="50000"/>
              </a:schemeClr>
            </a:lnRef>
            <a:fillRef idx="1">
              <a:schemeClr val="accent6"/>
            </a:fillRef>
            <a:effectRef idx="0">
              <a:schemeClr val="accent6"/>
            </a:effectRef>
            <a:fontRef idx="minor">
              <a:schemeClr val="lt1"/>
            </a:fontRef>
          </p:style>
        </p:cxnSp>
        <p:sp>
          <p:nvSpPr>
            <p:cNvPr id="11" name="Rectangle 10">
              <a:extLst>
                <a:ext uri="{FF2B5EF4-FFF2-40B4-BE49-F238E27FC236}">
                  <a16:creationId xmlns:a16="http://schemas.microsoft.com/office/drawing/2014/main" id="{4601FD9F-83D1-60A1-0FF7-1DCA934D2C41}"/>
                </a:ext>
              </a:extLst>
            </p:cNvPr>
            <p:cNvSpPr/>
            <p:nvPr/>
          </p:nvSpPr>
          <p:spPr>
            <a:xfrm>
              <a:off x="3874663" y="4005064"/>
              <a:ext cx="1471128" cy="1440160"/>
            </a:xfrm>
            <a:prstGeom prst="rect">
              <a:avLst/>
            </a:prstGeom>
            <a:solidFill>
              <a:srgbClr val="0077E3"/>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GB" sz="1800" dirty="0"/>
                <a:t>Timer</a:t>
              </a:r>
            </a:p>
          </p:txBody>
        </p:sp>
        <p:sp>
          <p:nvSpPr>
            <p:cNvPr id="12" name="Rectangle 11">
              <a:extLst>
                <a:ext uri="{FF2B5EF4-FFF2-40B4-BE49-F238E27FC236}">
                  <a16:creationId xmlns:a16="http://schemas.microsoft.com/office/drawing/2014/main" id="{F9B86D78-2ADD-61BD-6CEF-742A0D869850}"/>
                </a:ext>
              </a:extLst>
            </p:cNvPr>
            <p:cNvSpPr/>
            <p:nvPr/>
          </p:nvSpPr>
          <p:spPr>
            <a:xfrm>
              <a:off x="5868144" y="4005064"/>
              <a:ext cx="1471128" cy="1440160"/>
            </a:xfrm>
            <a:prstGeom prst="rect">
              <a:avLst/>
            </a:prstGeom>
            <a:solidFill>
              <a:srgbClr val="0077E3"/>
            </a:solidFill>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1800" dirty="0"/>
                <a:t>Buzzer</a:t>
              </a:r>
            </a:p>
          </p:txBody>
        </p:sp>
        <p:cxnSp>
          <p:nvCxnSpPr>
            <p:cNvPr id="13" name="Straight Arrow Connector 12">
              <a:extLst>
                <a:ext uri="{FF2B5EF4-FFF2-40B4-BE49-F238E27FC236}">
                  <a16:creationId xmlns:a16="http://schemas.microsoft.com/office/drawing/2014/main" id="{49488628-E1FD-902E-737C-2836638E4B7F}"/>
                </a:ext>
              </a:extLst>
            </p:cNvPr>
            <p:cNvCxnSpPr/>
            <p:nvPr/>
          </p:nvCxnSpPr>
          <p:spPr>
            <a:xfrm>
              <a:off x="7339272" y="4725144"/>
              <a:ext cx="500066" cy="1588"/>
            </a:xfrm>
            <a:prstGeom prst="straightConnector1">
              <a:avLst/>
            </a:prstGeom>
            <a:ln>
              <a:solidFill>
                <a:srgbClr val="0077E3"/>
              </a:solidFill>
              <a:tailEnd type="arrow"/>
            </a:ln>
          </p:spPr>
          <p:style>
            <a:lnRef idx="2">
              <a:schemeClr val="accent6">
                <a:shade val="50000"/>
              </a:schemeClr>
            </a:lnRef>
            <a:fillRef idx="1">
              <a:schemeClr val="accent6"/>
            </a:fillRef>
            <a:effectRef idx="0">
              <a:schemeClr val="accent6"/>
            </a:effectRef>
            <a:fontRef idx="minor">
              <a:schemeClr val="lt1"/>
            </a:fontRef>
          </p:style>
        </p:cxnSp>
        <p:cxnSp>
          <p:nvCxnSpPr>
            <p:cNvPr id="14" name="Straight Arrow Connector 13">
              <a:extLst>
                <a:ext uri="{FF2B5EF4-FFF2-40B4-BE49-F238E27FC236}">
                  <a16:creationId xmlns:a16="http://schemas.microsoft.com/office/drawing/2014/main" id="{17B73BD5-7AC1-3F22-AE90-86667CE58F96}"/>
                </a:ext>
              </a:extLst>
            </p:cNvPr>
            <p:cNvCxnSpPr/>
            <p:nvPr/>
          </p:nvCxnSpPr>
          <p:spPr>
            <a:xfrm>
              <a:off x="3375741" y="4725144"/>
              <a:ext cx="500066" cy="1588"/>
            </a:xfrm>
            <a:prstGeom prst="straightConnector1">
              <a:avLst/>
            </a:prstGeom>
            <a:ln>
              <a:solidFill>
                <a:srgbClr val="0077E3"/>
              </a:solidFill>
              <a:tailEnd type="arrow"/>
            </a:ln>
          </p:spPr>
          <p:style>
            <a:lnRef idx="2">
              <a:schemeClr val="accent6">
                <a:shade val="50000"/>
              </a:schemeClr>
            </a:lnRef>
            <a:fillRef idx="1">
              <a:schemeClr val="accent6"/>
            </a:fillRef>
            <a:effectRef idx="0">
              <a:schemeClr val="accent6"/>
            </a:effectRef>
            <a:fontRef idx="minor">
              <a:schemeClr val="lt1"/>
            </a:fontRef>
          </p:style>
        </p:cxnSp>
        <p:sp>
          <p:nvSpPr>
            <p:cNvPr id="15" name="TextBox 14">
              <a:extLst>
                <a:ext uri="{FF2B5EF4-FFF2-40B4-BE49-F238E27FC236}">
                  <a16:creationId xmlns:a16="http://schemas.microsoft.com/office/drawing/2014/main" id="{685903E0-2F86-5802-C268-604641A30CBE}"/>
                </a:ext>
              </a:extLst>
            </p:cNvPr>
            <p:cNvSpPr txBox="1"/>
            <p:nvPr/>
          </p:nvSpPr>
          <p:spPr>
            <a:xfrm>
              <a:off x="-44347" y="4323338"/>
              <a:ext cx="1408496" cy="646331"/>
            </a:xfrm>
            <a:prstGeom prst="rect">
              <a:avLst/>
            </a:prstGeom>
            <a:noFill/>
          </p:spPr>
          <p:txBody>
            <a:bodyPr wrap="square" rtlCol="0">
              <a:spAutoFit/>
            </a:bodyPr>
            <a:lstStyle/>
            <a:p>
              <a:pPr algn="r"/>
              <a:r>
                <a:rPr lang="en-GB" sz="1800" dirty="0">
                  <a:latin typeface="+mn-lt"/>
                  <a:cs typeface="Calibri" panose="020F0502020204030204" pitchFamily="34" charset="0"/>
                </a:rPr>
                <a:t>Light </a:t>
              </a:r>
            </a:p>
            <a:p>
              <a:pPr algn="r"/>
              <a:r>
                <a:rPr lang="en-GB" sz="1800" dirty="0">
                  <a:latin typeface="+mn-lt"/>
                  <a:cs typeface="Calibri" panose="020F0502020204030204" pitchFamily="34" charset="0"/>
                </a:rPr>
                <a:t>level</a:t>
              </a:r>
            </a:p>
          </p:txBody>
        </p:sp>
        <p:sp>
          <p:nvSpPr>
            <p:cNvPr id="16" name="TextBox 15">
              <a:extLst>
                <a:ext uri="{FF2B5EF4-FFF2-40B4-BE49-F238E27FC236}">
                  <a16:creationId xmlns:a16="http://schemas.microsoft.com/office/drawing/2014/main" id="{AC7A4F83-E6B1-164B-5DB7-1DC5310C8651}"/>
                </a:ext>
              </a:extLst>
            </p:cNvPr>
            <p:cNvSpPr txBox="1"/>
            <p:nvPr/>
          </p:nvSpPr>
          <p:spPr>
            <a:xfrm>
              <a:off x="7809419" y="4477226"/>
              <a:ext cx="1408496" cy="369332"/>
            </a:xfrm>
            <a:prstGeom prst="rect">
              <a:avLst/>
            </a:prstGeom>
            <a:noFill/>
          </p:spPr>
          <p:txBody>
            <a:bodyPr wrap="square" rtlCol="0">
              <a:spAutoFit/>
            </a:bodyPr>
            <a:lstStyle/>
            <a:p>
              <a:r>
                <a:rPr lang="en-GB" sz="1800" dirty="0">
                  <a:latin typeface="+mn-lt"/>
                  <a:cs typeface="Calibri" panose="020F0502020204030204" pitchFamily="34" charset="0"/>
                </a:rPr>
                <a:t>Sound</a:t>
              </a:r>
            </a:p>
          </p:txBody>
        </p:sp>
      </p:grpSp>
    </p:spTree>
    <p:extLst>
      <p:ext uri="{BB962C8B-B14F-4D97-AF65-F5344CB8AC3E}">
        <p14:creationId xmlns:p14="http://schemas.microsoft.com/office/powerpoint/2010/main" val="2272385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Schematics</a:t>
            </a:r>
          </a:p>
        </p:txBody>
      </p:sp>
      <p:pic>
        <p:nvPicPr>
          <p:cNvPr id="18" name="Picture 17" descr="Chart, diagram, box and whisker chart&#10;&#10;Description automatically generated">
            <a:extLst>
              <a:ext uri="{FF2B5EF4-FFF2-40B4-BE49-F238E27FC236}">
                <a16:creationId xmlns:a16="http://schemas.microsoft.com/office/drawing/2014/main" id="{FF7608A9-04ED-F8E8-0DD6-88531C254628}"/>
              </a:ext>
            </a:extLst>
          </p:cNvPr>
          <p:cNvPicPr>
            <a:picLocks noChangeAspect="1"/>
          </p:cNvPicPr>
          <p:nvPr/>
        </p:nvPicPr>
        <p:blipFill>
          <a:blip r:embed="rId3"/>
          <a:stretch>
            <a:fillRect/>
          </a:stretch>
        </p:blipFill>
        <p:spPr>
          <a:xfrm>
            <a:off x="2235722" y="3429000"/>
            <a:ext cx="4672556" cy="2597572"/>
          </a:xfrm>
          <a:prstGeom prst="rect">
            <a:avLst/>
          </a:prstGeom>
        </p:spPr>
      </p:pic>
      <p:sp>
        <p:nvSpPr>
          <p:cNvPr id="3" name="Content Placeholder 2"/>
          <p:cNvSpPr>
            <a:spLocks noGrp="1"/>
          </p:cNvSpPr>
          <p:nvPr>
            <p:ph sz="quarter" idx="10"/>
          </p:nvPr>
        </p:nvSpPr>
        <p:spPr>
          <a:xfrm>
            <a:off x="457200" y="1512000"/>
            <a:ext cx="8229600" cy="3258304"/>
          </a:xfrm>
        </p:spPr>
        <p:txBody>
          <a:bodyPr/>
          <a:lstStyle/>
          <a:p>
            <a:r>
              <a:rPr lang="en-GB" b="1" dirty="0">
                <a:ea typeface="ＭＳ Ｐゴシック" pitchFamily="-105" charset="-128"/>
                <a:cs typeface="ＭＳ Ｐゴシック" pitchFamily="-105" charset="-128"/>
              </a:rPr>
              <a:t>Schematics</a:t>
            </a:r>
            <a:r>
              <a:rPr lang="en-GB" dirty="0">
                <a:ea typeface="ＭＳ Ｐゴシック" pitchFamily="-105" charset="-128"/>
                <a:cs typeface="ＭＳ Ｐゴシック" pitchFamily="-105" charset="-128"/>
              </a:rPr>
              <a:t> show the individual components in a circuit or system and how they are connected together.</a:t>
            </a:r>
          </a:p>
          <a:p>
            <a:r>
              <a:rPr lang="en-GB" dirty="0">
                <a:ea typeface="ＭＳ Ｐゴシック" pitchFamily="-105" charset="-128"/>
                <a:cs typeface="ＭＳ Ｐゴシック" pitchFamily="-105" charset="-128"/>
              </a:rPr>
              <a:t>Standard circuit symbols are used to represent the components and wiring connections (BS 3939). The diagram shows a s</a:t>
            </a:r>
            <a:r>
              <a:rPr lang="en-GB" dirty="0"/>
              <a:t>chematic for a </a:t>
            </a:r>
            <a:r>
              <a:rPr lang="en-GB" b="1" dirty="0"/>
              <a:t>resistor–capacitor (RC)</a:t>
            </a:r>
            <a:r>
              <a:rPr lang="en-GB" dirty="0"/>
              <a:t> timer circuit.</a:t>
            </a:r>
          </a:p>
          <a:p>
            <a:endParaRPr lang="en-GB"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0172483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2571B-FCFC-CE9C-647F-BE905E010F16}"/>
              </a:ext>
            </a:extLst>
          </p:cNvPr>
          <p:cNvSpPr>
            <a:spLocks noGrp="1"/>
          </p:cNvSpPr>
          <p:nvPr>
            <p:ph type="title"/>
          </p:nvPr>
        </p:nvSpPr>
        <p:spPr/>
        <p:txBody>
          <a:bodyPr/>
          <a:lstStyle/>
          <a:p>
            <a:r>
              <a:rPr lang="en-GB"/>
              <a:t>Pros and cons of schematics</a:t>
            </a:r>
          </a:p>
        </p:txBody>
      </p:sp>
      <p:sp>
        <p:nvSpPr>
          <p:cNvPr id="3" name="Content Placeholder 2">
            <a:extLst>
              <a:ext uri="{FF2B5EF4-FFF2-40B4-BE49-F238E27FC236}">
                <a16:creationId xmlns:a16="http://schemas.microsoft.com/office/drawing/2014/main" id="{115EC245-4614-6DFF-4235-3E88A7279751}"/>
              </a:ext>
            </a:extLst>
          </p:cNvPr>
          <p:cNvSpPr>
            <a:spLocks noGrp="1"/>
          </p:cNvSpPr>
          <p:nvPr>
            <p:ph sz="quarter" idx="10"/>
          </p:nvPr>
        </p:nvSpPr>
        <p:spPr/>
        <p:txBody>
          <a:bodyPr/>
          <a:lstStyle/>
          <a:p>
            <a:r>
              <a:rPr lang="en-GB"/>
              <a:t>The use of standard circuit symbols in schematics means that anyone can interpret them. Because symbols can be made smaller than pictures of components, diagrams are easier to understand, and can be produced to a manageable size – especially useful in giving an overview of complex systems.</a:t>
            </a:r>
          </a:p>
          <a:p>
            <a:r>
              <a:rPr lang="en-GB"/>
              <a:t>However, unlike wiring diagrams, schematics do not show the physical layout of the components and wiring, which means the engineer cannot see where they will be placed in the casing.</a:t>
            </a:r>
          </a:p>
        </p:txBody>
      </p:sp>
    </p:spTree>
    <p:extLst>
      <p:ext uri="{BB962C8B-B14F-4D97-AF65-F5344CB8AC3E}">
        <p14:creationId xmlns:p14="http://schemas.microsoft.com/office/powerpoint/2010/main" val="24234320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Wiring diagrams</a:t>
            </a:r>
          </a:p>
        </p:txBody>
      </p:sp>
      <p:sp>
        <p:nvSpPr>
          <p:cNvPr id="3" name="Content Placeholder 2"/>
          <p:cNvSpPr>
            <a:spLocks noGrp="1"/>
          </p:cNvSpPr>
          <p:nvPr>
            <p:ph sz="quarter" idx="10"/>
          </p:nvPr>
        </p:nvSpPr>
        <p:spPr>
          <a:xfrm>
            <a:off x="457200" y="1512000"/>
            <a:ext cx="4114800" cy="4248000"/>
          </a:xfrm>
        </p:spPr>
        <p:txBody>
          <a:bodyPr/>
          <a:lstStyle/>
          <a:p>
            <a:r>
              <a:rPr lang="en-GB" b="1" dirty="0">
                <a:ea typeface="ＭＳ Ｐゴシック" pitchFamily="-105" charset="-128"/>
                <a:cs typeface="ＭＳ Ｐゴシック" pitchFamily="-105" charset="-128"/>
              </a:rPr>
              <a:t>Wiring diagrams</a:t>
            </a:r>
            <a:r>
              <a:rPr lang="en-GB" dirty="0">
                <a:ea typeface="ＭＳ Ｐゴシック" pitchFamily="-105" charset="-128"/>
                <a:cs typeface="ＭＳ Ｐゴシック" pitchFamily="-105" charset="-128"/>
              </a:rPr>
              <a:t> show both the physical connections and the physical layout of a circuit or system.</a:t>
            </a:r>
          </a:p>
          <a:p>
            <a:r>
              <a:rPr lang="en-GB" dirty="0">
                <a:ea typeface="ＭＳ Ｐゴシック" pitchFamily="-105" charset="-128"/>
                <a:cs typeface="ＭＳ Ｐゴシック" pitchFamily="-105" charset="-128"/>
              </a:rPr>
              <a:t>Simple pictorial representations of components are shown along with the wires that connect them together. This helps engineers to perform installations and fix faults.</a:t>
            </a:r>
          </a:p>
          <a:p>
            <a:r>
              <a:rPr lang="en-GB" dirty="0">
                <a:ea typeface="ＭＳ Ｐゴシック" pitchFamily="-105" charset="-128"/>
                <a:cs typeface="ＭＳ Ｐゴシック" pitchFamily="-105" charset="-128"/>
              </a:rPr>
              <a:t>The diagram shows the wiring for an RC timer circuit. Compare this to the schematic shown on slide 4.</a:t>
            </a:r>
          </a:p>
        </p:txBody>
      </p:sp>
      <p:pic>
        <p:nvPicPr>
          <p:cNvPr id="6" name="Picture 5" descr="Diagram&#10;&#10;Description automatically generated">
            <a:extLst>
              <a:ext uri="{FF2B5EF4-FFF2-40B4-BE49-F238E27FC236}">
                <a16:creationId xmlns:a16="http://schemas.microsoft.com/office/drawing/2014/main" id="{45C16A66-23E7-C8D8-B783-E28372875400}"/>
              </a:ext>
            </a:extLst>
          </p:cNvPr>
          <p:cNvPicPr>
            <a:picLocks noChangeAspect="1"/>
          </p:cNvPicPr>
          <p:nvPr/>
        </p:nvPicPr>
        <p:blipFill>
          <a:blip r:embed="rId3"/>
          <a:stretch>
            <a:fillRect/>
          </a:stretch>
        </p:blipFill>
        <p:spPr>
          <a:xfrm>
            <a:off x="4925568" y="1390588"/>
            <a:ext cx="3761232" cy="3706368"/>
          </a:xfrm>
          <a:prstGeom prst="rect">
            <a:avLst/>
          </a:prstGeom>
        </p:spPr>
      </p:pic>
    </p:spTree>
    <p:extLst>
      <p:ext uri="{BB962C8B-B14F-4D97-AF65-F5344CB8AC3E}">
        <p14:creationId xmlns:p14="http://schemas.microsoft.com/office/powerpoint/2010/main" val="73633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11595" y="603048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TotalTime>
  <Words>372</Words>
  <Application>Microsoft Office PowerPoint</Application>
  <PresentationFormat>On-screen Show (4:3)</PresentationFormat>
  <Paragraphs>40</Paragraphs>
  <Slides>7</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ＭＳ Ｐゴシック</vt:lpstr>
      <vt:lpstr>Arial</vt:lpstr>
      <vt:lpstr>Calibri</vt:lpstr>
      <vt:lpstr>Lucida Grande</vt:lpstr>
      <vt:lpstr>Times New Roman</vt:lpstr>
      <vt:lpstr>Default Design</vt:lpstr>
      <vt:lpstr>PowerPoint 7: Representing control systems</vt:lpstr>
      <vt:lpstr>Objectives</vt:lpstr>
      <vt:lpstr>System block diagrams</vt:lpstr>
      <vt:lpstr>Schematics</vt:lpstr>
      <vt:lpstr>Pros and cons of schematics</vt:lpstr>
      <vt:lpstr>Wiring diagrams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59</cp:revision>
  <dcterms:created xsi:type="dcterms:W3CDTF">2013-05-28T00:38:54Z</dcterms:created>
  <dcterms:modified xsi:type="dcterms:W3CDTF">2025-11-12T09:36:21Z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