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36" r:id="rId6"/>
    <p:sldId id="332" r:id="rId7"/>
    <p:sldId id="333" r:id="rId8"/>
    <p:sldId id="334" r:id="rId9"/>
    <p:sldId id="335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B4F0E2-0ADC-4132-9C78-44BA6B639284}" v="1" dt="2022-06-21T11:02:38.5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0816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0B4F0E2-0ADC-4132-9C78-44BA6B639284}"/>
    <pc:docChg chg="custSel addSld modSld">
      <pc:chgData name="Caroline Prodger" userId="e4ef2e75-b60b-401b-8ebe-291bdcf405f4" providerId="ADAL" clId="{50B4F0E2-0ADC-4132-9C78-44BA6B639284}" dt="2022-06-21T11:03:51.330" v="151" actId="20577"/>
      <pc:docMkLst>
        <pc:docMk/>
      </pc:docMkLst>
      <pc:sldChg chg="delSp modSp mod">
        <pc:chgData name="Caroline Prodger" userId="e4ef2e75-b60b-401b-8ebe-291bdcf405f4" providerId="ADAL" clId="{50B4F0E2-0ADC-4132-9C78-44BA6B639284}" dt="2022-06-21T11:01:00.745" v="6" actId="478"/>
        <pc:sldMkLst>
          <pc:docMk/>
          <pc:sldMk cId="0" sldId="256"/>
        </pc:sldMkLst>
        <pc:spChg chg="del mod">
          <ac:chgData name="Caroline Prodger" userId="e4ef2e75-b60b-401b-8ebe-291bdcf405f4" providerId="ADAL" clId="{50B4F0E2-0ADC-4132-9C78-44BA6B639284}" dt="2022-06-21T11:01:00.745" v="6" actId="478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50B4F0E2-0ADC-4132-9C78-44BA6B639284}" dt="2022-06-21T11:00:47.706" v="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50B4F0E2-0ADC-4132-9C78-44BA6B639284}" dt="2022-06-21T11:00:43.296" v="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50B4F0E2-0ADC-4132-9C78-44BA6B639284}" dt="2022-06-21T11:03:51.330" v="151" actId="20577"/>
        <pc:sldMkLst>
          <pc:docMk/>
          <pc:sldMk cId="1065201759" sldId="334"/>
        </pc:sldMkLst>
        <pc:spChg chg="mod">
          <ac:chgData name="Caroline Prodger" userId="e4ef2e75-b60b-401b-8ebe-291bdcf405f4" providerId="ADAL" clId="{50B4F0E2-0ADC-4132-9C78-44BA6B639284}" dt="2022-06-21T11:03:51.330" v="151" actId="20577"/>
          <ac:spMkLst>
            <pc:docMk/>
            <pc:sldMk cId="1065201759" sldId="334"/>
            <ac:spMk id="3" creationId="{00000000-0000-0000-0000-000000000000}"/>
          </ac:spMkLst>
        </pc:spChg>
      </pc:sldChg>
      <pc:sldChg chg="addSp modSp new mod">
        <pc:chgData name="Caroline Prodger" userId="e4ef2e75-b60b-401b-8ebe-291bdcf405f4" providerId="ADAL" clId="{50B4F0E2-0ADC-4132-9C78-44BA6B639284}" dt="2022-06-21T11:03:04.256" v="150" actId="14100"/>
        <pc:sldMkLst>
          <pc:docMk/>
          <pc:sldMk cId="1008149597" sldId="336"/>
        </pc:sldMkLst>
        <pc:spChg chg="mod">
          <ac:chgData name="Caroline Prodger" userId="e4ef2e75-b60b-401b-8ebe-291bdcf405f4" providerId="ADAL" clId="{50B4F0E2-0ADC-4132-9C78-44BA6B639284}" dt="2022-06-21T11:01:08.791" v="19" actId="20577"/>
          <ac:spMkLst>
            <pc:docMk/>
            <pc:sldMk cId="1008149597" sldId="336"/>
            <ac:spMk id="2" creationId="{C5BABA58-73A8-9228-B9C9-ECC42C725AD1}"/>
          </ac:spMkLst>
        </pc:spChg>
        <pc:spChg chg="mod">
          <ac:chgData name="Caroline Prodger" userId="e4ef2e75-b60b-401b-8ebe-291bdcf405f4" providerId="ADAL" clId="{50B4F0E2-0ADC-4132-9C78-44BA6B639284}" dt="2022-06-21T11:02:15.488" v="140" actId="14100"/>
          <ac:spMkLst>
            <pc:docMk/>
            <pc:sldMk cId="1008149597" sldId="336"/>
            <ac:spMk id="3" creationId="{B28BDC71-1127-AD5C-ADE4-76C12E7790C2}"/>
          </ac:spMkLst>
        </pc:spChg>
        <pc:picChg chg="add mod modCrop">
          <ac:chgData name="Caroline Prodger" userId="e4ef2e75-b60b-401b-8ebe-291bdcf405f4" providerId="ADAL" clId="{50B4F0E2-0ADC-4132-9C78-44BA6B639284}" dt="2022-06-21T11:03:04.256" v="150" actId="14100"/>
          <ac:picMkLst>
            <pc:docMk/>
            <pc:sldMk cId="1008149597" sldId="336"/>
            <ac:picMk id="5" creationId="{5E3CD612-6617-EBED-B4AF-0C52B244F04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037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3471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623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431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Open and closed loop systems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BABA58-73A8-9228-B9C9-ECC42C72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8BDC71-1127-AD5C-ADE4-76C12E7790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35864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open and closed loop systems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how these systems are represented on engineering drawings.</a:t>
            </a:r>
          </a:p>
          <a:p>
            <a:endParaRPr lang="en-GB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E3CD612-6617-EBED-B4AF-0C52B244F0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64" r="9074"/>
          <a:stretch/>
        </p:blipFill>
        <p:spPr>
          <a:xfrm>
            <a:off x="5325620" y="1512000"/>
            <a:ext cx="3361180" cy="301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4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and closed loop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81032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Open loop systems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do not have a feedback loop.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Closed loop systems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have at least one feedback loop.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Feedback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where the output signal from a system becomes an input signal to the same system. For example: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D9D363-3F3B-E336-02B9-6CD5E216D95D}"/>
              </a:ext>
            </a:extLst>
          </p:cNvPr>
          <p:cNvSpPr/>
          <p:nvPr/>
        </p:nvSpPr>
        <p:spPr>
          <a:xfrm>
            <a:off x="3800659" y="3657601"/>
            <a:ext cx="1339481" cy="1264920"/>
          </a:xfrm>
          <a:prstGeom prst="rect">
            <a:avLst/>
          </a:prstGeom>
          <a:solidFill>
            <a:srgbClr val="0077E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Process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177337E-3FB7-DEB2-D477-08D0847B1B0E}"/>
              </a:ext>
            </a:extLst>
          </p:cNvPr>
          <p:cNvCxnSpPr>
            <a:cxnSpLocks/>
          </p:cNvCxnSpPr>
          <p:nvPr/>
        </p:nvCxnSpPr>
        <p:spPr>
          <a:xfrm>
            <a:off x="5140140" y="4290061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54C48FF7-9920-931F-8579-90D19FA1428A}"/>
              </a:ext>
            </a:extLst>
          </p:cNvPr>
          <p:cNvSpPr/>
          <p:nvPr/>
        </p:nvSpPr>
        <p:spPr>
          <a:xfrm>
            <a:off x="5771699" y="3657601"/>
            <a:ext cx="1339481" cy="1264920"/>
          </a:xfrm>
          <a:prstGeom prst="rect">
            <a:avLst/>
          </a:prstGeom>
          <a:solidFill>
            <a:srgbClr val="0077E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Output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796B96-35DF-00CA-0B17-9C6EBC8E3ACA}"/>
              </a:ext>
            </a:extLst>
          </p:cNvPr>
          <p:cNvSpPr/>
          <p:nvPr/>
        </p:nvSpPr>
        <p:spPr>
          <a:xfrm>
            <a:off x="1829619" y="3657601"/>
            <a:ext cx="1339481" cy="1264920"/>
          </a:xfrm>
          <a:prstGeom prst="rect">
            <a:avLst/>
          </a:prstGeom>
          <a:solidFill>
            <a:srgbClr val="0077E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Input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C85CA8F-D244-0E3F-904D-39D992499473}"/>
              </a:ext>
            </a:extLst>
          </p:cNvPr>
          <p:cNvCxnSpPr>
            <a:cxnSpLocks/>
          </p:cNvCxnSpPr>
          <p:nvPr/>
        </p:nvCxnSpPr>
        <p:spPr>
          <a:xfrm>
            <a:off x="3169100" y="4302762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E8B5B6B-E81F-DD34-807E-3D25952DB045}"/>
              </a:ext>
            </a:extLst>
          </p:cNvPr>
          <p:cNvCxnSpPr>
            <a:cxnSpLocks/>
          </p:cNvCxnSpPr>
          <p:nvPr/>
        </p:nvCxnSpPr>
        <p:spPr>
          <a:xfrm>
            <a:off x="1189539" y="4089402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47905C5-4212-EAEE-847D-6DBFCD248CD3}"/>
              </a:ext>
            </a:extLst>
          </p:cNvPr>
          <p:cNvCxnSpPr>
            <a:cxnSpLocks/>
          </p:cNvCxnSpPr>
          <p:nvPr/>
        </p:nvCxnSpPr>
        <p:spPr>
          <a:xfrm>
            <a:off x="7111180" y="4290061"/>
            <a:ext cx="8432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EF8AFE9-CCA9-B1E3-F46F-CBA1694BADC3}"/>
              </a:ext>
            </a:extLst>
          </p:cNvPr>
          <p:cNvCxnSpPr>
            <a:cxnSpLocks/>
          </p:cNvCxnSpPr>
          <p:nvPr/>
        </p:nvCxnSpPr>
        <p:spPr>
          <a:xfrm>
            <a:off x="1189539" y="4566922"/>
            <a:ext cx="640080" cy="0"/>
          </a:xfrm>
          <a:prstGeom prst="straightConnector1">
            <a:avLst/>
          </a:prstGeom>
          <a:ln w="28575" cap="flat" cmpd="sng" algn="ctr">
            <a:solidFill>
              <a:srgbClr val="0077E3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D3EC877-8D42-DA68-49D7-BB865ED8EEF0}"/>
              </a:ext>
            </a:extLst>
          </p:cNvPr>
          <p:cNvCxnSpPr/>
          <p:nvPr/>
        </p:nvCxnSpPr>
        <p:spPr>
          <a:xfrm>
            <a:off x="7476940" y="4290061"/>
            <a:ext cx="0" cy="1318259"/>
          </a:xfrm>
          <a:prstGeom prst="line">
            <a:avLst/>
          </a:prstGeom>
          <a:ln w="28575"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B24330-8BBB-10B5-94A5-39EC7A67371C}"/>
              </a:ext>
            </a:extLst>
          </p:cNvPr>
          <p:cNvCxnSpPr>
            <a:cxnSpLocks/>
          </p:cNvCxnSpPr>
          <p:nvPr/>
        </p:nvCxnSpPr>
        <p:spPr>
          <a:xfrm>
            <a:off x="1189539" y="5608320"/>
            <a:ext cx="6287401" cy="0"/>
          </a:xfrm>
          <a:prstGeom prst="line">
            <a:avLst/>
          </a:prstGeom>
          <a:ln w="28575"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80172EB-9CAB-DF6D-A473-879CA1941C73}"/>
              </a:ext>
            </a:extLst>
          </p:cNvPr>
          <p:cNvCxnSpPr>
            <a:cxnSpLocks/>
          </p:cNvCxnSpPr>
          <p:nvPr/>
        </p:nvCxnSpPr>
        <p:spPr>
          <a:xfrm>
            <a:off x="1189539" y="4566922"/>
            <a:ext cx="0" cy="1041398"/>
          </a:xfrm>
          <a:prstGeom prst="line">
            <a:avLst/>
          </a:prstGeom>
          <a:ln w="28575"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F4B7C7D8-7C97-DE16-FF9C-474AAE1CC580}"/>
              </a:ext>
            </a:extLst>
          </p:cNvPr>
          <p:cNvSpPr txBox="1"/>
          <p:nvPr/>
        </p:nvSpPr>
        <p:spPr>
          <a:xfrm>
            <a:off x="3677919" y="5151122"/>
            <a:ext cx="15849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Feedback</a:t>
            </a:r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loop or closed loop?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910080"/>
            <a:ext cx="8229600" cy="3849920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Closed loop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systems are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more robust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as they are less likely to be affected by external disturbances or noise.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Closed loop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systems are extremely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accurate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Open loop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systems are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less complicated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and therefore easier to design and maintain.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ea typeface="ＭＳ Ｐゴシック" pitchFamily="-105" charset="-128"/>
              </a:rPr>
              <a:t>Open loop</a:t>
            </a:r>
            <a:r>
              <a:rPr lang="en-US" dirty="0">
                <a:ea typeface="ＭＳ Ｐゴシック" pitchFamily="-105" charset="-128"/>
              </a:rPr>
              <a:t> systems are </a:t>
            </a:r>
            <a:r>
              <a:rPr lang="en-US" b="1" dirty="0">
                <a:ea typeface="ＭＳ Ｐゴシック" pitchFamily="-105" charset="-128"/>
              </a:rPr>
              <a:t>less costly</a:t>
            </a:r>
            <a:r>
              <a:rPr lang="en-US" dirty="0">
                <a:ea typeface="ＭＳ Ｐゴシック" pitchFamily="-105" charset="-128"/>
              </a:rPr>
              <a:t> to produce as they have less components.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858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open and closed loop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4160"/>
            <a:ext cx="8310880" cy="422584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Typical applications of open loop systems</a:t>
            </a:r>
          </a:p>
          <a:p>
            <a:pPr lvl="1"/>
            <a:r>
              <a:rPr lang="en-US" dirty="0"/>
              <a:t>Simple timer and latching systems.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Simple electronic counters.</a:t>
            </a:r>
          </a:p>
          <a:p>
            <a:pPr>
              <a:spcBef>
                <a:spcPts val="1500"/>
              </a:spcBef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Typical applications of closed loop systems </a:t>
            </a:r>
          </a:p>
          <a:p>
            <a:pPr lvl="1"/>
            <a:r>
              <a:rPr lang="en-US" dirty="0"/>
              <a:t>Temperature control and heating systems.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Automatic security lighting systems.</a:t>
            </a:r>
          </a:p>
          <a:p>
            <a:pPr lvl="1"/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Robotic arms and/or vehicles.</a:t>
            </a:r>
          </a:p>
          <a:p>
            <a:pPr marL="0" lvl="1" indent="0"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Can you think of any other examples?</a:t>
            </a:r>
          </a:p>
        </p:txBody>
      </p:sp>
    </p:spTree>
    <p:extLst>
      <p:ext uri="{BB962C8B-B14F-4D97-AF65-F5344CB8AC3E}">
        <p14:creationId xmlns:p14="http://schemas.microsoft.com/office/powerpoint/2010/main" val="10652017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 functions and summing points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81032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transfer function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 mathematical representation of the contents of each block within a systems diagram (eg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G(s)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and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H(s)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shown below).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summing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produces the algebraic sum of the reference input signal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R(s)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and feedback signal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B(s)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resulting in the error signal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E(s)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C(s)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the output signal.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2D4097-19BC-A683-7BC6-4BBA9DC083B5}"/>
              </a:ext>
            </a:extLst>
          </p:cNvPr>
          <p:cNvGrpSpPr/>
          <p:nvPr/>
        </p:nvGrpSpPr>
        <p:grpSpPr>
          <a:xfrm>
            <a:off x="1734724" y="3625853"/>
            <a:ext cx="4833905" cy="2103930"/>
            <a:chOff x="921924" y="4011933"/>
            <a:chExt cx="4833905" cy="2103930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4796B96-35DF-00CA-0B17-9C6EBC8E3ACA}"/>
                </a:ext>
              </a:extLst>
            </p:cNvPr>
            <p:cNvSpPr/>
            <p:nvPr/>
          </p:nvSpPr>
          <p:spPr>
            <a:xfrm>
              <a:off x="3049012" y="4027349"/>
              <a:ext cx="1339481" cy="777656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i="1" dirty="0"/>
                <a:t>G(s)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C85CA8F-D244-0E3F-904D-39D99249947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345146" y="5737392"/>
              <a:ext cx="392040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F47905C5-4212-EAEE-847D-6DBFCD248CD3}"/>
                </a:ext>
              </a:extLst>
            </p:cNvPr>
            <p:cNvCxnSpPr>
              <a:cxnSpLocks/>
            </p:cNvCxnSpPr>
            <p:nvPr/>
          </p:nvCxnSpPr>
          <p:spPr>
            <a:xfrm>
              <a:off x="4295226" y="4424682"/>
              <a:ext cx="843280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AEF8AFE9-CCA9-B1E3-F46F-CBA1694BADC3}"/>
                </a:ext>
              </a:extLst>
            </p:cNvPr>
            <p:cNvCxnSpPr>
              <a:cxnSpLocks/>
            </p:cNvCxnSpPr>
            <p:nvPr/>
          </p:nvCxnSpPr>
          <p:spPr>
            <a:xfrm>
              <a:off x="1355895" y="4424682"/>
              <a:ext cx="492349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5D3EC877-8D42-DA68-49D7-BB865ED8EEF0}"/>
                </a:ext>
              </a:extLst>
            </p:cNvPr>
            <p:cNvCxnSpPr/>
            <p:nvPr/>
          </p:nvCxnSpPr>
          <p:spPr>
            <a:xfrm>
              <a:off x="4737186" y="4424682"/>
              <a:ext cx="0" cy="1318259"/>
            </a:xfrm>
            <a:prstGeom prst="line">
              <a:avLst/>
            </a:prstGeom>
            <a:ln w="28575">
              <a:solidFill>
                <a:srgbClr val="0077E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D6B24330-8BBB-10B5-94A5-39EC7A67371C}"/>
                </a:ext>
              </a:extLst>
            </p:cNvPr>
            <p:cNvCxnSpPr>
              <a:cxnSpLocks/>
              <a:endCxn id="34" idx="1"/>
            </p:cNvCxnSpPr>
            <p:nvPr/>
          </p:nvCxnSpPr>
          <p:spPr>
            <a:xfrm flipV="1">
              <a:off x="2161782" y="5727035"/>
              <a:ext cx="870977" cy="10357"/>
            </a:xfrm>
            <a:prstGeom prst="line">
              <a:avLst/>
            </a:prstGeom>
            <a:ln w="28575">
              <a:solidFill>
                <a:srgbClr val="0077E3"/>
              </a:solidFill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BC505B3-44F8-285C-0FA1-DBFC2EA1B9FD}"/>
                </a:ext>
              </a:extLst>
            </p:cNvPr>
            <p:cNvSpPr/>
            <p:nvPr/>
          </p:nvSpPr>
          <p:spPr>
            <a:xfrm>
              <a:off x="1848244" y="4114802"/>
              <a:ext cx="659581" cy="619760"/>
            </a:xfrm>
            <a:prstGeom prst="ellipse">
              <a:avLst/>
            </a:prstGeom>
            <a:solidFill>
              <a:srgbClr val="0077E3"/>
            </a:solidFill>
            <a:ln>
              <a:solidFill>
                <a:srgbClr val="0077E3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CC47CA51-CC2D-76B7-0FB9-E867E166425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78034" y="4734562"/>
              <a:ext cx="0" cy="992473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7CFC3B79-3053-B14F-7919-683803139881}"/>
                </a:ext>
              </a:extLst>
            </p:cNvPr>
            <p:cNvCxnSpPr>
              <a:cxnSpLocks/>
              <a:stCxn id="9" idx="6"/>
            </p:cNvCxnSpPr>
            <p:nvPr/>
          </p:nvCxnSpPr>
          <p:spPr>
            <a:xfrm>
              <a:off x="2507825" y="4424682"/>
              <a:ext cx="519040" cy="0"/>
            </a:xfrm>
            <a:prstGeom prst="straightConnector1">
              <a:avLst/>
            </a:prstGeom>
            <a:ln w="28575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85B6291-168C-CDE2-406B-F717573E8594}"/>
                </a:ext>
              </a:extLst>
            </p:cNvPr>
            <p:cNvSpPr txBox="1"/>
            <p:nvPr/>
          </p:nvSpPr>
          <p:spPr>
            <a:xfrm>
              <a:off x="1549347" y="4011933"/>
              <a:ext cx="355597" cy="412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+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D18CD5B-2F3A-670A-C457-F8349FA5D1E8}"/>
                </a:ext>
              </a:extLst>
            </p:cNvPr>
            <p:cNvSpPr txBox="1"/>
            <p:nvPr/>
          </p:nvSpPr>
          <p:spPr>
            <a:xfrm>
              <a:off x="1809535" y="4618949"/>
              <a:ext cx="355597" cy="4127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-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427133E-93D4-7182-D26D-E59FCE17344D}"/>
                </a:ext>
              </a:extLst>
            </p:cNvPr>
            <p:cNvSpPr txBox="1"/>
            <p:nvPr/>
          </p:nvSpPr>
          <p:spPr>
            <a:xfrm>
              <a:off x="921924" y="4021006"/>
              <a:ext cx="788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R(s)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D372DBC-2506-7AE2-A362-ED93BEE25B93}"/>
                </a:ext>
              </a:extLst>
            </p:cNvPr>
            <p:cNvSpPr txBox="1"/>
            <p:nvPr/>
          </p:nvSpPr>
          <p:spPr>
            <a:xfrm>
              <a:off x="2438158" y="4015513"/>
              <a:ext cx="788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E(s)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00883602-5EE1-FCC4-2736-9CC7EF342C86}"/>
                </a:ext>
              </a:extLst>
            </p:cNvPr>
            <p:cNvSpPr txBox="1"/>
            <p:nvPr/>
          </p:nvSpPr>
          <p:spPr>
            <a:xfrm>
              <a:off x="2218793" y="5031698"/>
              <a:ext cx="648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B(s)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F5D5D18-E32F-D812-1C4F-D971748B2659}"/>
                </a:ext>
              </a:extLst>
            </p:cNvPr>
            <p:cNvSpPr txBox="1"/>
            <p:nvPr/>
          </p:nvSpPr>
          <p:spPr>
            <a:xfrm>
              <a:off x="5107453" y="4153478"/>
              <a:ext cx="648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800" i="1" dirty="0"/>
                <a:t>C(s)</a:t>
              </a:r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2B250971-3DD0-9467-6ECF-B704A5D8E493}"/>
                </a:ext>
              </a:extLst>
            </p:cNvPr>
            <p:cNvCxnSpPr>
              <a:stCxn id="9" idx="1"/>
              <a:endCxn id="9" idx="5"/>
            </p:cNvCxnSpPr>
            <p:nvPr/>
          </p:nvCxnSpPr>
          <p:spPr>
            <a:xfrm>
              <a:off x="1944837" y="4205564"/>
              <a:ext cx="466395" cy="43823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45FCC69-6805-36C3-F01A-EF4EB0406FB6}"/>
                </a:ext>
              </a:extLst>
            </p:cNvPr>
            <p:cNvCxnSpPr>
              <a:cxnSpLocks/>
              <a:stCxn id="9" idx="7"/>
              <a:endCxn id="9" idx="3"/>
            </p:cNvCxnSpPr>
            <p:nvPr/>
          </p:nvCxnSpPr>
          <p:spPr>
            <a:xfrm flipH="1">
              <a:off x="1944837" y="4205564"/>
              <a:ext cx="466395" cy="438236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4ECB2808-C711-C1A3-F7C6-E70894821687}"/>
                </a:ext>
              </a:extLst>
            </p:cNvPr>
            <p:cNvSpPr/>
            <p:nvPr/>
          </p:nvSpPr>
          <p:spPr>
            <a:xfrm>
              <a:off x="3032759" y="5338207"/>
              <a:ext cx="1339481" cy="777656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i="1" dirty="0"/>
                <a:t>H(s)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4256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69064" y="599858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364</Words>
  <Application>Microsoft Office PowerPoint</Application>
  <PresentationFormat>On-screen Show (4:3)</PresentationFormat>
  <Paragraphs>52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5: Open and closed loop systems</vt:lpstr>
      <vt:lpstr>Objectives</vt:lpstr>
      <vt:lpstr>Open and closed loop systems</vt:lpstr>
      <vt:lpstr>Open loop or closed loop?</vt:lpstr>
      <vt:lpstr>Applications of open and closed loop systems</vt:lpstr>
      <vt:lpstr>Transfer functions and summing points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58</cp:revision>
  <dcterms:created xsi:type="dcterms:W3CDTF">2013-05-28T00:38:54Z</dcterms:created>
  <dcterms:modified xsi:type="dcterms:W3CDTF">2025-11-12T09:36:41Z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