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342" r:id="rId5"/>
    <p:sldId id="354" r:id="rId6"/>
    <p:sldId id="363" r:id="rId7"/>
    <p:sldId id="414" r:id="rId8"/>
    <p:sldId id="420" r:id="rId9"/>
    <p:sldId id="413" r:id="rId10"/>
    <p:sldId id="415" r:id="rId11"/>
    <p:sldId id="417" r:id="rId12"/>
    <p:sldId id="418" r:id="rId13"/>
    <p:sldId id="416" r:id="rId14"/>
    <p:sldId id="419" r:id="rId15"/>
    <p:sldId id="335" r:id="rId16"/>
  </p:sldIdLst>
  <p:sldSz cx="9144000" cy="6858000" type="screen4x3"/>
  <p:notesSz cx="6797675" cy="9926638"/>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77F469-6192-5231-E81B-0CC385E14185}" name="Andrew Topliss" initials="AT" userId="9ddc74057ee38315"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E30613"/>
    <a:srgbClr val="000000"/>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B8FE73-8C8D-4F4C-B0A4-232948D1521B}" v="2" dt="2022-06-29T16:38:43.145"/>
  </p1510:revLst>
</p1510:revInfo>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1079" autoAdjust="0"/>
    <p:restoredTop sz="94694"/>
  </p:normalViewPr>
  <p:slideViewPr>
    <p:cSldViewPr snapToGrid="0">
      <p:cViewPr varScale="1">
        <p:scale>
          <a:sx n="64" d="100"/>
          <a:sy n="64" d="100"/>
        </p:scale>
        <p:origin x="1132" y="36"/>
      </p:cViewPr>
      <p:guideLst>
        <p:guide orient="horz" pos="2160"/>
        <p:guide pos="2880"/>
      </p:guideLst>
    </p:cSldViewPr>
  </p:slideViewPr>
  <p:notesTextViewPr>
    <p:cViewPr>
      <p:scale>
        <a:sx n="1" d="1"/>
        <a:sy n="1" d="1"/>
      </p:scale>
      <p:origin x="0" y="0"/>
    </p:cViewPr>
  </p:notesTextViewPr>
  <p:sorterViewPr>
    <p:cViewPr>
      <p:scale>
        <a:sx n="130" d="100"/>
        <a:sy n="13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0C158CB8-91B2-48EC-B451-E40FAA648698}"/>
    <pc:docChg chg="undo custSel addSld delSld modSld sldOrd">
      <pc:chgData name="Caroline Prodger" userId="e4ef2e75-b60b-401b-8ebe-291bdcf405f4" providerId="ADAL" clId="{0C158CB8-91B2-48EC-B451-E40FAA648698}" dt="2022-06-15T13:44:13.766" v="331"/>
      <pc:docMkLst>
        <pc:docMk/>
      </pc:docMkLst>
      <pc:sldChg chg="addSp modSp mod">
        <pc:chgData name="Caroline Prodger" userId="e4ef2e75-b60b-401b-8ebe-291bdcf405f4" providerId="ADAL" clId="{0C158CB8-91B2-48EC-B451-E40FAA648698}" dt="2022-06-15T13:13:20.891" v="7" actId="1076"/>
        <pc:sldMkLst>
          <pc:docMk/>
          <pc:sldMk cId="246462870" sldId="354"/>
        </pc:sldMkLst>
        <pc:picChg chg="add mod">
          <ac:chgData name="Caroline Prodger" userId="e4ef2e75-b60b-401b-8ebe-291bdcf405f4" providerId="ADAL" clId="{0C158CB8-91B2-48EC-B451-E40FAA648698}" dt="2022-06-15T13:13:20.891" v="7" actId="1076"/>
          <ac:picMkLst>
            <pc:docMk/>
            <pc:sldMk cId="246462870" sldId="354"/>
            <ac:picMk id="3" creationId="{BBC5DC0D-03C8-B14B-C439-2DE2D5C1DAEF}"/>
          </ac:picMkLst>
        </pc:picChg>
      </pc:sldChg>
      <pc:sldChg chg="addSp delSp modSp add del mod modNotesTx">
        <pc:chgData name="Caroline Prodger" userId="e4ef2e75-b60b-401b-8ebe-291bdcf405f4" providerId="ADAL" clId="{0C158CB8-91B2-48EC-B451-E40FAA648698}" dt="2022-06-15T13:15:58.611" v="86"/>
        <pc:sldMkLst>
          <pc:docMk/>
          <pc:sldMk cId="3140512983" sldId="363"/>
        </pc:sldMkLst>
        <pc:spChg chg="mod">
          <ac:chgData name="Caroline Prodger" userId="e4ef2e75-b60b-401b-8ebe-291bdcf405f4" providerId="ADAL" clId="{0C158CB8-91B2-48EC-B451-E40FAA648698}" dt="2022-06-15T13:15:01.538" v="22" actId="20577"/>
          <ac:spMkLst>
            <pc:docMk/>
            <pc:sldMk cId="3140512983" sldId="363"/>
            <ac:spMk id="6" creationId="{019593E9-AC5D-4AD1-8A7D-73C2AB7AB415}"/>
          </ac:spMkLst>
        </pc:spChg>
        <pc:picChg chg="del">
          <ac:chgData name="Caroline Prodger" userId="e4ef2e75-b60b-401b-8ebe-291bdcf405f4" providerId="ADAL" clId="{0C158CB8-91B2-48EC-B451-E40FAA648698}" dt="2022-06-15T13:14:27.633" v="10" actId="478"/>
          <ac:picMkLst>
            <pc:docMk/>
            <pc:sldMk cId="3140512983" sldId="363"/>
            <ac:picMk id="3" creationId="{5EEF3A13-C664-4EEE-8DF8-032C569AFAFD}"/>
          </ac:picMkLst>
        </pc:picChg>
        <pc:picChg chg="add mod">
          <ac:chgData name="Caroline Prodger" userId="e4ef2e75-b60b-401b-8ebe-291bdcf405f4" providerId="ADAL" clId="{0C158CB8-91B2-48EC-B451-E40FAA648698}" dt="2022-06-15T13:14:54.700" v="20" actId="14100"/>
          <ac:picMkLst>
            <pc:docMk/>
            <pc:sldMk cId="3140512983" sldId="363"/>
            <ac:picMk id="4" creationId="{5A5DFB3C-E0C9-5A64-DE90-19C55BEF881D}"/>
          </ac:picMkLst>
        </pc:picChg>
      </pc:sldChg>
      <pc:sldChg chg="modNotesTx">
        <pc:chgData name="Caroline Prodger" userId="e4ef2e75-b60b-401b-8ebe-291bdcf405f4" providerId="ADAL" clId="{0C158CB8-91B2-48EC-B451-E40FAA648698}" dt="2022-06-15T13:23:09.830" v="257" actId="20577"/>
        <pc:sldMkLst>
          <pc:docMk/>
          <pc:sldMk cId="3965877266" sldId="413"/>
        </pc:sldMkLst>
      </pc:sldChg>
      <pc:sldChg chg="addSp delSp modSp mod delCm modNotesTx">
        <pc:chgData name="Caroline Prodger" userId="e4ef2e75-b60b-401b-8ebe-291bdcf405f4" providerId="ADAL" clId="{0C158CB8-91B2-48EC-B451-E40FAA648698}" dt="2022-06-15T13:22:50.836" v="256" actId="20577"/>
        <pc:sldMkLst>
          <pc:docMk/>
          <pc:sldMk cId="879794278" sldId="414"/>
        </pc:sldMkLst>
        <pc:spChg chg="add del mod">
          <ac:chgData name="Caroline Prodger" userId="e4ef2e75-b60b-401b-8ebe-291bdcf405f4" providerId="ADAL" clId="{0C158CB8-91B2-48EC-B451-E40FAA648698}" dt="2022-06-15T13:20:48.153" v="239" actId="931"/>
          <ac:spMkLst>
            <pc:docMk/>
            <pc:sldMk cId="879794278" sldId="414"/>
            <ac:spMk id="4" creationId="{84D1DE90-E2DA-E329-9CF8-C586E701FE2D}"/>
          </ac:spMkLst>
        </pc:spChg>
        <pc:spChg chg="mod">
          <ac:chgData name="Caroline Prodger" userId="e4ef2e75-b60b-401b-8ebe-291bdcf405f4" providerId="ADAL" clId="{0C158CB8-91B2-48EC-B451-E40FAA648698}" dt="2022-06-15T13:17:17.997" v="110" actId="21"/>
          <ac:spMkLst>
            <pc:docMk/>
            <pc:sldMk cId="879794278" sldId="414"/>
            <ac:spMk id="8" creationId="{E830CEF8-3C83-4348-BF57-F7356020CD85}"/>
          </ac:spMkLst>
        </pc:spChg>
        <pc:spChg chg="mod">
          <ac:chgData name="Caroline Prodger" userId="e4ef2e75-b60b-401b-8ebe-291bdcf405f4" providerId="ADAL" clId="{0C158CB8-91B2-48EC-B451-E40FAA648698}" dt="2022-06-15T13:20:58.614" v="243" actId="1076"/>
          <ac:spMkLst>
            <pc:docMk/>
            <pc:sldMk cId="879794278" sldId="414"/>
            <ac:spMk id="10" creationId="{69193F80-AC73-4BE6-8CF4-0A305E7BA8B9}"/>
          </ac:spMkLst>
        </pc:spChg>
        <pc:picChg chg="del">
          <ac:chgData name="Caroline Prodger" userId="e4ef2e75-b60b-401b-8ebe-291bdcf405f4" providerId="ADAL" clId="{0C158CB8-91B2-48EC-B451-E40FAA648698}" dt="2022-06-15T13:20:26.200" v="236" actId="21"/>
          <ac:picMkLst>
            <pc:docMk/>
            <pc:sldMk cId="879794278" sldId="414"/>
            <ac:picMk id="6" creationId="{86FFA1D4-B57F-4CFF-8C72-DECECD7F4890}"/>
          </ac:picMkLst>
        </pc:picChg>
        <pc:picChg chg="add mod">
          <ac:chgData name="Caroline Prodger" userId="e4ef2e75-b60b-401b-8ebe-291bdcf405f4" providerId="ADAL" clId="{0C158CB8-91B2-48EC-B451-E40FAA648698}" dt="2022-06-15T13:21:27.639" v="248" actId="1076"/>
          <ac:picMkLst>
            <pc:docMk/>
            <pc:sldMk cId="879794278" sldId="414"/>
            <ac:picMk id="7" creationId="{4D662876-8117-BF7A-2288-25ADA7FE57C6}"/>
          </ac:picMkLst>
        </pc:picChg>
      </pc:sldChg>
      <pc:sldChg chg="ord">
        <pc:chgData name="Caroline Prodger" userId="e4ef2e75-b60b-401b-8ebe-291bdcf405f4" providerId="ADAL" clId="{0C158CB8-91B2-48EC-B451-E40FAA648698}" dt="2022-06-15T13:44:13.766" v="331"/>
        <pc:sldMkLst>
          <pc:docMk/>
          <pc:sldMk cId="1942863061" sldId="416"/>
        </pc:sldMkLst>
      </pc:sldChg>
      <pc:sldChg chg="addSp delSp modSp mod modNotesTx">
        <pc:chgData name="Caroline Prodger" userId="e4ef2e75-b60b-401b-8ebe-291bdcf405f4" providerId="ADAL" clId="{0C158CB8-91B2-48EC-B451-E40FAA648698}" dt="2022-06-15T13:27:51.034" v="267" actId="1076"/>
        <pc:sldMkLst>
          <pc:docMk/>
          <pc:sldMk cId="350751424" sldId="417"/>
        </pc:sldMkLst>
        <pc:picChg chg="del">
          <ac:chgData name="Caroline Prodger" userId="e4ef2e75-b60b-401b-8ebe-291bdcf405f4" providerId="ADAL" clId="{0C158CB8-91B2-48EC-B451-E40FAA648698}" dt="2022-06-15T13:27:33.208" v="260" actId="478"/>
          <ac:picMkLst>
            <pc:docMk/>
            <pc:sldMk cId="350751424" sldId="417"/>
            <ac:picMk id="4" creationId="{CEDC6A6C-62A0-0A6A-18AB-CE02C589BCF1}"/>
          </ac:picMkLst>
        </pc:picChg>
        <pc:picChg chg="add mod">
          <ac:chgData name="Caroline Prodger" userId="e4ef2e75-b60b-401b-8ebe-291bdcf405f4" providerId="ADAL" clId="{0C158CB8-91B2-48EC-B451-E40FAA648698}" dt="2022-06-15T13:27:51.034" v="267" actId="1076"/>
          <ac:picMkLst>
            <pc:docMk/>
            <pc:sldMk cId="350751424" sldId="417"/>
            <ac:picMk id="5" creationId="{D151109D-FAA6-8393-5CCF-3941AE1AB8BA}"/>
          </ac:picMkLst>
        </pc:picChg>
      </pc:sldChg>
      <pc:sldChg chg="addSp delSp modSp mod">
        <pc:chgData name="Caroline Prodger" userId="e4ef2e75-b60b-401b-8ebe-291bdcf405f4" providerId="ADAL" clId="{0C158CB8-91B2-48EC-B451-E40FAA648698}" dt="2022-06-15T13:33:31.881" v="321" actId="1076"/>
        <pc:sldMkLst>
          <pc:docMk/>
          <pc:sldMk cId="1618067306" sldId="418"/>
        </pc:sldMkLst>
        <pc:spChg chg="mod">
          <ac:chgData name="Caroline Prodger" userId="e4ef2e75-b60b-401b-8ebe-291bdcf405f4" providerId="ADAL" clId="{0C158CB8-91B2-48EC-B451-E40FAA648698}" dt="2022-06-15T13:33:03.406" v="314" actId="14100"/>
          <ac:spMkLst>
            <pc:docMk/>
            <pc:sldMk cId="1618067306" sldId="418"/>
            <ac:spMk id="3" creationId="{D957A0E1-C26E-0609-FE2D-95E35798C5C0}"/>
          </ac:spMkLst>
        </pc:spChg>
        <pc:spChg chg="add mod">
          <ac:chgData name="Caroline Prodger" userId="e4ef2e75-b60b-401b-8ebe-291bdcf405f4" providerId="ADAL" clId="{0C158CB8-91B2-48EC-B451-E40FAA648698}" dt="2022-06-15T13:33:10.991" v="315" actId="255"/>
          <ac:spMkLst>
            <pc:docMk/>
            <pc:sldMk cId="1618067306" sldId="418"/>
            <ac:spMk id="9" creationId="{B7B05B07-F00F-9636-A45E-22A436E8F728}"/>
          </ac:spMkLst>
        </pc:spChg>
        <pc:spChg chg="mod">
          <ac:chgData name="Caroline Prodger" userId="e4ef2e75-b60b-401b-8ebe-291bdcf405f4" providerId="ADAL" clId="{0C158CB8-91B2-48EC-B451-E40FAA648698}" dt="2022-06-15T13:32:46.227" v="309" actId="14100"/>
          <ac:spMkLst>
            <pc:docMk/>
            <pc:sldMk cId="1618067306" sldId="418"/>
            <ac:spMk id="2050" creationId="{00000000-0000-0000-0000-000000000000}"/>
          </ac:spMkLst>
        </pc:spChg>
        <pc:picChg chg="add del mod">
          <ac:chgData name="Caroline Prodger" userId="e4ef2e75-b60b-401b-8ebe-291bdcf405f4" providerId="ADAL" clId="{0C158CB8-91B2-48EC-B451-E40FAA648698}" dt="2022-06-15T13:32:24.589" v="303" actId="21"/>
          <ac:picMkLst>
            <pc:docMk/>
            <pc:sldMk cId="1618067306" sldId="418"/>
            <ac:picMk id="4" creationId="{99AE013D-6A32-524E-1282-B07A5E9591C9}"/>
          </ac:picMkLst>
        </pc:picChg>
        <pc:picChg chg="del mod">
          <ac:chgData name="Caroline Prodger" userId="e4ef2e75-b60b-401b-8ebe-291bdcf405f4" providerId="ADAL" clId="{0C158CB8-91B2-48EC-B451-E40FAA648698}" dt="2022-06-15T13:27:56.521" v="268" actId="478"/>
          <ac:picMkLst>
            <pc:docMk/>
            <pc:sldMk cId="1618067306" sldId="418"/>
            <ac:picMk id="8" creationId="{483BE5FC-16DC-B475-1703-6A34F554EDAA}"/>
          </ac:picMkLst>
        </pc:picChg>
        <pc:picChg chg="add mod">
          <ac:chgData name="Caroline Prodger" userId="e4ef2e75-b60b-401b-8ebe-291bdcf405f4" providerId="ADAL" clId="{0C158CB8-91B2-48EC-B451-E40FAA648698}" dt="2022-06-15T13:33:31.881" v="321" actId="1076"/>
          <ac:picMkLst>
            <pc:docMk/>
            <pc:sldMk cId="1618067306" sldId="418"/>
            <ac:picMk id="10" creationId="{630C330D-CAAE-4167-2F16-E342BEE38270}"/>
          </ac:picMkLst>
        </pc:picChg>
      </pc:sldChg>
      <pc:sldChg chg="addSp delSp modSp mod modNotesTx">
        <pc:chgData name="Caroline Prodger" userId="e4ef2e75-b60b-401b-8ebe-291bdcf405f4" providerId="ADAL" clId="{0C158CB8-91B2-48EC-B451-E40FAA648698}" dt="2022-06-15T13:42:48.290" v="329" actId="14100"/>
        <pc:sldMkLst>
          <pc:docMk/>
          <pc:sldMk cId="3945485422" sldId="419"/>
        </pc:sldMkLst>
        <pc:picChg chg="del">
          <ac:chgData name="Caroline Prodger" userId="e4ef2e75-b60b-401b-8ebe-291bdcf405f4" providerId="ADAL" clId="{0C158CB8-91B2-48EC-B451-E40FAA648698}" dt="2022-06-15T13:33:39.402" v="322" actId="478"/>
          <ac:picMkLst>
            <pc:docMk/>
            <pc:sldMk cId="3945485422" sldId="419"/>
            <ac:picMk id="4" creationId="{A12CAFC7-E8B3-5FEB-045D-D7059A937F48}"/>
          </ac:picMkLst>
        </pc:picChg>
        <pc:picChg chg="add mod">
          <ac:chgData name="Caroline Prodger" userId="e4ef2e75-b60b-401b-8ebe-291bdcf405f4" providerId="ADAL" clId="{0C158CB8-91B2-48EC-B451-E40FAA648698}" dt="2022-06-15T13:42:48.290" v="329" actId="14100"/>
          <ac:picMkLst>
            <pc:docMk/>
            <pc:sldMk cId="3945485422" sldId="419"/>
            <ac:picMk id="5" creationId="{6DB3798F-8C94-D950-71A3-179F207EA910}"/>
          </ac:picMkLst>
        </pc:picChg>
      </pc:sldChg>
      <pc:sldChg chg="addSp delSp modSp new mod">
        <pc:chgData name="Caroline Prodger" userId="e4ef2e75-b60b-401b-8ebe-291bdcf405f4" providerId="ADAL" clId="{0C158CB8-91B2-48EC-B451-E40FAA648698}" dt="2022-06-15T13:22:43.443" v="255" actId="1076"/>
        <pc:sldMkLst>
          <pc:docMk/>
          <pc:sldMk cId="56572365" sldId="420"/>
        </pc:sldMkLst>
        <pc:spChg chg="mod">
          <ac:chgData name="Caroline Prodger" userId="e4ef2e75-b60b-401b-8ebe-291bdcf405f4" providerId="ADAL" clId="{0C158CB8-91B2-48EC-B451-E40FAA648698}" dt="2022-06-15T13:17:12.144" v="109" actId="20577"/>
          <ac:spMkLst>
            <pc:docMk/>
            <pc:sldMk cId="56572365" sldId="420"/>
            <ac:spMk id="2" creationId="{8D711971-A02F-9522-8D91-0C24C6D85A80}"/>
          </ac:spMkLst>
        </pc:spChg>
        <pc:spChg chg="mod">
          <ac:chgData name="Caroline Prodger" userId="e4ef2e75-b60b-401b-8ebe-291bdcf405f4" providerId="ADAL" clId="{0C158CB8-91B2-48EC-B451-E40FAA648698}" dt="2022-06-15T13:17:50.604" v="235"/>
          <ac:spMkLst>
            <pc:docMk/>
            <pc:sldMk cId="56572365" sldId="420"/>
            <ac:spMk id="3" creationId="{84C02398-55E0-CD50-5357-1AE8205DDA0E}"/>
          </ac:spMkLst>
        </pc:spChg>
        <pc:picChg chg="add del mod">
          <ac:chgData name="Caroline Prodger" userId="e4ef2e75-b60b-401b-8ebe-291bdcf405f4" providerId="ADAL" clId="{0C158CB8-91B2-48EC-B451-E40FAA648698}" dt="2022-06-15T13:21:31.674" v="249" actId="478"/>
          <ac:picMkLst>
            <pc:docMk/>
            <pc:sldMk cId="56572365" sldId="420"/>
            <ac:picMk id="4" creationId="{686AB120-E369-990E-283A-C64D4987C8A1}"/>
          </ac:picMkLst>
        </pc:picChg>
        <pc:picChg chg="add mod">
          <ac:chgData name="Caroline Prodger" userId="e4ef2e75-b60b-401b-8ebe-291bdcf405f4" providerId="ADAL" clId="{0C158CB8-91B2-48EC-B451-E40FAA648698}" dt="2022-06-15T13:22:43.443" v="255" actId="1076"/>
          <ac:picMkLst>
            <pc:docMk/>
            <pc:sldMk cId="56572365" sldId="420"/>
            <ac:picMk id="6" creationId="{EA6C694A-6020-64E8-0E4E-1352C0038017}"/>
          </ac:picMkLst>
        </pc:picChg>
      </pc:sldChg>
    </pc:docChg>
  </pc:docChgLst>
  <pc:docChgLst>
    <pc:chgData name="Caroline Prodger" userId="e4ef2e75-b60b-401b-8ebe-291bdcf405f4" providerId="ADAL" clId="{9DB8FE73-8C8D-4F4C-B0A4-232948D1521B}"/>
    <pc:docChg chg="custSel modSld">
      <pc:chgData name="Caroline Prodger" userId="e4ef2e75-b60b-401b-8ebe-291bdcf405f4" providerId="ADAL" clId="{9DB8FE73-8C8D-4F4C-B0A4-232948D1521B}" dt="2022-06-29T16:39:14.686" v="18" actId="14100"/>
      <pc:docMkLst>
        <pc:docMk/>
      </pc:docMkLst>
      <pc:sldChg chg="modSp mod">
        <pc:chgData name="Caroline Prodger" userId="e4ef2e75-b60b-401b-8ebe-291bdcf405f4" providerId="ADAL" clId="{9DB8FE73-8C8D-4F4C-B0A4-232948D1521B}" dt="2022-06-29T16:37:23.135" v="2" actId="14100"/>
        <pc:sldMkLst>
          <pc:docMk/>
          <pc:sldMk cId="879794278" sldId="414"/>
        </pc:sldMkLst>
        <pc:spChg chg="mod">
          <ac:chgData name="Caroline Prodger" userId="e4ef2e75-b60b-401b-8ebe-291bdcf405f4" providerId="ADAL" clId="{9DB8FE73-8C8D-4F4C-B0A4-232948D1521B}" dt="2022-06-29T16:37:23.135" v="2" actId="14100"/>
          <ac:spMkLst>
            <pc:docMk/>
            <pc:sldMk cId="879794278" sldId="414"/>
            <ac:spMk id="8" creationId="{E830CEF8-3C83-4348-BF57-F7356020CD85}"/>
          </ac:spMkLst>
        </pc:spChg>
        <pc:spChg chg="mod">
          <ac:chgData name="Caroline Prodger" userId="e4ef2e75-b60b-401b-8ebe-291bdcf405f4" providerId="ADAL" clId="{9DB8FE73-8C8D-4F4C-B0A4-232948D1521B}" dt="2022-06-29T16:37:18.900" v="1" actId="1076"/>
          <ac:spMkLst>
            <pc:docMk/>
            <pc:sldMk cId="879794278" sldId="414"/>
            <ac:spMk id="10" creationId="{69193F80-AC73-4BE6-8CF4-0A305E7BA8B9}"/>
          </ac:spMkLst>
        </pc:spChg>
      </pc:sldChg>
      <pc:sldChg chg="addSp delSp modSp mod">
        <pc:chgData name="Caroline Prodger" userId="e4ef2e75-b60b-401b-8ebe-291bdcf405f4" providerId="ADAL" clId="{9DB8FE73-8C8D-4F4C-B0A4-232948D1521B}" dt="2022-06-29T16:39:14.686" v="18" actId="14100"/>
        <pc:sldMkLst>
          <pc:docMk/>
          <pc:sldMk cId="3945485422" sldId="419"/>
        </pc:sldMkLst>
        <pc:spChg chg="mod">
          <ac:chgData name="Caroline Prodger" userId="e4ef2e75-b60b-401b-8ebe-291bdcf405f4" providerId="ADAL" clId="{9DB8FE73-8C8D-4F4C-B0A4-232948D1521B}" dt="2022-06-29T16:39:14.686" v="18" actId="14100"/>
          <ac:spMkLst>
            <pc:docMk/>
            <pc:sldMk cId="3945485422" sldId="419"/>
            <ac:spMk id="3" creationId="{D957A0E1-C26E-0609-FE2D-95E35798C5C0}"/>
          </ac:spMkLst>
        </pc:spChg>
        <pc:picChg chg="add del mod">
          <ac:chgData name="Caroline Prodger" userId="e4ef2e75-b60b-401b-8ebe-291bdcf405f4" providerId="ADAL" clId="{9DB8FE73-8C8D-4F4C-B0A4-232948D1521B}" dt="2022-06-29T16:38:32.033" v="8" actId="478"/>
          <ac:picMkLst>
            <pc:docMk/>
            <pc:sldMk cId="3945485422" sldId="419"/>
            <ac:picMk id="4" creationId="{13BFEBB5-093A-34CA-3031-E206914E505A}"/>
          </ac:picMkLst>
        </pc:picChg>
        <pc:picChg chg="del">
          <ac:chgData name="Caroline Prodger" userId="e4ef2e75-b60b-401b-8ebe-291bdcf405f4" providerId="ADAL" clId="{9DB8FE73-8C8D-4F4C-B0A4-232948D1521B}" dt="2022-06-29T16:38:04.208" v="3" actId="478"/>
          <ac:picMkLst>
            <pc:docMk/>
            <pc:sldMk cId="3945485422" sldId="419"/>
            <ac:picMk id="5" creationId="{6DB3798F-8C94-D950-71A3-179F207EA910}"/>
          </ac:picMkLst>
        </pc:picChg>
        <pc:picChg chg="add mod modCrop">
          <ac:chgData name="Caroline Prodger" userId="e4ef2e75-b60b-401b-8ebe-291bdcf405f4" providerId="ADAL" clId="{9DB8FE73-8C8D-4F4C-B0A4-232948D1521B}" dt="2022-06-29T16:39:10.388" v="17" actId="1076"/>
          <ac:picMkLst>
            <pc:docMk/>
            <pc:sldMk cId="3945485422" sldId="419"/>
            <ac:picMk id="8" creationId="{32A30A92-AE2B-B875-9890-D93A007BC03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unfccc.int/process-and-meetings/the-paris-agreement/the-paris-agreement"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29062615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Learners can find out more about the Paris Climate Accords here: </a:t>
            </a:r>
            <a:r>
              <a:rPr lang="en-GB" dirty="0">
                <a:hlinkClick r:id="rId3"/>
              </a:rPr>
              <a:t>The Paris Agreement | UNFCCC</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7581226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3950792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5604670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0636326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5933763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Source: https://www.bbc.co.uk/news/science-environment-61350996</a:t>
            </a:r>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667874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108251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www.iso.org/iso-14001-environmental-management.html"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12. Health and safety principles and coverage </a:t>
            </a:r>
          </a:p>
          <a:p>
            <a:endParaRPr lang="en-GB" sz="2400" b="1" dirty="0"/>
          </a:p>
          <a:p>
            <a:r>
              <a:rPr lang="en-GB" sz="2400" b="1" dirty="0"/>
              <a:t>12.6 Principles and practices relating to environmental legislation and considerations</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8: </a:t>
            </a:r>
            <a:r>
              <a:rPr lang="en-GB" sz="2400" dirty="0">
                <a:latin typeface="Arial" panose="020B0604020202020204" pitchFamily="34" charset="0"/>
                <a:ea typeface="Arial" panose="020B0604020202020204" pitchFamily="34" charset="0"/>
                <a:cs typeface="Arial" panose="020B0604020202020204" pitchFamily="34" charset="0"/>
              </a:rPr>
              <a:t>Environmental management</a:t>
            </a:r>
            <a:br>
              <a:rPr lang="en-GB" sz="2400" dirty="0">
                <a:solidFill>
                  <a:srgbClr val="000000"/>
                </a:solidFill>
                <a:latin typeface="Arial" panose="020B0604020202020204" pitchFamily="34" charset="0"/>
                <a:ea typeface="Arial" panose="020B0604020202020204" pitchFamily="34" charset="0"/>
                <a:cs typeface="Arial" panose="020B0604020202020204" pitchFamily="34" charset="0"/>
              </a:rPr>
            </a:br>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B6414-96DF-46F2-8FFD-F3329F179DCD}"/>
              </a:ext>
            </a:extLst>
          </p:cNvPr>
          <p:cNvSpPr>
            <a:spLocks noGrp="1"/>
          </p:cNvSpPr>
          <p:nvPr>
            <p:ph type="title"/>
          </p:nvPr>
        </p:nvSpPr>
        <p:spPr/>
        <p:txBody>
          <a:bodyPr/>
          <a:lstStyle/>
          <a:p>
            <a:r>
              <a:rPr lang="en-GB" dirty="0">
                <a:ea typeface="ＭＳ Ｐゴシック" pitchFamily="-105" charset="-128"/>
              </a:rPr>
              <a:t>Zero waste approach</a:t>
            </a:r>
            <a:endParaRPr lang="en-GB" dirty="0"/>
          </a:p>
        </p:txBody>
      </p:sp>
      <p:sp>
        <p:nvSpPr>
          <p:cNvPr id="8" name="TextBox 7">
            <a:extLst>
              <a:ext uri="{FF2B5EF4-FFF2-40B4-BE49-F238E27FC236}">
                <a16:creationId xmlns:a16="http://schemas.microsoft.com/office/drawing/2014/main" id="{E830CEF8-3C83-4348-BF57-F7356020CD85}"/>
              </a:ext>
            </a:extLst>
          </p:cNvPr>
          <p:cNvSpPr txBox="1"/>
          <p:nvPr/>
        </p:nvSpPr>
        <p:spPr>
          <a:xfrm>
            <a:off x="373118" y="1474671"/>
            <a:ext cx="8066690" cy="4708981"/>
          </a:xfrm>
          <a:prstGeom prst="rect">
            <a:avLst/>
          </a:prstGeom>
          <a:noFill/>
        </p:spPr>
        <p:txBody>
          <a:bodyPr wrap="square" rtlCol="0">
            <a:spAutoFit/>
          </a:bodyPr>
          <a:lstStyle/>
          <a:p>
            <a:pPr algn="l"/>
            <a:r>
              <a:rPr lang="en-GB" dirty="0">
                <a:latin typeface="+mn-lt"/>
              </a:rPr>
              <a:t>The </a:t>
            </a:r>
            <a:r>
              <a:rPr lang="en-GB" b="1" dirty="0">
                <a:latin typeface="+mn-lt"/>
              </a:rPr>
              <a:t>culture of consumption</a:t>
            </a:r>
            <a:r>
              <a:rPr lang="en-GB" dirty="0">
                <a:latin typeface="+mn-lt"/>
              </a:rPr>
              <a:t> is unsustainable. Extracting raw materials from natural spaces requires large amounts of energy and causes pollution, whether it is logging a forest, mining for minerals or drilling for oil. </a:t>
            </a:r>
          </a:p>
          <a:p>
            <a:pPr algn="l"/>
            <a:endParaRPr lang="en-GB" dirty="0">
              <a:latin typeface="+mn-lt"/>
            </a:endParaRPr>
          </a:p>
          <a:p>
            <a:pPr algn="l">
              <a:buClr>
                <a:srgbClr val="0077E3"/>
              </a:buClr>
            </a:pPr>
            <a:r>
              <a:rPr lang="en-GB" dirty="0">
                <a:latin typeface="+mn-lt"/>
              </a:rPr>
              <a:t>Processing these materials requires more energy and causes more pollution. Once they are used, the goods are simply dumped in landfill.</a:t>
            </a:r>
          </a:p>
          <a:p>
            <a:pPr algn="l">
              <a:buClr>
                <a:srgbClr val="0077E3"/>
              </a:buClr>
            </a:pPr>
            <a:endParaRPr lang="en-GB" dirty="0">
              <a:latin typeface="+mn-lt"/>
            </a:endParaRPr>
          </a:p>
          <a:p>
            <a:pPr>
              <a:buClr>
                <a:srgbClr val="0077E3"/>
              </a:buClr>
            </a:pPr>
            <a:r>
              <a:rPr lang="en-GB" dirty="0">
                <a:latin typeface="+mn-lt"/>
              </a:rPr>
              <a:t>In contrast, a </a:t>
            </a:r>
            <a:r>
              <a:rPr lang="en-GB" b="1" dirty="0">
                <a:latin typeface="+mn-lt"/>
              </a:rPr>
              <a:t>zero waste</a:t>
            </a:r>
            <a:r>
              <a:rPr lang="en-GB" dirty="0">
                <a:latin typeface="+mn-lt"/>
              </a:rPr>
              <a:t> approach seeks to work towards conserving natural resources and reducing the pollution arising from extraction, manufacturing and disposal. In this approach to waste management, fewer new products are needed, because materials are recycled and products are made to last longer.</a:t>
            </a:r>
          </a:p>
          <a:p>
            <a:endParaRPr lang="en-GB" dirty="0"/>
          </a:p>
        </p:txBody>
      </p:sp>
    </p:spTree>
    <p:extLst>
      <p:ext uri="{BB962C8B-B14F-4D97-AF65-F5344CB8AC3E}">
        <p14:creationId xmlns:p14="http://schemas.microsoft.com/office/powerpoint/2010/main" val="19428630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kern="1200" dirty="0">
              <a:ea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Your turn</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D957A0E1-C26E-0609-FE2D-95E35798C5C0}"/>
              </a:ext>
            </a:extLst>
          </p:cNvPr>
          <p:cNvSpPr>
            <a:spLocks noGrp="1"/>
          </p:cNvSpPr>
          <p:nvPr>
            <p:ph sz="quarter" idx="10"/>
          </p:nvPr>
        </p:nvSpPr>
        <p:spPr>
          <a:xfrm>
            <a:off x="457200" y="1512000"/>
            <a:ext cx="4852219" cy="4248000"/>
          </a:xfrm>
        </p:spPr>
        <p:txBody>
          <a:bodyPr/>
          <a:lstStyle/>
          <a:p>
            <a:pPr marL="0" lvl="1" indent="0">
              <a:spcBef>
                <a:spcPts val="0"/>
              </a:spcBef>
              <a:spcAft>
                <a:spcPts val="0"/>
              </a:spcAft>
              <a:buNone/>
              <a:defRPr/>
            </a:pPr>
            <a:r>
              <a:rPr lang="en-GB" kern="1200" dirty="0">
                <a:ea typeface="ＭＳ Ｐゴシック" pitchFamily="-105" charset="-128"/>
              </a:rPr>
              <a:t>Carry out some research online to identify what control measures are being developed for toxic waste.</a:t>
            </a:r>
          </a:p>
          <a:p>
            <a:pPr marL="0" lvl="1" indent="0">
              <a:spcBef>
                <a:spcPts val="0"/>
              </a:spcBef>
              <a:spcAft>
                <a:spcPts val="0"/>
              </a:spcAft>
              <a:buNone/>
              <a:defRPr/>
            </a:pPr>
            <a:endParaRPr lang="en-GB" kern="1200" dirty="0">
              <a:ea typeface="ＭＳ Ｐゴシック" pitchFamily="-105" charset="-128"/>
            </a:endParaRPr>
          </a:p>
          <a:p>
            <a:pPr marL="0" lvl="1" indent="0">
              <a:spcBef>
                <a:spcPts val="0"/>
              </a:spcBef>
              <a:spcAft>
                <a:spcPts val="0"/>
              </a:spcAft>
              <a:buNone/>
              <a:defRPr/>
            </a:pPr>
            <a:r>
              <a:rPr lang="en-GB" kern="1200" dirty="0">
                <a:ea typeface="ＭＳ Ｐゴシック" pitchFamily="-105" charset="-128"/>
              </a:rPr>
              <a:t>How can these measures contribute to preventing further climate change?</a:t>
            </a:r>
          </a:p>
          <a:p>
            <a:pPr marL="0" lvl="1" indent="0">
              <a:spcBef>
                <a:spcPts val="0"/>
              </a:spcBef>
              <a:spcAft>
                <a:spcPts val="0"/>
              </a:spcAft>
              <a:buNone/>
              <a:defRPr/>
            </a:pPr>
            <a:endParaRPr lang="en-GB" sz="1800" kern="1200" dirty="0">
              <a:ea typeface="ＭＳ Ｐゴシック" pitchFamily="-105" charset="-128"/>
            </a:endParaRPr>
          </a:p>
          <a:p>
            <a:pPr marL="0" lvl="1" indent="0">
              <a:spcBef>
                <a:spcPts val="0"/>
              </a:spcBef>
              <a:spcAft>
                <a:spcPts val="0"/>
              </a:spcAft>
              <a:buNone/>
              <a:defRPr/>
            </a:pPr>
            <a:endParaRPr lang="en-GB" sz="1800" kern="1200" dirty="0">
              <a:ea typeface="ＭＳ Ｐゴシック" pitchFamily="-105" charset="-128"/>
            </a:endParaRPr>
          </a:p>
          <a:p>
            <a:pPr marL="0" lvl="1" indent="0">
              <a:spcBef>
                <a:spcPts val="0"/>
              </a:spcBef>
              <a:spcAft>
                <a:spcPts val="0"/>
              </a:spcAft>
              <a:buNone/>
              <a:defRPr/>
            </a:pPr>
            <a:endParaRPr lang="en-GB" sz="1800" kern="1200" dirty="0">
              <a:ea typeface="ＭＳ Ｐゴシック" pitchFamily="-105" charset="-128"/>
            </a:endParaRPr>
          </a:p>
          <a:p>
            <a:endParaRPr lang="en-GB" kern="1200" dirty="0">
              <a:ea typeface="ＭＳ Ｐゴシック" pitchFamily="-105" charset="-128"/>
            </a:endParaRPr>
          </a:p>
        </p:txBody>
      </p:sp>
      <p:pic>
        <p:nvPicPr>
          <p:cNvPr id="8" name="Picture 7" descr="A picture containing text&#10;&#10;Description automatically generated">
            <a:extLst>
              <a:ext uri="{FF2B5EF4-FFF2-40B4-BE49-F238E27FC236}">
                <a16:creationId xmlns:a16="http://schemas.microsoft.com/office/drawing/2014/main" id="{32A30A92-AE2B-B875-9890-D93A007BC035}"/>
              </a:ext>
            </a:extLst>
          </p:cNvPr>
          <p:cNvPicPr>
            <a:picLocks noChangeAspect="1"/>
          </p:cNvPicPr>
          <p:nvPr/>
        </p:nvPicPr>
        <p:blipFill rotWithShape="1">
          <a:blip r:embed="rId3"/>
          <a:srcRect l="14048" r="14100"/>
          <a:stretch/>
        </p:blipFill>
        <p:spPr>
          <a:xfrm>
            <a:off x="5756787" y="1371600"/>
            <a:ext cx="2930013" cy="2723976"/>
          </a:xfrm>
          <a:prstGeom prst="rect">
            <a:avLst/>
          </a:prstGeom>
        </p:spPr>
      </p:pic>
    </p:spTree>
    <p:extLst>
      <p:ext uri="{BB962C8B-B14F-4D97-AF65-F5344CB8AC3E}">
        <p14:creationId xmlns:p14="http://schemas.microsoft.com/office/powerpoint/2010/main" val="39454854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19445" y="598509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D50B8DE0-5936-4CCA-A82A-FC3BFE3FF4F1}"/>
              </a:ext>
            </a:extLst>
          </p:cNvPr>
          <p:cNvSpPr>
            <a:spLocks noGrp="1"/>
          </p:cNvSpPr>
          <p:nvPr>
            <p:ph sz="quarter" idx="10"/>
          </p:nvPr>
        </p:nvSpPr>
        <p:spPr>
          <a:xfrm>
            <a:off x="457200" y="1512000"/>
            <a:ext cx="8229600" cy="4248000"/>
          </a:xfrm>
        </p:spPr>
        <p:txBody>
          <a:bodyPr/>
          <a:lstStyle/>
          <a:p>
            <a:pPr marR="96520">
              <a:lnSpc>
                <a:spcPct val="107000"/>
              </a:lnSpc>
              <a:spcBef>
                <a:spcPts val="195"/>
              </a:spcBef>
              <a:spcAft>
                <a:spcPts val="800"/>
              </a:spcAft>
            </a:pPr>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SzPct val="103000"/>
              <a:buFont typeface="Arial" panose="020B0604020202020204" pitchFamily="34" charset="0"/>
              <a:buChar char="•"/>
            </a:pPr>
            <a:r>
              <a:rPr lang="en-GB" dirty="0">
                <a:solidFill>
                  <a:srgbClr val="000000"/>
                </a:solidFill>
                <a:latin typeface="Arial" panose="020B0604020202020204" pitchFamily="34" charset="0"/>
                <a:ea typeface="Arial" panose="020B0604020202020204" pitchFamily="34" charset="0"/>
                <a:cs typeface="Arial" panose="020B0604020202020204" pitchFamily="34" charset="0"/>
              </a:rPr>
              <a:t>d</a:t>
            </a:r>
            <a:r>
              <a:rPr lang="en-GB" dirty="0">
                <a:solidFill>
                  <a:srgbClr val="000000"/>
                </a:solidFill>
                <a:effectLst/>
                <a:latin typeface="Arial" panose="020B0604020202020204" pitchFamily="34" charset="0"/>
                <a:ea typeface="Arial" panose="020B0604020202020204" pitchFamily="34" charset="0"/>
                <a:cs typeface="Arial" panose="020B0604020202020204" pitchFamily="34" charset="0"/>
              </a:rPr>
              <a:t>escribe </a:t>
            </a:r>
            <a:r>
              <a:rPr lang="en-GB" dirty="0">
                <a:solidFill>
                  <a:srgbClr val="000000"/>
                </a:solidFill>
                <a:latin typeface="Arial" panose="020B0604020202020204" pitchFamily="34" charset="0"/>
                <a:ea typeface="Arial" panose="020B0604020202020204" pitchFamily="34" charset="0"/>
                <a:cs typeface="Arial" panose="020B0604020202020204" pitchFamily="34" charset="0"/>
              </a:rPr>
              <a:t>the aims,</a:t>
            </a:r>
            <a:r>
              <a:rPr lang="en-GB" spc="-5" dirty="0">
                <a:solidFill>
                  <a:srgbClr val="000000"/>
                </a:solidFill>
                <a:latin typeface="Arial" panose="020B0604020202020204" pitchFamily="34" charset="0"/>
                <a:ea typeface="Arial" panose="020B0604020202020204" pitchFamily="34" charset="0"/>
                <a:cs typeface="Arial" panose="020B0604020202020204" pitchFamily="34" charset="0"/>
              </a:rPr>
              <a:t> </a:t>
            </a:r>
            <a:r>
              <a:rPr lang="en-GB" dirty="0">
                <a:solidFill>
                  <a:srgbClr val="000000"/>
                </a:solidFill>
                <a:latin typeface="Arial" panose="020B0604020202020204" pitchFamily="34" charset="0"/>
                <a:ea typeface="Arial" panose="020B0604020202020204" pitchFamily="34" charset="0"/>
                <a:cs typeface="Arial" panose="020B0604020202020204" pitchFamily="34" charset="0"/>
              </a:rPr>
              <a:t>benefits and</a:t>
            </a:r>
            <a:r>
              <a:rPr lang="en-GB" spc="-5" dirty="0">
                <a:solidFill>
                  <a:srgbClr val="000000"/>
                </a:solidFill>
                <a:latin typeface="Arial" panose="020B0604020202020204" pitchFamily="34" charset="0"/>
                <a:ea typeface="Arial" panose="020B0604020202020204" pitchFamily="34" charset="0"/>
                <a:cs typeface="Arial" panose="020B0604020202020204" pitchFamily="34" charset="0"/>
              </a:rPr>
              <a:t> </a:t>
            </a:r>
            <a:r>
              <a:rPr lang="en-GB" dirty="0">
                <a:solidFill>
                  <a:srgbClr val="000000"/>
                </a:solidFill>
                <a:latin typeface="Arial" panose="020B0604020202020204" pitchFamily="34" charset="0"/>
                <a:ea typeface="Arial" panose="020B0604020202020204" pitchFamily="34" charset="0"/>
                <a:cs typeface="Arial" panose="020B0604020202020204" pitchFamily="34" charset="0"/>
              </a:rPr>
              <a:t>consequences of ISO 14001</a:t>
            </a:r>
          </a:p>
          <a:p>
            <a:pPr marL="216000" marR="1884045" lvl="0" indent="-216000">
              <a:spcBef>
                <a:spcPts val="500"/>
              </a:spcBef>
              <a:spcAft>
                <a:spcPts val="500"/>
              </a:spcAft>
              <a:buClr>
                <a:srgbClr val="0077E3"/>
              </a:buClr>
              <a:buSzPct val="103000"/>
              <a:buFont typeface="Arial" panose="020B0604020202020204" pitchFamily="34" charset="0"/>
              <a:buChar char="•"/>
              <a:tabLst>
                <a:tab pos="177165" algn="l"/>
              </a:tabLst>
            </a:pPr>
            <a:r>
              <a:rPr lang="en-GB" dirty="0">
                <a:solidFill>
                  <a:srgbClr val="000000"/>
                </a:solidFill>
                <a:latin typeface="Arial" panose="020B0604020202020204" pitchFamily="34" charset="0"/>
                <a:ea typeface="Calibri" panose="020F0502020204030204" pitchFamily="34" charset="0"/>
                <a:cs typeface="Arial" panose="020B0604020202020204" pitchFamily="34" charset="0"/>
              </a:rPr>
              <a:t>understand</a:t>
            </a:r>
            <a:r>
              <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rPr>
              <a:t> the implications of various methods of               waste disposal (landfill, reuse, recycling, controlled waste).</a:t>
            </a:r>
            <a:endParaRPr lang="en-GB" dirty="0">
              <a:effectLst/>
              <a:latin typeface="Arial" panose="020B0604020202020204" pitchFamily="34" charset="0"/>
              <a:ea typeface="Calibri" panose="020F0502020204030204" pitchFamily="34" charset="0"/>
              <a:cs typeface="Arial" panose="020B0604020202020204" pitchFamily="34" charset="0"/>
            </a:endParaRPr>
          </a:p>
          <a:p>
            <a:pPr marL="0" indent="0"/>
            <a:endParaRPr lang="en-GB" dirty="0">
              <a:ea typeface="ＭＳ Ｐゴシック" pitchFamily="-105" charset="-128"/>
              <a:cs typeface="ＭＳ Ｐゴシック" pitchFamily="-105" charset="-128"/>
            </a:endParaRPr>
          </a:p>
        </p:txBody>
      </p:sp>
      <p:pic>
        <p:nvPicPr>
          <p:cNvPr id="3" name="Picture 2" descr="A picture containing person, indoor&#10;&#10;Description automatically generated">
            <a:extLst>
              <a:ext uri="{FF2B5EF4-FFF2-40B4-BE49-F238E27FC236}">
                <a16:creationId xmlns:a16="http://schemas.microsoft.com/office/drawing/2014/main" id="{BBC5DC0D-03C8-B14B-C439-2DE2D5C1DAEF}"/>
              </a:ext>
            </a:extLst>
          </p:cNvPr>
          <p:cNvPicPr>
            <a:picLocks noChangeAspect="1"/>
          </p:cNvPicPr>
          <p:nvPr/>
        </p:nvPicPr>
        <p:blipFill>
          <a:blip r:embed="rId3"/>
          <a:stretch>
            <a:fillRect/>
          </a:stretch>
        </p:blipFill>
        <p:spPr>
          <a:xfrm>
            <a:off x="3389415" y="3896276"/>
            <a:ext cx="2365169" cy="1773877"/>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ISO 14001 and environmental management</a:t>
            </a:r>
            <a:endParaRPr lang="en-US" dirty="0">
              <a:ea typeface="ＭＳ Ｐゴシック" pitchFamily="-105" charset="-128"/>
              <a:cs typeface="ＭＳ Ｐゴシック" pitchFamily="-105" charset="-128"/>
            </a:endParaRPr>
          </a:p>
        </p:txBody>
      </p:sp>
      <p:sp>
        <p:nvSpPr>
          <p:cNvPr id="6" name="Content Placeholder 2">
            <a:extLst>
              <a:ext uri="{FF2B5EF4-FFF2-40B4-BE49-F238E27FC236}">
                <a16:creationId xmlns:a16="http://schemas.microsoft.com/office/drawing/2014/main" id="{019593E9-AC5D-4AD1-8A7D-73C2AB7AB415}"/>
              </a:ext>
            </a:extLst>
          </p:cNvPr>
          <p:cNvSpPr>
            <a:spLocks noGrp="1"/>
          </p:cNvSpPr>
          <p:nvPr>
            <p:ph sz="quarter" idx="10"/>
          </p:nvPr>
        </p:nvSpPr>
        <p:spPr>
          <a:xfrm>
            <a:off x="3785420" y="1634375"/>
            <a:ext cx="4901380" cy="4248000"/>
          </a:xfrm>
        </p:spPr>
        <p:txBody>
          <a:bodyPr/>
          <a:lstStyle/>
          <a:p>
            <a:pPr algn="l" fontAlgn="base"/>
            <a:r>
              <a:rPr lang="en-GB" b="0" i="0" u="none" strike="noStrike" baseline="0" dirty="0">
                <a:solidFill>
                  <a:srgbClr val="000000"/>
                </a:solidFill>
              </a:rPr>
              <a:t>ISO 14001 is an internationally agreed standard that sets out the requirements for an </a:t>
            </a:r>
            <a:r>
              <a:rPr lang="en-GB" b="1" i="0" u="none" strike="noStrike" baseline="0" dirty="0">
                <a:solidFill>
                  <a:srgbClr val="000000"/>
                </a:solidFill>
              </a:rPr>
              <a:t>environmental management system</a:t>
            </a:r>
            <a:r>
              <a:rPr lang="en-GB" b="0" i="0" u="none" strike="noStrike" baseline="0" dirty="0">
                <a:solidFill>
                  <a:srgbClr val="000000"/>
                </a:solidFill>
              </a:rPr>
              <a:t>. </a:t>
            </a:r>
          </a:p>
          <a:p>
            <a:pPr algn="l" fontAlgn="base"/>
            <a:r>
              <a:rPr lang="en-GB" dirty="0"/>
              <a:t>It is a voluntary scheme that promotes the sustainable working practices needed to tackle climate change and gives companies a framework to help them work towards emissions goals set by the </a:t>
            </a:r>
            <a:r>
              <a:rPr lang="en-GB" b="1" dirty="0"/>
              <a:t>Paris Climate Accords</a:t>
            </a:r>
            <a:r>
              <a:rPr lang="en-GB" dirty="0"/>
              <a:t>.</a:t>
            </a:r>
            <a:endParaRPr lang="en-GB" altLang="en-US" dirty="0"/>
          </a:p>
        </p:txBody>
      </p:sp>
      <p:pic>
        <p:nvPicPr>
          <p:cNvPr id="4" name="Picture 3" descr="A row of solar panels&#10;&#10;Description automatically generated with low confidence">
            <a:extLst>
              <a:ext uri="{FF2B5EF4-FFF2-40B4-BE49-F238E27FC236}">
                <a16:creationId xmlns:a16="http://schemas.microsoft.com/office/drawing/2014/main" id="{5A5DFB3C-E0C9-5A64-DE90-19C55BEF881D}"/>
              </a:ext>
            </a:extLst>
          </p:cNvPr>
          <p:cNvPicPr>
            <a:picLocks noChangeAspect="1"/>
          </p:cNvPicPr>
          <p:nvPr/>
        </p:nvPicPr>
        <p:blipFill>
          <a:blip r:embed="rId3"/>
          <a:stretch>
            <a:fillRect/>
          </a:stretch>
        </p:blipFill>
        <p:spPr>
          <a:xfrm>
            <a:off x="457199" y="1582992"/>
            <a:ext cx="2925098" cy="2925098"/>
          </a:xfrm>
          <a:prstGeom prst="rect">
            <a:avLst/>
          </a:prstGeom>
        </p:spPr>
      </p:pic>
    </p:spTree>
    <p:extLst>
      <p:ext uri="{BB962C8B-B14F-4D97-AF65-F5344CB8AC3E}">
        <p14:creationId xmlns:p14="http://schemas.microsoft.com/office/powerpoint/2010/main" val="31405129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B6414-96DF-46F2-8FFD-F3329F179DCD}"/>
              </a:ext>
            </a:extLst>
          </p:cNvPr>
          <p:cNvSpPr>
            <a:spLocks noGrp="1"/>
          </p:cNvSpPr>
          <p:nvPr>
            <p:ph type="title"/>
          </p:nvPr>
        </p:nvSpPr>
        <p:spPr/>
        <p:txBody>
          <a:bodyPr/>
          <a:lstStyle/>
          <a:p>
            <a:r>
              <a:rPr lang="en-GB" dirty="0">
                <a:ea typeface="ＭＳ Ｐゴシック" pitchFamily="-105" charset="-128"/>
                <a:cs typeface="ＭＳ Ｐゴシック" pitchFamily="-105" charset="-128"/>
              </a:rPr>
              <a:t>Aim of ISO 14001</a:t>
            </a:r>
            <a:endParaRPr lang="en-GB" dirty="0"/>
          </a:p>
        </p:txBody>
      </p:sp>
      <p:sp>
        <p:nvSpPr>
          <p:cNvPr id="10" name="TextBox 9">
            <a:extLst>
              <a:ext uri="{FF2B5EF4-FFF2-40B4-BE49-F238E27FC236}">
                <a16:creationId xmlns:a16="http://schemas.microsoft.com/office/drawing/2014/main" id="{69193F80-AC73-4BE6-8CF4-0A305E7BA8B9}"/>
              </a:ext>
            </a:extLst>
          </p:cNvPr>
          <p:cNvSpPr txBox="1"/>
          <p:nvPr/>
        </p:nvSpPr>
        <p:spPr>
          <a:xfrm>
            <a:off x="6837914" y="2547356"/>
            <a:ext cx="2234382" cy="1200329"/>
          </a:xfrm>
          <a:prstGeom prst="rect">
            <a:avLst/>
          </a:prstGeom>
          <a:noFill/>
        </p:spPr>
        <p:txBody>
          <a:bodyPr wrap="square">
            <a:spAutoFit/>
          </a:bodyPr>
          <a:lstStyle/>
          <a:p>
            <a:r>
              <a:rPr lang="en-GB" sz="1800" dirty="0">
                <a:hlinkClick r:id="rId3"/>
              </a:rPr>
              <a:t>ISO - ISO 14000 family — Environmental management</a:t>
            </a:r>
            <a:endParaRPr lang="en-GB" sz="1800" dirty="0"/>
          </a:p>
        </p:txBody>
      </p:sp>
      <p:sp>
        <p:nvSpPr>
          <p:cNvPr id="8" name="TextBox 7">
            <a:extLst>
              <a:ext uri="{FF2B5EF4-FFF2-40B4-BE49-F238E27FC236}">
                <a16:creationId xmlns:a16="http://schemas.microsoft.com/office/drawing/2014/main" id="{E830CEF8-3C83-4348-BF57-F7356020CD85}"/>
              </a:ext>
            </a:extLst>
          </p:cNvPr>
          <p:cNvSpPr txBox="1"/>
          <p:nvPr/>
        </p:nvSpPr>
        <p:spPr>
          <a:xfrm>
            <a:off x="457200" y="1468734"/>
            <a:ext cx="6242634" cy="3247043"/>
          </a:xfrm>
          <a:prstGeom prst="rect">
            <a:avLst/>
          </a:prstGeom>
          <a:noFill/>
        </p:spPr>
        <p:txBody>
          <a:bodyPr wrap="square" rtlCol="0">
            <a:spAutoFit/>
          </a:bodyPr>
          <a:lstStyle/>
          <a:p>
            <a:r>
              <a:rPr lang="en-US" dirty="0">
                <a:latin typeface="+mn-lt"/>
              </a:rPr>
              <a:t>The aim of ISO 14001 is to help organisations to implement an environmental management system to:</a:t>
            </a:r>
          </a:p>
          <a:p>
            <a:endParaRPr lang="en-US" dirty="0">
              <a:latin typeface="+mn-lt"/>
            </a:endParaRPr>
          </a:p>
          <a:p>
            <a:pPr marL="216000" indent="-216000" algn="l">
              <a:lnSpc>
                <a:spcPts val="2400"/>
              </a:lnSpc>
              <a:spcBef>
                <a:spcPts val="500"/>
              </a:spcBef>
              <a:spcAft>
                <a:spcPts val="500"/>
              </a:spcAft>
              <a:buClr>
                <a:srgbClr val="0077E3"/>
              </a:buClr>
              <a:buFont typeface="Arial" panose="020B0604020202020204" pitchFamily="34" charset="0"/>
              <a:buChar char="•"/>
            </a:pPr>
            <a:r>
              <a:rPr lang="en-US" b="0" i="0" dirty="0">
                <a:effectLst/>
                <a:latin typeface="+mn-lt"/>
              </a:rPr>
              <a:t>enhance their environmental performance</a:t>
            </a:r>
          </a:p>
          <a:p>
            <a:pPr marL="216000" indent="-216000" algn="l">
              <a:lnSpc>
                <a:spcPts val="2400"/>
              </a:lnSpc>
              <a:spcBef>
                <a:spcPts val="500"/>
              </a:spcBef>
              <a:spcAft>
                <a:spcPts val="500"/>
              </a:spcAft>
              <a:buClr>
                <a:srgbClr val="0077E3"/>
              </a:buClr>
              <a:buFont typeface="Arial" panose="020B0604020202020204" pitchFamily="34" charset="0"/>
              <a:buChar char="•"/>
            </a:pPr>
            <a:r>
              <a:rPr lang="en-US" b="0" i="0" dirty="0">
                <a:effectLst/>
                <a:latin typeface="+mn-lt"/>
              </a:rPr>
              <a:t>fulfil their compliance obligations</a:t>
            </a:r>
          </a:p>
          <a:p>
            <a:pPr marL="216000" indent="-216000" algn="l">
              <a:lnSpc>
                <a:spcPts val="2400"/>
              </a:lnSpc>
              <a:spcBef>
                <a:spcPts val="500"/>
              </a:spcBef>
              <a:spcAft>
                <a:spcPts val="500"/>
              </a:spcAft>
              <a:buClr>
                <a:srgbClr val="0077E3"/>
              </a:buClr>
              <a:buFont typeface="Arial" panose="020B0604020202020204" pitchFamily="34" charset="0"/>
              <a:buChar char="•"/>
            </a:pPr>
            <a:r>
              <a:rPr lang="en-US" b="0" i="0" dirty="0">
                <a:effectLst/>
                <a:latin typeface="+mn-lt"/>
              </a:rPr>
              <a:t>achieve their environmental objectives.</a:t>
            </a:r>
          </a:p>
          <a:p>
            <a:pPr marL="342900" indent="-342900" algn="l">
              <a:buClr>
                <a:srgbClr val="0077E3"/>
              </a:buClr>
              <a:buFont typeface="Arial" panose="020B0604020202020204" pitchFamily="34" charset="0"/>
              <a:buChar char="•"/>
            </a:pPr>
            <a:endParaRPr lang="en-US" dirty="0">
              <a:latin typeface="+mn-lt"/>
            </a:endParaRPr>
          </a:p>
          <a:p>
            <a:endParaRPr lang="en-GB" dirty="0"/>
          </a:p>
          <a:p>
            <a:endParaRPr lang="en-GB" dirty="0"/>
          </a:p>
        </p:txBody>
      </p:sp>
      <p:pic>
        <p:nvPicPr>
          <p:cNvPr id="7" name="Content Placeholder 6" descr="A picture containing diagram&#10;&#10;Description automatically generated">
            <a:extLst>
              <a:ext uri="{FF2B5EF4-FFF2-40B4-BE49-F238E27FC236}">
                <a16:creationId xmlns:a16="http://schemas.microsoft.com/office/drawing/2014/main" id="{4D662876-8117-BF7A-2288-25ADA7FE57C6}"/>
              </a:ext>
            </a:extLst>
          </p:cNvPr>
          <p:cNvPicPr>
            <a:picLocks noGrp="1" noChangeAspect="1"/>
          </p:cNvPicPr>
          <p:nvPr>
            <p:ph sz="quarter" idx="10"/>
          </p:nvPr>
        </p:nvPicPr>
        <p:blipFill>
          <a:blip r:embed="rId4"/>
          <a:stretch>
            <a:fillRect/>
          </a:stretch>
        </p:blipFill>
        <p:spPr>
          <a:xfrm>
            <a:off x="2444166" y="4096554"/>
            <a:ext cx="4255668" cy="1619230"/>
          </a:xfrm>
        </p:spPr>
      </p:pic>
    </p:spTree>
    <p:extLst>
      <p:ext uri="{BB962C8B-B14F-4D97-AF65-F5344CB8AC3E}">
        <p14:creationId xmlns:p14="http://schemas.microsoft.com/office/powerpoint/2010/main" val="8797942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711971-A02F-9522-8D91-0C24C6D85A80}"/>
              </a:ext>
            </a:extLst>
          </p:cNvPr>
          <p:cNvSpPr>
            <a:spLocks noGrp="1"/>
          </p:cNvSpPr>
          <p:nvPr>
            <p:ph type="title"/>
          </p:nvPr>
        </p:nvSpPr>
        <p:spPr/>
        <p:txBody>
          <a:bodyPr/>
          <a:lstStyle/>
          <a:p>
            <a:r>
              <a:rPr lang="en-US" dirty="0"/>
              <a:t>Benefits of ISO 14001</a:t>
            </a:r>
            <a:endParaRPr lang="en-GB" dirty="0"/>
          </a:p>
        </p:txBody>
      </p:sp>
      <p:sp>
        <p:nvSpPr>
          <p:cNvPr id="3" name="Content Placeholder 2">
            <a:extLst>
              <a:ext uri="{FF2B5EF4-FFF2-40B4-BE49-F238E27FC236}">
                <a16:creationId xmlns:a16="http://schemas.microsoft.com/office/drawing/2014/main" id="{84C02398-55E0-CD50-5357-1AE8205DDA0E}"/>
              </a:ext>
            </a:extLst>
          </p:cNvPr>
          <p:cNvSpPr>
            <a:spLocks noGrp="1"/>
          </p:cNvSpPr>
          <p:nvPr>
            <p:ph sz="quarter" idx="10"/>
          </p:nvPr>
        </p:nvSpPr>
        <p:spPr/>
        <p:txBody>
          <a:bodyPr/>
          <a:lstStyle/>
          <a:p>
            <a:r>
              <a:rPr lang="en-US" dirty="0"/>
              <a:t>Becoming ISO 14001 compliant can have many benefits for an organisation, as well as for the environment.</a:t>
            </a:r>
          </a:p>
          <a:p>
            <a:pPr algn="l">
              <a:buClr>
                <a:srgbClr val="0077E3"/>
              </a:buClr>
            </a:pPr>
            <a:r>
              <a:rPr lang="en-GB" sz="2000" b="0" i="0" u="none" strike="noStrike" baseline="0" dirty="0">
                <a:solidFill>
                  <a:srgbClr val="000000"/>
                </a:solidFill>
                <a:latin typeface="+mn-lt"/>
              </a:rPr>
              <a:t>Compliance</a:t>
            </a:r>
            <a:r>
              <a:rPr lang="en-GB" sz="2000" b="0" i="0" u="none" strike="noStrike" baseline="0" dirty="0">
                <a:solidFill>
                  <a:srgbClr val="000000"/>
                </a:solidFill>
              </a:rPr>
              <a:t> helps organisations to:</a:t>
            </a:r>
          </a:p>
          <a:p>
            <a:pPr marL="342900" indent="-342900" algn="l">
              <a:buClr>
                <a:srgbClr val="0077E3"/>
              </a:buClr>
              <a:buFont typeface="Arial" panose="020B0604020202020204" pitchFamily="34" charset="0"/>
              <a:buChar char="•"/>
            </a:pPr>
            <a:r>
              <a:rPr lang="en-GB" dirty="0">
                <a:solidFill>
                  <a:srgbClr val="000000"/>
                </a:solidFill>
              </a:rPr>
              <a:t>make </a:t>
            </a:r>
            <a:r>
              <a:rPr lang="en-GB" sz="2000" b="0" i="0" u="none" strike="noStrike" baseline="0" dirty="0">
                <a:solidFill>
                  <a:srgbClr val="000000"/>
                </a:solidFill>
              </a:rPr>
              <a:t>more efficient use of resources</a:t>
            </a:r>
          </a:p>
          <a:p>
            <a:pPr marL="342900" indent="-342900" algn="l">
              <a:buClr>
                <a:srgbClr val="0077E3"/>
              </a:buClr>
              <a:buFont typeface="Arial" panose="020B0604020202020204" pitchFamily="34" charset="0"/>
              <a:buChar char="•"/>
            </a:pPr>
            <a:r>
              <a:rPr lang="en-GB" sz="2000" b="0" i="0" u="none" strike="noStrike" baseline="0" dirty="0">
                <a:solidFill>
                  <a:srgbClr val="000000"/>
                </a:solidFill>
              </a:rPr>
              <a:t>reduce waste</a:t>
            </a:r>
          </a:p>
          <a:p>
            <a:pPr marL="342900" indent="-342900" algn="l">
              <a:buClr>
                <a:srgbClr val="0077E3"/>
              </a:buClr>
              <a:buFont typeface="Arial" panose="020B0604020202020204" pitchFamily="34" charset="0"/>
              <a:buChar char="•"/>
            </a:pPr>
            <a:r>
              <a:rPr lang="en-GB" dirty="0">
                <a:solidFill>
                  <a:srgbClr val="000000"/>
                </a:solidFill>
              </a:rPr>
              <a:t>reduce costs</a:t>
            </a:r>
          </a:p>
          <a:p>
            <a:pPr marL="342900" indent="-342900" algn="l">
              <a:buClr>
                <a:srgbClr val="0077E3"/>
              </a:buClr>
              <a:buFont typeface="Arial" panose="020B0604020202020204" pitchFamily="34" charset="0"/>
              <a:buChar char="•"/>
            </a:pPr>
            <a:r>
              <a:rPr lang="en-GB" dirty="0">
                <a:solidFill>
                  <a:srgbClr val="000000"/>
                </a:solidFill>
              </a:rPr>
              <a:t>achieve</a:t>
            </a:r>
            <a:r>
              <a:rPr lang="en-GB" sz="2000" b="0" i="0" u="none" strike="noStrike" baseline="0" dirty="0">
                <a:solidFill>
                  <a:srgbClr val="000000"/>
                </a:solidFill>
              </a:rPr>
              <a:t> a competitive advantage</a:t>
            </a:r>
          </a:p>
          <a:p>
            <a:pPr marL="342900" indent="-342900" algn="l">
              <a:buClr>
                <a:srgbClr val="0077E3"/>
              </a:buClr>
              <a:buFont typeface="Arial" panose="020B0604020202020204" pitchFamily="34" charset="0"/>
              <a:buChar char="•"/>
            </a:pPr>
            <a:r>
              <a:rPr lang="en-GB" dirty="0">
                <a:solidFill>
                  <a:srgbClr val="000000"/>
                </a:solidFill>
              </a:rPr>
              <a:t>gain </a:t>
            </a:r>
            <a:r>
              <a:rPr lang="en-GB" sz="2000" b="0" i="0" u="none" strike="noStrike" baseline="0" dirty="0">
                <a:solidFill>
                  <a:srgbClr val="000000"/>
                </a:solidFill>
              </a:rPr>
              <a:t>the trust of stakeholders.</a:t>
            </a:r>
            <a:endParaRPr lang="en-US" b="0" i="0" dirty="0">
              <a:effectLst/>
              <a:latin typeface="+mn-lt"/>
            </a:endParaRPr>
          </a:p>
          <a:p>
            <a:endParaRPr lang="en-GB" dirty="0"/>
          </a:p>
        </p:txBody>
      </p:sp>
      <p:pic>
        <p:nvPicPr>
          <p:cNvPr id="6" name="Picture 5" descr="Graphical user interface&#10;&#10;Description automatically generated">
            <a:extLst>
              <a:ext uri="{FF2B5EF4-FFF2-40B4-BE49-F238E27FC236}">
                <a16:creationId xmlns:a16="http://schemas.microsoft.com/office/drawing/2014/main" id="{EA6C694A-6020-64E8-0E4E-1352C0038017}"/>
              </a:ext>
            </a:extLst>
          </p:cNvPr>
          <p:cNvPicPr>
            <a:picLocks noChangeAspect="1"/>
          </p:cNvPicPr>
          <p:nvPr/>
        </p:nvPicPr>
        <p:blipFill>
          <a:blip r:embed="rId2"/>
          <a:stretch>
            <a:fillRect/>
          </a:stretch>
        </p:blipFill>
        <p:spPr>
          <a:xfrm>
            <a:off x="5771537" y="2695396"/>
            <a:ext cx="2819490" cy="1883420"/>
          </a:xfrm>
          <a:prstGeom prst="rect">
            <a:avLst/>
          </a:prstGeom>
        </p:spPr>
      </p:pic>
    </p:spTree>
    <p:extLst>
      <p:ext uri="{BB962C8B-B14F-4D97-AF65-F5344CB8AC3E}">
        <p14:creationId xmlns:p14="http://schemas.microsoft.com/office/powerpoint/2010/main" val="565723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476704"/>
            <a:ext cx="7845972" cy="4754563"/>
          </a:xfrm>
        </p:spPr>
        <p:txBody>
          <a:bodyPr/>
          <a:lstStyle/>
          <a:p>
            <a:pPr marL="0" indent="0" eaLnBrk="1" hangingPunct="1"/>
            <a:r>
              <a:rPr lang="en-GB" sz="1800" dirty="0">
                <a:ea typeface="ＭＳ Ｐゴシック" pitchFamily="-105" charset="-128"/>
                <a:cs typeface="ＭＳ Ｐゴシック" pitchFamily="-105" charset="-128"/>
              </a:rPr>
              <a:t>Industrial waste can be disposed of in a number of different ways, all of which have their advantages and disadvantages, and all of which are governed by the relevant regulations, as discussed in PowerPoint 7. However you will see from the following tables that firms seeking to be ISO 14001 compliant by way of an environmental management system would be unlikely to make landfill their first choice.</a:t>
            </a:r>
            <a:endParaRPr sz="1800"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Methods of waste disposal: benefits</a:t>
            </a:r>
            <a:endParaRPr lang="en-US" dirty="0">
              <a:ea typeface="ＭＳ Ｐゴシック" pitchFamily="-105" charset="-128"/>
              <a:cs typeface="ＭＳ Ｐゴシック" pitchFamily="-105" charset="-128"/>
            </a:endParaRPr>
          </a:p>
        </p:txBody>
      </p:sp>
      <p:graphicFrame>
        <p:nvGraphicFramePr>
          <p:cNvPr id="10" name="Table 10">
            <a:extLst>
              <a:ext uri="{FF2B5EF4-FFF2-40B4-BE49-F238E27FC236}">
                <a16:creationId xmlns:a16="http://schemas.microsoft.com/office/drawing/2014/main" id="{5F0FAE6F-4B76-4EA5-8455-468E0E27CFCE}"/>
              </a:ext>
            </a:extLst>
          </p:cNvPr>
          <p:cNvGraphicFramePr>
            <a:graphicFrameLocks noGrp="1"/>
          </p:cNvGraphicFramePr>
          <p:nvPr>
            <p:ph sz="quarter" idx="10"/>
            <p:extLst>
              <p:ext uri="{D42A27DB-BD31-4B8C-83A1-F6EECF244321}">
                <p14:modId xmlns:p14="http://schemas.microsoft.com/office/powerpoint/2010/main" val="4029852754"/>
              </p:ext>
            </p:extLst>
          </p:nvPr>
        </p:nvGraphicFramePr>
        <p:xfrm>
          <a:off x="472966" y="3463159"/>
          <a:ext cx="8229600" cy="2397760"/>
        </p:xfrm>
        <a:graphic>
          <a:graphicData uri="http://schemas.openxmlformats.org/drawingml/2006/table">
            <a:tbl>
              <a:tblPr firstRow="1" bandRow="1">
                <a:tableStyleId>{93296810-A885-4BE3-A3E7-6D5BEEA58F35}</a:tableStyleId>
              </a:tblPr>
              <a:tblGrid>
                <a:gridCol w="2097464">
                  <a:extLst>
                    <a:ext uri="{9D8B030D-6E8A-4147-A177-3AD203B41FA5}">
                      <a16:colId xmlns:a16="http://schemas.microsoft.com/office/drawing/2014/main" val="1336140134"/>
                    </a:ext>
                  </a:extLst>
                </a:gridCol>
                <a:gridCol w="6132136">
                  <a:extLst>
                    <a:ext uri="{9D8B030D-6E8A-4147-A177-3AD203B41FA5}">
                      <a16:colId xmlns:a16="http://schemas.microsoft.com/office/drawing/2014/main" val="124988251"/>
                    </a:ext>
                  </a:extLst>
                </a:gridCol>
              </a:tblGrid>
              <a:tr h="370840">
                <a:tc>
                  <a:txBody>
                    <a:bodyPr/>
                    <a:lstStyle/>
                    <a:p>
                      <a:r>
                        <a:rPr lang="en-GB" b="1" dirty="0"/>
                        <a:t>Method</a:t>
                      </a:r>
                    </a:p>
                  </a:txBody>
                  <a:tcPr/>
                </a:tc>
                <a:tc>
                  <a:txBody>
                    <a:bodyPr/>
                    <a:lstStyle/>
                    <a:p>
                      <a:r>
                        <a:rPr lang="en-GB" b="1" dirty="0"/>
                        <a:t>Benefits</a:t>
                      </a:r>
                    </a:p>
                  </a:txBody>
                  <a:tcPr/>
                </a:tc>
                <a:extLst>
                  <a:ext uri="{0D108BD9-81ED-4DB2-BD59-A6C34878D82A}">
                    <a16:rowId xmlns:a16="http://schemas.microsoft.com/office/drawing/2014/main" val="3780061564"/>
                  </a:ext>
                </a:extLst>
              </a:tr>
              <a:tr h="370840">
                <a:tc>
                  <a:txBody>
                    <a:bodyPr/>
                    <a:lstStyle/>
                    <a:p>
                      <a:r>
                        <a:rPr lang="en-GB" sz="1800" dirty="0"/>
                        <a:t>Landfill</a:t>
                      </a:r>
                    </a:p>
                  </a:txBody>
                  <a:tcPr/>
                </a:tc>
                <a:tc>
                  <a:txBody>
                    <a:bodyPr/>
                    <a:lstStyle/>
                    <a:p>
                      <a:pPr marL="285750" indent="-285750">
                        <a:buClr>
                          <a:srgbClr val="0077E3"/>
                        </a:buClr>
                        <a:buFont typeface="Arial" panose="020B0604020202020204" pitchFamily="34" charset="0"/>
                        <a:buChar char="•"/>
                      </a:pPr>
                      <a:r>
                        <a:rPr lang="en-GB" sz="1800" dirty="0"/>
                        <a:t>Cheaper than recycling processes</a:t>
                      </a:r>
                    </a:p>
                  </a:txBody>
                  <a:tcPr/>
                </a:tc>
                <a:extLst>
                  <a:ext uri="{0D108BD9-81ED-4DB2-BD59-A6C34878D82A}">
                    <a16:rowId xmlns:a16="http://schemas.microsoft.com/office/drawing/2014/main" val="1210412299"/>
                  </a:ext>
                </a:extLst>
              </a:tr>
              <a:tr h="370840">
                <a:tc>
                  <a:txBody>
                    <a:bodyPr/>
                    <a:lstStyle/>
                    <a:p>
                      <a:r>
                        <a:rPr lang="en-GB" sz="1800" dirty="0"/>
                        <a:t>Reuse</a:t>
                      </a:r>
                    </a:p>
                  </a:txBody>
                  <a:tcPr/>
                </a:tc>
                <a:tc>
                  <a:txBody>
                    <a:bodyPr/>
                    <a:lstStyle/>
                    <a:p>
                      <a:pPr marL="285750" indent="-285750">
                        <a:buClr>
                          <a:srgbClr val="0077E3"/>
                        </a:buClr>
                        <a:buFont typeface="Arial" panose="020B0604020202020204" pitchFamily="34" charset="0"/>
                        <a:buChar char="•"/>
                      </a:pPr>
                      <a:r>
                        <a:rPr lang="en-GB" sz="1800" dirty="0"/>
                        <a:t>Cuts down single-use items, reduces waste</a:t>
                      </a:r>
                    </a:p>
                  </a:txBody>
                  <a:tcPr/>
                </a:tc>
                <a:extLst>
                  <a:ext uri="{0D108BD9-81ED-4DB2-BD59-A6C34878D82A}">
                    <a16:rowId xmlns:a16="http://schemas.microsoft.com/office/drawing/2014/main" val="3795002577"/>
                  </a:ext>
                </a:extLst>
              </a:tr>
              <a:tr h="370840">
                <a:tc>
                  <a:txBody>
                    <a:bodyPr/>
                    <a:lstStyle/>
                    <a:p>
                      <a:r>
                        <a:rPr lang="en-GB" sz="1800" kern="1200" dirty="0">
                          <a:solidFill>
                            <a:schemeClr val="dk1"/>
                          </a:solidFill>
                          <a:latin typeface="+mn-lt"/>
                          <a:ea typeface="+mn-ea"/>
                          <a:cs typeface="+mn-cs"/>
                        </a:rPr>
                        <a:t>Recycling</a:t>
                      </a:r>
                    </a:p>
                  </a:txBody>
                  <a:tcPr/>
                </a:tc>
                <a:tc>
                  <a:txBody>
                    <a:bodyPr/>
                    <a:lstStyle/>
                    <a:p>
                      <a:pPr marL="285750" indent="-285750">
                        <a:buClr>
                          <a:srgbClr val="0077E3"/>
                        </a:buClr>
                        <a:buFont typeface="Arial" panose="020B0604020202020204" pitchFamily="34" charset="0"/>
                        <a:buChar char="•"/>
                      </a:pPr>
                      <a:r>
                        <a:rPr lang="en-GB" sz="1800" kern="1200" dirty="0">
                          <a:solidFill>
                            <a:schemeClr val="dk1"/>
                          </a:solidFill>
                          <a:latin typeface="+mn-lt"/>
                          <a:ea typeface="+mn-ea"/>
                          <a:cs typeface="+mn-cs"/>
                        </a:rPr>
                        <a:t>Less waste goes to landfill</a:t>
                      </a:r>
                    </a:p>
                    <a:p>
                      <a:pPr marL="285750" indent="-285750">
                        <a:buClr>
                          <a:srgbClr val="0077E3"/>
                        </a:buClr>
                        <a:buFont typeface="Arial" panose="020B0604020202020204" pitchFamily="34" charset="0"/>
                        <a:buChar char="•"/>
                      </a:pPr>
                      <a:r>
                        <a:rPr lang="en-GB" sz="1800" kern="1200" dirty="0">
                          <a:solidFill>
                            <a:schemeClr val="dk1"/>
                          </a:solidFill>
                          <a:latin typeface="+mn-lt"/>
                          <a:ea typeface="+mn-ea"/>
                          <a:cs typeface="+mn-cs"/>
                        </a:rPr>
                        <a:t>Recycling materials can require less energy/carbon than producing new materials </a:t>
                      </a:r>
                    </a:p>
                  </a:txBody>
                  <a:tcPr/>
                </a:tc>
                <a:extLst>
                  <a:ext uri="{0D108BD9-81ED-4DB2-BD59-A6C34878D82A}">
                    <a16:rowId xmlns:a16="http://schemas.microsoft.com/office/drawing/2014/main" val="533779896"/>
                  </a:ext>
                </a:extLst>
              </a:tr>
              <a:tr h="370840">
                <a:tc>
                  <a:txBody>
                    <a:bodyPr/>
                    <a:lstStyle/>
                    <a:p>
                      <a:r>
                        <a:rPr lang="en-GB" sz="1800" kern="1200" dirty="0">
                          <a:solidFill>
                            <a:schemeClr val="dk1"/>
                          </a:solidFill>
                          <a:latin typeface="+mn-lt"/>
                          <a:ea typeface="+mn-ea"/>
                          <a:cs typeface="+mn-cs"/>
                        </a:rPr>
                        <a:t>Controlled waste</a:t>
                      </a:r>
                    </a:p>
                  </a:txBody>
                  <a:tcPr/>
                </a:tc>
                <a:tc>
                  <a:txBody>
                    <a:bodyPr/>
                    <a:lstStyle/>
                    <a:p>
                      <a:pPr marL="285750" indent="-285750">
                        <a:buClr>
                          <a:srgbClr val="0077E3"/>
                        </a:buClr>
                        <a:buFont typeface="Arial" panose="020B0604020202020204" pitchFamily="34" charset="0"/>
                        <a:buChar char="•"/>
                      </a:pPr>
                      <a:r>
                        <a:rPr lang="en-GB" sz="1800" kern="1200" dirty="0">
                          <a:solidFill>
                            <a:schemeClr val="dk1"/>
                          </a:solidFill>
                          <a:latin typeface="+mn-lt"/>
                          <a:ea typeface="+mn-ea"/>
                          <a:cs typeface="+mn-cs"/>
                        </a:rPr>
                        <a:t>Cuts down on toxic waste going into landfill</a:t>
                      </a:r>
                    </a:p>
                  </a:txBody>
                  <a:tcPr/>
                </a:tc>
                <a:extLst>
                  <a:ext uri="{0D108BD9-81ED-4DB2-BD59-A6C34878D82A}">
                    <a16:rowId xmlns:a16="http://schemas.microsoft.com/office/drawing/2014/main" val="621625903"/>
                  </a:ext>
                </a:extLst>
              </a:tr>
            </a:tbl>
          </a:graphicData>
        </a:graphic>
      </p:graphicFrame>
    </p:spTree>
    <p:extLst>
      <p:ext uri="{BB962C8B-B14F-4D97-AF65-F5344CB8AC3E}">
        <p14:creationId xmlns:p14="http://schemas.microsoft.com/office/powerpoint/2010/main" val="39658772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Methods of waste disposal: limitations</a:t>
            </a:r>
            <a:endParaRPr lang="en-US" dirty="0">
              <a:ea typeface="ＭＳ Ｐゴシック" pitchFamily="-105" charset="-128"/>
              <a:cs typeface="ＭＳ Ｐゴシック" pitchFamily="-105" charset="-128"/>
            </a:endParaRPr>
          </a:p>
        </p:txBody>
      </p:sp>
      <p:graphicFrame>
        <p:nvGraphicFramePr>
          <p:cNvPr id="10" name="Table 10">
            <a:extLst>
              <a:ext uri="{FF2B5EF4-FFF2-40B4-BE49-F238E27FC236}">
                <a16:creationId xmlns:a16="http://schemas.microsoft.com/office/drawing/2014/main" id="{5F0FAE6F-4B76-4EA5-8455-468E0E27CFCE}"/>
              </a:ext>
            </a:extLst>
          </p:cNvPr>
          <p:cNvGraphicFramePr>
            <a:graphicFrameLocks noGrp="1"/>
          </p:cNvGraphicFramePr>
          <p:nvPr>
            <p:ph sz="quarter" idx="10"/>
            <p:extLst>
              <p:ext uri="{D42A27DB-BD31-4B8C-83A1-F6EECF244321}">
                <p14:modId xmlns:p14="http://schemas.microsoft.com/office/powerpoint/2010/main" val="597138499"/>
              </p:ext>
            </p:extLst>
          </p:nvPr>
        </p:nvGraphicFramePr>
        <p:xfrm>
          <a:off x="457200" y="1511300"/>
          <a:ext cx="8229600" cy="4028440"/>
        </p:xfrm>
        <a:graphic>
          <a:graphicData uri="http://schemas.openxmlformats.org/drawingml/2006/table">
            <a:tbl>
              <a:tblPr firstRow="1" bandRow="1">
                <a:tableStyleId>{93296810-A885-4BE3-A3E7-6D5BEEA58F35}</a:tableStyleId>
              </a:tblPr>
              <a:tblGrid>
                <a:gridCol w="2097464">
                  <a:extLst>
                    <a:ext uri="{9D8B030D-6E8A-4147-A177-3AD203B41FA5}">
                      <a16:colId xmlns:a16="http://schemas.microsoft.com/office/drawing/2014/main" val="1336140134"/>
                    </a:ext>
                  </a:extLst>
                </a:gridCol>
                <a:gridCol w="6132136">
                  <a:extLst>
                    <a:ext uri="{9D8B030D-6E8A-4147-A177-3AD203B41FA5}">
                      <a16:colId xmlns:a16="http://schemas.microsoft.com/office/drawing/2014/main" val="124988251"/>
                    </a:ext>
                  </a:extLst>
                </a:gridCol>
              </a:tblGrid>
              <a:tr h="370840">
                <a:tc>
                  <a:txBody>
                    <a:bodyPr/>
                    <a:lstStyle/>
                    <a:p>
                      <a:r>
                        <a:rPr lang="en-GB" b="1" dirty="0"/>
                        <a:t>Method</a:t>
                      </a:r>
                    </a:p>
                  </a:txBody>
                  <a:tcPr/>
                </a:tc>
                <a:tc>
                  <a:txBody>
                    <a:bodyPr/>
                    <a:lstStyle/>
                    <a:p>
                      <a:r>
                        <a:rPr lang="en-GB" b="1" dirty="0"/>
                        <a:t>Limitations</a:t>
                      </a:r>
                    </a:p>
                  </a:txBody>
                  <a:tcPr/>
                </a:tc>
                <a:extLst>
                  <a:ext uri="{0D108BD9-81ED-4DB2-BD59-A6C34878D82A}">
                    <a16:rowId xmlns:a16="http://schemas.microsoft.com/office/drawing/2014/main" val="3780061564"/>
                  </a:ext>
                </a:extLst>
              </a:tr>
              <a:tr h="370840">
                <a:tc>
                  <a:txBody>
                    <a:bodyPr/>
                    <a:lstStyle/>
                    <a:p>
                      <a:r>
                        <a:rPr lang="en-GB" sz="1800" dirty="0"/>
                        <a:t>Landfill</a:t>
                      </a:r>
                    </a:p>
                  </a:txBody>
                  <a:tcPr/>
                </a:tc>
                <a:tc>
                  <a:txBody>
                    <a:bodyPr/>
                    <a:lstStyle/>
                    <a:p>
                      <a:pPr marL="285750" indent="-285750">
                        <a:buClr>
                          <a:srgbClr val="0077E3"/>
                        </a:buClr>
                        <a:buFont typeface="Arial" panose="020B0604020202020204" pitchFamily="34" charset="0"/>
                        <a:buChar char="•"/>
                      </a:pPr>
                      <a:r>
                        <a:rPr lang="en-GB" sz="1800" dirty="0"/>
                        <a:t>May produce toxic chemicals</a:t>
                      </a:r>
                    </a:p>
                    <a:p>
                      <a:pPr marL="285750" indent="-285750">
                        <a:buClr>
                          <a:srgbClr val="0077E3"/>
                        </a:buClr>
                        <a:buFont typeface="Arial" panose="020B0604020202020204" pitchFamily="34" charset="0"/>
                        <a:buChar char="•"/>
                      </a:pPr>
                      <a:r>
                        <a:rPr lang="en-GB" sz="1800" dirty="0"/>
                        <a:t>Heavy metal ions can leach into the ground</a:t>
                      </a:r>
                    </a:p>
                    <a:p>
                      <a:pPr marL="285750" indent="-285750">
                        <a:buClr>
                          <a:srgbClr val="0077E3"/>
                        </a:buClr>
                        <a:buFont typeface="Arial" panose="020B0604020202020204" pitchFamily="34" charset="0"/>
                        <a:buChar char="•"/>
                      </a:pPr>
                      <a:r>
                        <a:rPr lang="en-GB" sz="1800" dirty="0"/>
                        <a:t>Non-biodegradable plastics are not broken down</a:t>
                      </a:r>
                    </a:p>
                    <a:p>
                      <a:pPr marL="285750" indent="-285750">
                        <a:buClr>
                          <a:srgbClr val="0077E3"/>
                        </a:buClr>
                        <a:buFont typeface="Arial" panose="020B0604020202020204" pitchFamily="34" charset="0"/>
                        <a:buChar char="•"/>
                      </a:pPr>
                      <a:r>
                        <a:rPr lang="en-GB" sz="1800" dirty="0"/>
                        <a:t>Occupies a large area</a:t>
                      </a:r>
                    </a:p>
                  </a:txBody>
                  <a:tcPr/>
                </a:tc>
                <a:extLst>
                  <a:ext uri="{0D108BD9-81ED-4DB2-BD59-A6C34878D82A}">
                    <a16:rowId xmlns:a16="http://schemas.microsoft.com/office/drawing/2014/main" val="1210412299"/>
                  </a:ext>
                </a:extLst>
              </a:tr>
              <a:tr h="370840">
                <a:tc>
                  <a:txBody>
                    <a:bodyPr/>
                    <a:lstStyle/>
                    <a:p>
                      <a:r>
                        <a:rPr lang="en-GB" sz="1800" dirty="0"/>
                        <a:t>Reuse</a:t>
                      </a:r>
                    </a:p>
                  </a:txBody>
                  <a:tcPr/>
                </a:tc>
                <a:tc>
                  <a:txBody>
                    <a:bodyPr/>
                    <a:lstStyle/>
                    <a:p>
                      <a:pPr marL="285750" indent="-285750">
                        <a:buClr>
                          <a:srgbClr val="0077E3"/>
                        </a:buClr>
                        <a:buFont typeface="Arial" panose="020B0604020202020204" pitchFamily="34" charset="0"/>
                        <a:buChar char="•"/>
                      </a:pPr>
                      <a:r>
                        <a:rPr lang="en-GB" sz="1800" dirty="0"/>
                        <a:t>Reused products are often of lesser quality</a:t>
                      </a:r>
                    </a:p>
                    <a:p>
                      <a:pPr marL="285750" indent="-285750">
                        <a:buClr>
                          <a:srgbClr val="0077E3"/>
                        </a:buClr>
                        <a:buFont typeface="Arial" panose="020B0604020202020204" pitchFamily="34" charset="0"/>
                        <a:buChar char="•"/>
                      </a:pPr>
                      <a:endParaRPr lang="en-GB" sz="1800" dirty="0"/>
                    </a:p>
                  </a:txBody>
                  <a:tcPr/>
                </a:tc>
                <a:extLst>
                  <a:ext uri="{0D108BD9-81ED-4DB2-BD59-A6C34878D82A}">
                    <a16:rowId xmlns:a16="http://schemas.microsoft.com/office/drawing/2014/main" val="3795002577"/>
                  </a:ext>
                </a:extLst>
              </a:tr>
              <a:tr h="370840">
                <a:tc>
                  <a:txBody>
                    <a:bodyPr/>
                    <a:lstStyle/>
                    <a:p>
                      <a:r>
                        <a:rPr lang="en-GB" sz="1800" dirty="0"/>
                        <a:t>Recycling</a:t>
                      </a:r>
                    </a:p>
                  </a:txBody>
                  <a:tcPr/>
                </a:tc>
                <a:tc>
                  <a:txBody>
                    <a:bodyPr/>
                    <a:lstStyle/>
                    <a:p>
                      <a:pPr marL="285750" indent="-285750">
                        <a:buClr>
                          <a:srgbClr val="0077E3"/>
                        </a:buClr>
                        <a:buFont typeface="Arial" panose="020B0604020202020204" pitchFamily="34" charset="0"/>
                        <a:buChar char="•"/>
                      </a:pPr>
                      <a:r>
                        <a:rPr lang="en-GB" sz="1800" dirty="0"/>
                        <a:t>Expensive</a:t>
                      </a:r>
                    </a:p>
                    <a:p>
                      <a:pPr marL="285750" indent="-285750">
                        <a:buClr>
                          <a:srgbClr val="0077E3"/>
                        </a:buClr>
                        <a:buFont typeface="Arial" panose="020B0604020202020204" pitchFamily="34" charset="0"/>
                        <a:buChar char="•"/>
                      </a:pPr>
                      <a:r>
                        <a:rPr lang="en-GB" sz="1800" dirty="0"/>
                        <a:t>Some waste cannot be recycled</a:t>
                      </a:r>
                    </a:p>
                    <a:p>
                      <a:pPr marL="285750" indent="-285750">
                        <a:buClr>
                          <a:srgbClr val="0077E3"/>
                        </a:buClr>
                        <a:buFont typeface="Arial" panose="020B0604020202020204" pitchFamily="34" charset="0"/>
                        <a:buChar char="•"/>
                      </a:pPr>
                      <a:r>
                        <a:rPr lang="en-GB" sz="1800" dirty="0"/>
                        <a:t>Separation of useful material from waste difficult</a:t>
                      </a:r>
                    </a:p>
                  </a:txBody>
                  <a:tcPr/>
                </a:tc>
                <a:extLst>
                  <a:ext uri="{0D108BD9-81ED-4DB2-BD59-A6C34878D82A}">
                    <a16:rowId xmlns:a16="http://schemas.microsoft.com/office/drawing/2014/main" val="533779896"/>
                  </a:ext>
                </a:extLst>
              </a:tr>
              <a:tr h="370840">
                <a:tc>
                  <a:txBody>
                    <a:bodyPr/>
                    <a:lstStyle/>
                    <a:p>
                      <a:r>
                        <a:rPr lang="en-GB" sz="1800" dirty="0"/>
                        <a:t>Controlled waste</a:t>
                      </a:r>
                    </a:p>
                  </a:txBody>
                  <a:tcPr/>
                </a:tc>
                <a:tc>
                  <a:txBody>
                    <a:bodyPr/>
                    <a:lstStyle/>
                    <a:p>
                      <a:pPr marL="285750" indent="-285750">
                        <a:buClr>
                          <a:srgbClr val="0077E3"/>
                        </a:buClr>
                        <a:buFont typeface="Arial" panose="020B0604020202020204" pitchFamily="34" charset="0"/>
                        <a:buChar char="•"/>
                      </a:pPr>
                      <a:r>
                        <a:rPr lang="en-GB" sz="1800" dirty="0"/>
                        <a:t>Expensive </a:t>
                      </a:r>
                    </a:p>
                    <a:p>
                      <a:pPr marL="285750" indent="-285750">
                        <a:buClr>
                          <a:srgbClr val="0077E3"/>
                        </a:buClr>
                        <a:buFont typeface="Arial" panose="020B0604020202020204" pitchFamily="34" charset="0"/>
                        <a:buChar char="•"/>
                      </a:pPr>
                      <a:r>
                        <a:rPr lang="en-GB" sz="1800" dirty="0"/>
                        <a:t>Disposal of waste must take place at a licensed waste disposal facility</a:t>
                      </a:r>
                    </a:p>
                  </a:txBody>
                  <a:tcPr/>
                </a:tc>
                <a:extLst>
                  <a:ext uri="{0D108BD9-81ED-4DB2-BD59-A6C34878D82A}">
                    <a16:rowId xmlns:a16="http://schemas.microsoft.com/office/drawing/2014/main" val="621625903"/>
                  </a:ext>
                </a:extLst>
              </a:tr>
            </a:tbl>
          </a:graphicData>
        </a:graphic>
      </p:graphicFrame>
    </p:spTree>
    <p:extLst>
      <p:ext uri="{BB962C8B-B14F-4D97-AF65-F5344CB8AC3E}">
        <p14:creationId xmlns:p14="http://schemas.microsoft.com/office/powerpoint/2010/main" val="684167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kern="1200" dirty="0">
              <a:ea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Controlled waste</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D957A0E1-C26E-0609-FE2D-95E35798C5C0}"/>
              </a:ext>
            </a:extLst>
          </p:cNvPr>
          <p:cNvSpPr>
            <a:spLocks noGrp="1"/>
          </p:cNvSpPr>
          <p:nvPr>
            <p:ph sz="quarter" idx="10"/>
          </p:nvPr>
        </p:nvSpPr>
        <p:spPr/>
        <p:txBody>
          <a:bodyPr/>
          <a:lstStyle/>
          <a:p>
            <a:pPr marL="0" lvl="1" indent="0">
              <a:spcBef>
                <a:spcPts val="0"/>
              </a:spcBef>
              <a:spcAft>
                <a:spcPts val="0"/>
              </a:spcAft>
              <a:buNone/>
              <a:defRPr/>
            </a:pPr>
            <a:r>
              <a:rPr lang="en-GB" sz="1800" b="1" kern="1200" dirty="0">
                <a:ea typeface="ＭＳ Ｐゴシック" pitchFamily="-105" charset="-128"/>
              </a:rPr>
              <a:t>Controlled waste</a:t>
            </a:r>
            <a:r>
              <a:rPr lang="en-GB" sz="1800" kern="1200" dirty="0">
                <a:ea typeface="ＭＳ Ｐゴシック" pitchFamily="-105" charset="-128"/>
              </a:rPr>
              <a:t> refers to waste that requires special handling and disposal techniques to avoid creating health hazards, nuisances or environmental pollution. Major types of controlled waste are:</a:t>
            </a:r>
          </a:p>
          <a:p>
            <a:pPr marL="0" lvl="1" indent="0">
              <a:spcBef>
                <a:spcPts val="0"/>
              </a:spcBef>
              <a:spcAft>
                <a:spcPts val="0"/>
              </a:spcAft>
              <a:buNone/>
              <a:defRPr/>
            </a:pPr>
            <a:endParaRPr lang="en-GB" sz="1800" kern="1200" dirty="0">
              <a:ea typeface="ＭＳ Ｐゴシック" pitchFamily="-105" charset="-128"/>
            </a:endParaRPr>
          </a:p>
          <a:p>
            <a:pPr lvl="1">
              <a:spcBef>
                <a:spcPts val="0"/>
              </a:spcBef>
              <a:spcAft>
                <a:spcPts val="0"/>
              </a:spcAft>
              <a:defRPr/>
            </a:pPr>
            <a:r>
              <a:rPr lang="en-GB" sz="1800" kern="1200" dirty="0">
                <a:ea typeface="ＭＳ Ｐゴシック" pitchFamily="-105" charset="-128"/>
              </a:rPr>
              <a:t>agricultural wastewater</a:t>
            </a:r>
          </a:p>
          <a:p>
            <a:pPr lvl="1">
              <a:spcBef>
                <a:spcPts val="0"/>
              </a:spcBef>
              <a:spcAft>
                <a:spcPts val="0"/>
              </a:spcAft>
              <a:defRPr/>
            </a:pPr>
            <a:r>
              <a:rPr lang="en-GB" sz="1800" kern="1200" dirty="0">
                <a:ea typeface="ＭＳ Ｐゴシック" pitchFamily="-105" charset="-128"/>
              </a:rPr>
              <a:t>biomedical waste</a:t>
            </a:r>
          </a:p>
          <a:p>
            <a:pPr lvl="1">
              <a:spcBef>
                <a:spcPts val="0"/>
              </a:spcBef>
              <a:spcAft>
                <a:spcPts val="0"/>
              </a:spcAft>
              <a:defRPr/>
            </a:pPr>
            <a:r>
              <a:rPr lang="en-GB" sz="1800" kern="1200" dirty="0">
                <a:ea typeface="ＭＳ Ｐゴシック" pitchFamily="-105" charset="-128"/>
              </a:rPr>
              <a:t>chemical waste</a:t>
            </a:r>
          </a:p>
          <a:p>
            <a:pPr lvl="1">
              <a:spcBef>
                <a:spcPts val="0"/>
              </a:spcBef>
              <a:spcAft>
                <a:spcPts val="0"/>
              </a:spcAft>
              <a:defRPr/>
            </a:pPr>
            <a:r>
              <a:rPr lang="en-GB" sz="1800" kern="1200" dirty="0">
                <a:ea typeface="ＭＳ Ｐゴシック" pitchFamily="-105" charset="-128"/>
              </a:rPr>
              <a:t>demolition waste</a:t>
            </a:r>
          </a:p>
          <a:p>
            <a:pPr lvl="1">
              <a:spcBef>
                <a:spcPts val="0"/>
              </a:spcBef>
              <a:spcAft>
                <a:spcPts val="0"/>
              </a:spcAft>
              <a:defRPr/>
            </a:pPr>
            <a:r>
              <a:rPr lang="en-GB" sz="1800" kern="1200" dirty="0">
                <a:ea typeface="ＭＳ Ｐゴシック" pitchFamily="-105" charset="-128"/>
              </a:rPr>
              <a:t>electronic waste (‘e-waste’)</a:t>
            </a:r>
          </a:p>
          <a:p>
            <a:pPr lvl="1">
              <a:spcBef>
                <a:spcPts val="0"/>
              </a:spcBef>
              <a:spcAft>
                <a:spcPts val="0"/>
              </a:spcAft>
              <a:defRPr/>
            </a:pPr>
            <a:r>
              <a:rPr lang="en-GB" sz="1800" kern="1200" dirty="0">
                <a:ea typeface="ＭＳ Ｐゴシック" pitchFamily="-105" charset="-128"/>
              </a:rPr>
              <a:t>food waste</a:t>
            </a:r>
          </a:p>
          <a:p>
            <a:pPr lvl="1">
              <a:spcBef>
                <a:spcPts val="0"/>
              </a:spcBef>
              <a:spcAft>
                <a:spcPts val="0"/>
              </a:spcAft>
              <a:defRPr/>
            </a:pPr>
            <a:r>
              <a:rPr lang="en-GB" sz="1800" kern="1200" dirty="0">
                <a:ea typeface="ＭＳ Ｐゴシック" pitchFamily="-105" charset="-128"/>
              </a:rPr>
              <a:t>industrial wastewater</a:t>
            </a:r>
          </a:p>
          <a:p>
            <a:pPr lvl="1">
              <a:spcBef>
                <a:spcPts val="0"/>
              </a:spcBef>
              <a:spcAft>
                <a:spcPts val="0"/>
              </a:spcAft>
              <a:defRPr/>
            </a:pPr>
            <a:r>
              <a:rPr lang="en-GB" sz="1800" kern="1200" dirty="0">
                <a:ea typeface="ＭＳ Ｐゴシック" pitchFamily="-105" charset="-128"/>
              </a:rPr>
              <a:t>mining waste</a:t>
            </a:r>
          </a:p>
          <a:p>
            <a:pPr lvl="1">
              <a:spcBef>
                <a:spcPts val="0"/>
              </a:spcBef>
              <a:spcAft>
                <a:spcPts val="0"/>
              </a:spcAft>
              <a:defRPr/>
            </a:pPr>
            <a:r>
              <a:rPr lang="en-GB" sz="1800" kern="1200" dirty="0">
                <a:ea typeface="ＭＳ Ｐゴシック" pitchFamily="-105" charset="-128"/>
              </a:rPr>
              <a:t>sewage</a:t>
            </a:r>
          </a:p>
          <a:p>
            <a:pPr lvl="1">
              <a:spcBef>
                <a:spcPts val="0"/>
              </a:spcBef>
              <a:spcAft>
                <a:spcPts val="0"/>
              </a:spcAft>
              <a:defRPr/>
            </a:pPr>
            <a:r>
              <a:rPr lang="en-GB" sz="1800" kern="1200" dirty="0">
                <a:ea typeface="ＭＳ Ｐゴシック" pitchFamily="-105" charset="-128"/>
              </a:rPr>
              <a:t>sharps waste.</a:t>
            </a:r>
          </a:p>
          <a:p>
            <a:pPr marL="0" lvl="1" indent="0">
              <a:spcBef>
                <a:spcPts val="0"/>
              </a:spcBef>
              <a:spcAft>
                <a:spcPts val="0"/>
              </a:spcAft>
              <a:buNone/>
              <a:defRPr/>
            </a:pPr>
            <a:endParaRPr lang="en-GB" sz="1800" kern="1200" dirty="0">
              <a:ea typeface="ＭＳ Ｐゴシック" pitchFamily="-105" charset="-128"/>
            </a:endParaRPr>
          </a:p>
          <a:p>
            <a:pPr lvl="1">
              <a:spcBef>
                <a:spcPts val="0"/>
              </a:spcBef>
              <a:spcAft>
                <a:spcPts val="0"/>
              </a:spcAft>
              <a:defRPr/>
            </a:pPr>
            <a:endParaRPr lang="en-GB" sz="1800" kern="1200" dirty="0">
              <a:ea typeface="ＭＳ Ｐゴシック" pitchFamily="-105" charset="-128"/>
            </a:endParaRPr>
          </a:p>
          <a:p>
            <a:pPr marL="0" lvl="1" indent="0">
              <a:spcBef>
                <a:spcPts val="0"/>
              </a:spcBef>
              <a:spcAft>
                <a:spcPts val="0"/>
              </a:spcAft>
              <a:buNone/>
              <a:defRPr/>
            </a:pPr>
            <a:endParaRPr lang="en-GB" sz="1800" kern="1200" dirty="0">
              <a:ea typeface="ＭＳ Ｐゴシック" pitchFamily="-105" charset="-128"/>
            </a:endParaRPr>
          </a:p>
          <a:p>
            <a:pPr marL="0" lvl="1" indent="0">
              <a:spcBef>
                <a:spcPts val="0"/>
              </a:spcBef>
              <a:spcAft>
                <a:spcPts val="0"/>
              </a:spcAft>
              <a:buNone/>
              <a:defRPr/>
            </a:pPr>
            <a:endParaRPr lang="en-GB" sz="1800" kern="1200" dirty="0">
              <a:ea typeface="ＭＳ Ｐゴシック" pitchFamily="-105" charset="-128"/>
            </a:endParaRPr>
          </a:p>
          <a:p>
            <a:endParaRPr lang="en-GB" kern="1200" dirty="0">
              <a:ea typeface="ＭＳ Ｐゴシック" pitchFamily="-105" charset="-128"/>
            </a:endParaRPr>
          </a:p>
        </p:txBody>
      </p:sp>
      <p:pic>
        <p:nvPicPr>
          <p:cNvPr id="5" name="Picture 4" descr="A picture containing indoor, ceiling, floor, work-clothing&#10;&#10;Description automatically generated">
            <a:extLst>
              <a:ext uri="{FF2B5EF4-FFF2-40B4-BE49-F238E27FC236}">
                <a16:creationId xmlns:a16="http://schemas.microsoft.com/office/drawing/2014/main" id="{D151109D-FAA6-8393-5CCF-3941AE1AB8BA}"/>
              </a:ext>
            </a:extLst>
          </p:cNvPr>
          <p:cNvPicPr>
            <a:picLocks noChangeAspect="1"/>
          </p:cNvPicPr>
          <p:nvPr/>
        </p:nvPicPr>
        <p:blipFill>
          <a:blip r:embed="rId3"/>
          <a:stretch>
            <a:fillRect/>
          </a:stretch>
        </p:blipFill>
        <p:spPr>
          <a:xfrm>
            <a:off x="4572000" y="3019440"/>
            <a:ext cx="3927987" cy="2623895"/>
          </a:xfrm>
          <a:prstGeom prst="rect">
            <a:avLst/>
          </a:prstGeom>
        </p:spPr>
      </p:pic>
    </p:spTree>
    <p:extLst>
      <p:ext uri="{BB962C8B-B14F-4D97-AF65-F5344CB8AC3E}">
        <p14:creationId xmlns:p14="http://schemas.microsoft.com/office/powerpoint/2010/main" val="350751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3087328"/>
            <a:ext cx="8229600" cy="3038835"/>
          </a:xfrm>
        </p:spPr>
        <p:txBody>
          <a:bodyPr/>
          <a:lstStyle/>
          <a:p>
            <a:pPr marL="0" indent="0" eaLnBrk="1" hangingPunct="1"/>
            <a:endParaRPr kern="1200" dirty="0">
              <a:ea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lang="en-GB"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E-waste </a:t>
            </a:r>
            <a:endParaRPr lang="en-US" dirty="0">
              <a:ea typeface="ＭＳ Ｐゴシック" pitchFamily="-105" charset="-128"/>
              <a:cs typeface="ＭＳ Ｐゴシック" pitchFamily="-105" charset="-128"/>
            </a:endParaRPr>
          </a:p>
        </p:txBody>
      </p:sp>
      <p:sp>
        <p:nvSpPr>
          <p:cNvPr id="3" name="Content Placeholder 2">
            <a:extLst>
              <a:ext uri="{FF2B5EF4-FFF2-40B4-BE49-F238E27FC236}">
                <a16:creationId xmlns:a16="http://schemas.microsoft.com/office/drawing/2014/main" id="{D957A0E1-C26E-0609-FE2D-95E35798C5C0}"/>
              </a:ext>
            </a:extLst>
          </p:cNvPr>
          <p:cNvSpPr>
            <a:spLocks noGrp="1"/>
          </p:cNvSpPr>
          <p:nvPr>
            <p:ph sz="quarter" idx="10"/>
          </p:nvPr>
        </p:nvSpPr>
        <p:spPr>
          <a:xfrm>
            <a:off x="457200" y="2375473"/>
            <a:ext cx="4655574" cy="2672671"/>
          </a:xfrm>
        </p:spPr>
        <p:txBody>
          <a:bodyPr/>
          <a:lstStyle/>
          <a:p>
            <a:pPr algn="l" fontAlgn="base"/>
            <a:r>
              <a:rPr lang="en-GB" sz="1800" kern="1200" dirty="0">
                <a:ea typeface="ＭＳ Ｐゴシック" pitchFamily="-105" charset="-128"/>
                <a:cs typeface="+mn-cs"/>
              </a:rPr>
              <a:t>One study has estimated that the world’s mountain of discarded electronics, in 2021 alone, weighed 57 million tonnes.</a:t>
            </a:r>
          </a:p>
          <a:p>
            <a:pPr algn="l" fontAlgn="base"/>
            <a:r>
              <a:rPr lang="en-GB" sz="1800" kern="1200" dirty="0">
                <a:ea typeface="ＭＳ Ｐゴシック" pitchFamily="-105" charset="-128"/>
                <a:cs typeface="+mn-cs"/>
              </a:rPr>
              <a:t>The Royal Society of Chemistry believes there now needs to be a global effort to mine that waste, rather than mining the earth. Global conflicts also pose a threat to supply chains for the precious minerals, such as </a:t>
            </a:r>
            <a:r>
              <a:rPr lang="en-GB" sz="1800" b="1" kern="1200" dirty="0">
                <a:ea typeface="ＭＳ Ｐゴシック" pitchFamily="-105" charset="-128"/>
                <a:cs typeface="+mn-cs"/>
              </a:rPr>
              <a:t>silicon</a:t>
            </a:r>
            <a:r>
              <a:rPr lang="en-GB" sz="1800" kern="1200" dirty="0">
                <a:ea typeface="ＭＳ Ｐゴシック" pitchFamily="-105" charset="-128"/>
                <a:cs typeface="+mn-cs"/>
              </a:rPr>
              <a:t>, needed to manufacture microchips.</a:t>
            </a:r>
          </a:p>
          <a:p>
            <a:pPr marL="0" lvl="1" indent="0">
              <a:spcBef>
                <a:spcPts val="0"/>
              </a:spcBef>
              <a:spcAft>
                <a:spcPts val="0"/>
              </a:spcAft>
              <a:buNone/>
              <a:defRPr/>
            </a:pPr>
            <a:endParaRPr lang="en-GB" sz="1800" kern="1200" dirty="0">
              <a:ea typeface="ＭＳ Ｐゴシック" pitchFamily="-105" charset="-128"/>
            </a:endParaRPr>
          </a:p>
          <a:p>
            <a:pPr marL="0" lvl="1" indent="0">
              <a:spcBef>
                <a:spcPts val="0"/>
              </a:spcBef>
              <a:spcAft>
                <a:spcPts val="0"/>
              </a:spcAft>
              <a:buNone/>
              <a:defRPr/>
            </a:pPr>
            <a:endParaRPr lang="en-GB" sz="1800" kern="1200" dirty="0">
              <a:ea typeface="ＭＳ Ｐゴシック" pitchFamily="-105" charset="-128"/>
            </a:endParaRPr>
          </a:p>
          <a:p>
            <a:pPr marL="0" lvl="1" indent="0">
              <a:spcBef>
                <a:spcPts val="0"/>
              </a:spcBef>
              <a:spcAft>
                <a:spcPts val="0"/>
              </a:spcAft>
              <a:buNone/>
              <a:defRPr/>
            </a:pPr>
            <a:endParaRPr lang="en-GB" sz="1800" kern="1200" dirty="0">
              <a:ea typeface="ＭＳ Ｐゴシック" pitchFamily="-105" charset="-128"/>
            </a:endParaRPr>
          </a:p>
          <a:p>
            <a:pPr marL="0" lvl="1" indent="0">
              <a:spcBef>
                <a:spcPts val="0"/>
              </a:spcBef>
              <a:spcAft>
                <a:spcPts val="0"/>
              </a:spcAft>
              <a:buNone/>
              <a:defRPr/>
            </a:pPr>
            <a:endParaRPr lang="en-GB" sz="1800" kern="1200" dirty="0">
              <a:ea typeface="ＭＳ Ｐゴシック" pitchFamily="-105" charset="-128"/>
            </a:endParaRPr>
          </a:p>
          <a:p>
            <a:endParaRPr lang="en-GB" kern="1200" dirty="0">
              <a:ea typeface="ＭＳ Ｐゴシック" pitchFamily="-105" charset="-128"/>
            </a:endParaRPr>
          </a:p>
        </p:txBody>
      </p:sp>
      <p:sp>
        <p:nvSpPr>
          <p:cNvPr id="9" name="TextBox 8">
            <a:extLst>
              <a:ext uri="{FF2B5EF4-FFF2-40B4-BE49-F238E27FC236}">
                <a16:creationId xmlns:a16="http://schemas.microsoft.com/office/drawing/2014/main" id="{B7B05B07-F00F-9636-A45E-22A436E8F728}"/>
              </a:ext>
            </a:extLst>
          </p:cNvPr>
          <p:cNvSpPr txBox="1"/>
          <p:nvPr/>
        </p:nvSpPr>
        <p:spPr>
          <a:xfrm>
            <a:off x="358878" y="1456112"/>
            <a:ext cx="8327922" cy="646331"/>
          </a:xfrm>
          <a:prstGeom prst="rect">
            <a:avLst/>
          </a:prstGeom>
          <a:noFill/>
        </p:spPr>
        <p:txBody>
          <a:bodyPr wrap="square">
            <a:spAutoFit/>
          </a:bodyPr>
          <a:lstStyle/>
          <a:p>
            <a:pPr algn="l" fontAlgn="base"/>
            <a:r>
              <a:rPr lang="en-GB" sz="1800" kern="1200" dirty="0">
                <a:ea typeface="ＭＳ Ｐゴシック" pitchFamily="-105" charset="-128"/>
                <a:cs typeface="+mn-cs"/>
              </a:rPr>
              <a:t>Many scientists believe that the recycling of e-waste must urgently be increased because mining for precious metals to make new gadgets is unsustainable. </a:t>
            </a:r>
          </a:p>
        </p:txBody>
      </p:sp>
      <p:pic>
        <p:nvPicPr>
          <p:cNvPr id="10" name="Picture 9" descr="A picture containing text, indoor, floor, cosmetic&#10;&#10;Description automatically generated">
            <a:extLst>
              <a:ext uri="{FF2B5EF4-FFF2-40B4-BE49-F238E27FC236}">
                <a16:creationId xmlns:a16="http://schemas.microsoft.com/office/drawing/2014/main" id="{630C330D-CAAE-4167-2F16-E342BEE38270}"/>
              </a:ext>
            </a:extLst>
          </p:cNvPr>
          <p:cNvPicPr>
            <a:picLocks noChangeAspect="1"/>
          </p:cNvPicPr>
          <p:nvPr/>
        </p:nvPicPr>
        <p:blipFill>
          <a:blip r:embed="rId3"/>
          <a:stretch>
            <a:fillRect/>
          </a:stretch>
        </p:blipFill>
        <p:spPr>
          <a:xfrm>
            <a:off x="5432607" y="2861187"/>
            <a:ext cx="3126373" cy="2088417"/>
          </a:xfrm>
          <a:prstGeom prst="rect">
            <a:avLst/>
          </a:prstGeom>
        </p:spPr>
      </p:pic>
    </p:spTree>
    <p:extLst>
      <p:ext uri="{BB962C8B-B14F-4D97-AF65-F5344CB8AC3E}">
        <p14:creationId xmlns:p14="http://schemas.microsoft.com/office/powerpoint/2010/main" val="161806730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 ds:uri="b461a341-6040-4841-94a8-bc3e8908b04d"/>
    <ds:schemaRef ds:uri="http://purl.org/dc/dcmitype/"/>
    <ds:schemaRef ds:uri="http://schemas.openxmlformats.org/package/2006/metadata/core-properties"/>
    <ds:schemaRef ds:uri="http://schemas.microsoft.com/office/2006/documentManagement/types"/>
    <ds:schemaRef ds:uri="http://www.w3.org/XML/1998/namespace"/>
    <ds:schemaRef ds:uri="http://purl.org/dc/terms/"/>
    <ds:schemaRef ds:uri="http://purl.org/dc/elements/1.1/"/>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792</Words>
  <Application>Microsoft Office PowerPoint</Application>
  <PresentationFormat>On-screen Show (4:3)</PresentationFormat>
  <Paragraphs>127</Paragraphs>
  <Slides>12</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ＭＳ Ｐゴシック</vt:lpstr>
      <vt:lpstr>Arial</vt:lpstr>
      <vt:lpstr>Calibri</vt:lpstr>
      <vt:lpstr>Lucida Grande</vt:lpstr>
      <vt:lpstr>Times New Roman</vt:lpstr>
      <vt:lpstr>Default Design</vt:lpstr>
      <vt:lpstr>PowerPoint 8: Environmental management </vt:lpstr>
      <vt:lpstr>Objectives</vt:lpstr>
      <vt:lpstr>ISO 14001 and environmental management</vt:lpstr>
      <vt:lpstr>Aim of ISO 14001</vt:lpstr>
      <vt:lpstr>Benefits of ISO 14001</vt:lpstr>
      <vt:lpstr>Methods of waste disposal: benefits</vt:lpstr>
      <vt:lpstr>Methods of waste disposal: limitations</vt:lpstr>
      <vt:lpstr>Controlled waste</vt:lpstr>
      <vt:lpstr>E-waste </vt:lpstr>
      <vt:lpstr>Zero waste approach</vt:lpstr>
      <vt:lpstr>Your turn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292</cp:revision>
  <cp:lastPrinted>2022-02-11T13:58:58Z</cp:lastPrinted>
  <dcterms:created xsi:type="dcterms:W3CDTF">2013-05-28T00:38:54Z</dcterms:created>
  <dcterms:modified xsi:type="dcterms:W3CDTF">2025-11-12T10:13:50Z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