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2"/>
  </p:notesMasterIdLst>
  <p:handoutMasterIdLst>
    <p:handoutMasterId r:id="rId23"/>
  </p:handoutMasterIdLst>
  <p:sldIdLst>
    <p:sldId id="342" r:id="rId5"/>
    <p:sldId id="354" r:id="rId6"/>
    <p:sldId id="371" r:id="rId7"/>
    <p:sldId id="361" r:id="rId8"/>
    <p:sldId id="331" r:id="rId9"/>
    <p:sldId id="369" r:id="rId10"/>
    <p:sldId id="358" r:id="rId11"/>
    <p:sldId id="365" r:id="rId12"/>
    <p:sldId id="363" r:id="rId13"/>
    <p:sldId id="360" r:id="rId14"/>
    <p:sldId id="366" r:id="rId15"/>
    <p:sldId id="370" r:id="rId16"/>
    <p:sldId id="367" r:id="rId17"/>
    <p:sldId id="368" r:id="rId18"/>
    <p:sldId id="364" r:id="rId19"/>
    <p:sldId id="362" r:id="rId20"/>
    <p:sldId id="335" r:id="rId21"/>
  </p:sldIdLst>
  <p:sldSz cx="9144000" cy="6858000" type="screen4x3"/>
  <p:notesSz cx="6797675" cy="9926638"/>
  <p:custDataLst>
    <p:tags r:id="rId2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6688"/>
    <p:restoredTop sz="94694"/>
  </p:normalViewPr>
  <p:slideViewPr>
    <p:cSldViewPr snapToGrid="0">
      <p:cViewPr varScale="1">
        <p:scale>
          <a:sx n="64" d="100"/>
          <a:sy n="64" d="100"/>
        </p:scale>
        <p:origin x="130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A33B76C1-7B72-4105-9722-8BDD06D2C4AD}"/>
    <pc:docChg chg="undo custSel addSld modSld sldOrd modMainMaster">
      <pc:chgData name="Caroline Prodger" userId="e4ef2e75-b60b-401b-8ebe-291bdcf405f4" providerId="ADAL" clId="{A33B76C1-7B72-4105-9722-8BDD06D2C4AD}" dt="2022-06-29T16:19:47.458" v="179" actId="20577"/>
      <pc:docMkLst>
        <pc:docMk/>
      </pc:docMkLst>
      <pc:sldChg chg="addSp delSp modSp mod modNotesTx">
        <pc:chgData name="Caroline Prodger" userId="e4ef2e75-b60b-401b-8ebe-291bdcf405f4" providerId="ADAL" clId="{A33B76C1-7B72-4105-9722-8BDD06D2C4AD}" dt="2022-06-29T16:17:53.347" v="177"/>
        <pc:sldMkLst>
          <pc:docMk/>
          <pc:sldMk cId="1220851199" sldId="361"/>
        </pc:sldMkLst>
        <pc:spChg chg="mod">
          <ac:chgData name="Caroline Prodger" userId="e4ef2e75-b60b-401b-8ebe-291bdcf405f4" providerId="ADAL" clId="{A33B76C1-7B72-4105-9722-8BDD06D2C4AD}" dt="2022-06-29T16:14:53.253" v="154" actId="20577"/>
          <ac:spMkLst>
            <pc:docMk/>
            <pc:sldMk cId="1220851199" sldId="361"/>
            <ac:spMk id="8" creationId="{25FD3833-C8AB-45A7-A074-5604C049E67F}"/>
          </ac:spMkLst>
        </pc:spChg>
        <pc:picChg chg="add mod">
          <ac:chgData name="Caroline Prodger" userId="e4ef2e75-b60b-401b-8ebe-291bdcf405f4" providerId="ADAL" clId="{A33B76C1-7B72-4105-9722-8BDD06D2C4AD}" dt="2022-06-29T16:17:31.994" v="162" actId="1076"/>
          <ac:picMkLst>
            <pc:docMk/>
            <pc:sldMk cId="1220851199" sldId="361"/>
            <ac:picMk id="3" creationId="{28CA5A07-386C-AA88-16E4-5C69ED1B6B5D}"/>
          </ac:picMkLst>
        </pc:picChg>
        <pc:picChg chg="del mod">
          <ac:chgData name="Caroline Prodger" userId="e4ef2e75-b60b-401b-8ebe-291bdcf405f4" providerId="ADAL" clId="{A33B76C1-7B72-4105-9722-8BDD06D2C4AD}" dt="2022-06-29T16:17:18.120" v="158" actId="478"/>
          <ac:picMkLst>
            <pc:docMk/>
            <pc:sldMk cId="1220851199" sldId="361"/>
            <ac:picMk id="4" creationId="{F6414E3B-9EE5-B565-7A95-9258CB0978AD}"/>
          </ac:picMkLst>
        </pc:picChg>
      </pc:sldChg>
      <pc:sldChg chg="addSp delSp modSp new mod ord">
        <pc:chgData name="Caroline Prodger" userId="e4ef2e75-b60b-401b-8ebe-291bdcf405f4" providerId="ADAL" clId="{A33B76C1-7B72-4105-9722-8BDD06D2C4AD}" dt="2022-06-29T16:13:46.459" v="80"/>
        <pc:sldMkLst>
          <pc:docMk/>
          <pc:sldMk cId="90740148" sldId="371"/>
        </pc:sldMkLst>
        <pc:spChg chg="mod">
          <ac:chgData name="Caroline Prodger" userId="e4ef2e75-b60b-401b-8ebe-291bdcf405f4" providerId="ADAL" clId="{A33B76C1-7B72-4105-9722-8BDD06D2C4AD}" dt="2022-06-29T16:13:42.792" v="78" actId="20577"/>
          <ac:spMkLst>
            <pc:docMk/>
            <pc:sldMk cId="90740148" sldId="371"/>
            <ac:spMk id="2" creationId="{E9976F54-D084-4C52-499D-CD5012E0E83F}"/>
          </ac:spMkLst>
        </pc:spChg>
        <pc:spChg chg="del">
          <ac:chgData name="Caroline Prodger" userId="e4ef2e75-b60b-401b-8ebe-291bdcf405f4" providerId="ADAL" clId="{A33B76C1-7B72-4105-9722-8BDD06D2C4AD}" dt="2022-06-29T16:12:57.648" v="37" actId="22"/>
          <ac:spMkLst>
            <pc:docMk/>
            <pc:sldMk cId="90740148" sldId="371"/>
            <ac:spMk id="3" creationId="{3A7D8F7E-0502-D25B-065D-281958818AD8}"/>
          </ac:spMkLst>
        </pc:spChg>
        <pc:spChg chg="add mod">
          <ac:chgData name="Caroline Prodger" userId="e4ef2e75-b60b-401b-8ebe-291bdcf405f4" providerId="ADAL" clId="{A33B76C1-7B72-4105-9722-8BDD06D2C4AD}" dt="2022-06-29T16:13:35.897" v="70" actId="20577"/>
          <ac:spMkLst>
            <pc:docMk/>
            <pc:sldMk cId="90740148" sldId="371"/>
            <ac:spMk id="7" creationId="{480F72C2-BCCA-ECBA-606A-7E40CC017548}"/>
          </ac:spMkLst>
        </pc:spChg>
        <pc:picChg chg="add mod ord">
          <ac:chgData name="Caroline Prodger" userId="e4ef2e75-b60b-401b-8ebe-291bdcf405f4" providerId="ADAL" clId="{A33B76C1-7B72-4105-9722-8BDD06D2C4AD}" dt="2022-06-29T16:13:12.984" v="38" actId="1076"/>
          <ac:picMkLst>
            <pc:docMk/>
            <pc:sldMk cId="90740148" sldId="371"/>
            <ac:picMk id="5" creationId="{87E5BC63-CC2C-9A44-53C1-432741258B97}"/>
          </ac:picMkLst>
        </pc:picChg>
      </pc:sldChg>
      <pc:sldMasterChg chg="modSp mod">
        <pc:chgData name="Caroline Prodger" userId="e4ef2e75-b60b-401b-8ebe-291bdcf405f4" providerId="ADAL" clId="{A33B76C1-7B72-4105-9722-8BDD06D2C4AD}" dt="2022-06-29T16:19:47.458" v="179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A33B76C1-7B72-4105-9722-8BDD06D2C4AD}" dt="2022-06-29T16:19:47.458" v="179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EEC4BC10-D7EE-4E97-A5C2-8BAED7656727}"/>
    <pc:docChg chg="custSel modSld">
      <pc:chgData name="Caroline Prodger" userId="e4ef2e75-b60b-401b-8ebe-291bdcf405f4" providerId="ADAL" clId="{EEC4BC10-D7EE-4E97-A5C2-8BAED7656727}" dt="2022-06-15T11:10:15.081" v="210" actId="20577"/>
      <pc:docMkLst>
        <pc:docMk/>
      </pc:docMkLst>
      <pc:sldChg chg="addSp delSp modSp mod modNotesTx">
        <pc:chgData name="Caroline Prodger" userId="e4ef2e75-b60b-401b-8ebe-291bdcf405f4" providerId="ADAL" clId="{EEC4BC10-D7EE-4E97-A5C2-8BAED7656727}" dt="2022-06-15T10:46:50.175" v="31" actId="20577"/>
        <pc:sldMkLst>
          <pc:docMk/>
          <pc:sldMk cId="2808371731" sldId="358"/>
        </pc:sldMkLst>
        <pc:picChg chg="del">
          <ac:chgData name="Caroline Prodger" userId="e4ef2e75-b60b-401b-8ebe-291bdcf405f4" providerId="ADAL" clId="{EEC4BC10-D7EE-4E97-A5C2-8BAED7656727}" dt="2022-06-15T10:46:10.472" v="22" actId="478"/>
          <ac:picMkLst>
            <pc:docMk/>
            <pc:sldMk cId="2808371731" sldId="358"/>
            <ac:picMk id="3" creationId="{851ABA07-26F7-44F2-AE76-013FCDE7CCB0}"/>
          </ac:picMkLst>
        </pc:picChg>
        <pc:picChg chg="add mod modCrop">
          <ac:chgData name="Caroline Prodger" userId="e4ef2e75-b60b-401b-8ebe-291bdcf405f4" providerId="ADAL" clId="{EEC4BC10-D7EE-4E97-A5C2-8BAED7656727}" dt="2022-06-15T10:46:40.457" v="30" actId="14100"/>
          <ac:picMkLst>
            <pc:docMk/>
            <pc:sldMk cId="2808371731" sldId="358"/>
            <ac:picMk id="4" creationId="{1EC70EF9-410F-5F43-AE93-8A34BFB9CE12}"/>
          </ac:picMkLst>
        </pc:picChg>
      </pc:sldChg>
      <pc:sldChg chg="addSp modSp mod">
        <pc:chgData name="Caroline Prodger" userId="e4ef2e75-b60b-401b-8ebe-291bdcf405f4" providerId="ADAL" clId="{EEC4BC10-D7EE-4E97-A5C2-8BAED7656727}" dt="2022-06-15T10:42:00.751" v="11" actId="14100"/>
        <pc:sldMkLst>
          <pc:docMk/>
          <pc:sldMk cId="2642638883" sldId="359"/>
        </pc:sldMkLst>
        <pc:spChg chg="mod">
          <ac:chgData name="Caroline Prodger" userId="e4ef2e75-b60b-401b-8ebe-291bdcf405f4" providerId="ADAL" clId="{EEC4BC10-D7EE-4E97-A5C2-8BAED7656727}" dt="2022-06-15T10:42:00.751" v="11" actId="14100"/>
          <ac:spMkLst>
            <pc:docMk/>
            <pc:sldMk cId="2642638883" sldId="359"/>
            <ac:spMk id="8" creationId="{1AA5F5AD-58B2-43C4-946C-1A849741CE5A}"/>
          </ac:spMkLst>
        </pc:spChg>
        <pc:picChg chg="add mod">
          <ac:chgData name="Caroline Prodger" userId="e4ef2e75-b60b-401b-8ebe-291bdcf405f4" providerId="ADAL" clId="{EEC4BC10-D7EE-4E97-A5C2-8BAED7656727}" dt="2022-06-15T10:41:50.676" v="8" actId="1076"/>
          <ac:picMkLst>
            <pc:docMk/>
            <pc:sldMk cId="2642638883" sldId="359"/>
            <ac:picMk id="3" creationId="{81E6FF8A-6187-F992-EA27-5C9D42CD020D}"/>
          </ac:picMkLst>
        </pc:picChg>
      </pc:sldChg>
      <pc:sldChg chg="addSp modSp mod">
        <pc:chgData name="Caroline Prodger" userId="e4ef2e75-b60b-401b-8ebe-291bdcf405f4" providerId="ADAL" clId="{EEC4BC10-D7EE-4E97-A5C2-8BAED7656727}" dt="2022-06-15T10:50:16.556" v="37" actId="1076"/>
        <pc:sldMkLst>
          <pc:docMk/>
          <pc:sldMk cId="3963768765" sldId="360"/>
        </pc:sldMkLst>
        <pc:picChg chg="add mod">
          <ac:chgData name="Caroline Prodger" userId="e4ef2e75-b60b-401b-8ebe-291bdcf405f4" providerId="ADAL" clId="{EEC4BC10-D7EE-4E97-A5C2-8BAED7656727}" dt="2022-06-15T10:50:16.556" v="37" actId="1076"/>
          <ac:picMkLst>
            <pc:docMk/>
            <pc:sldMk cId="3963768765" sldId="360"/>
            <ac:picMk id="3" creationId="{F9894DF3-30FD-7503-08C4-1A769819DA1B}"/>
          </ac:picMkLst>
        </pc:picChg>
      </pc:sldChg>
      <pc:sldChg chg="addCm">
        <pc:chgData name="Caroline Prodger" userId="e4ef2e75-b60b-401b-8ebe-291bdcf405f4" providerId="ADAL" clId="{EEC4BC10-D7EE-4E97-A5C2-8BAED7656727}" dt="2022-06-15T10:36:47.055" v="0"/>
        <pc:sldMkLst>
          <pc:docMk/>
          <pc:sldMk cId="1220851199" sldId="361"/>
        </pc:sldMkLst>
      </pc:sldChg>
      <pc:sldChg chg="addSp delSp modSp mod modNotesTx">
        <pc:chgData name="Caroline Prodger" userId="e4ef2e75-b60b-401b-8ebe-291bdcf405f4" providerId="ADAL" clId="{EEC4BC10-D7EE-4E97-A5C2-8BAED7656727}" dt="2022-06-15T11:04:51.056" v="66" actId="1076"/>
        <pc:sldMkLst>
          <pc:docMk/>
          <pc:sldMk cId="2252326946" sldId="364"/>
        </pc:sldMkLst>
        <pc:picChg chg="add mod">
          <ac:chgData name="Caroline Prodger" userId="e4ef2e75-b60b-401b-8ebe-291bdcf405f4" providerId="ADAL" clId="{EEC4BC10-D7EE-4E97-A5C2-8BAED7656727}" dt="2022-06-15T11:04:51.056" v="66" actId="1076"/>
          <ac:picMkLst>
            <pc:docMk/>
            <pc:sldMk cId="2252326946" sldId="364"/>
            <ac:picMk id="3" creationId="{12A8239D-F11F-F6B7-D656-D60D126DA12C}"/>
          </ac:picMkLst>
        </pc:picChg>
        <pc:picChg chg="del">
          <ac:chgData name="Caroline Prodger" userId="e4ef2e75-b60b-401b-8ebe-291bdcf405f4" providerId="ADAL" clId="{EEC4BC10-D7EE-4E97-A5C2-8BAED7656727}" dt="2022-06-15T11:04:32.067" v="60" actId="478"/>
          <ac:picMkLst>
            <pc:docMk/>
            <pc:sldMk cId="2252326946" sldId="364"/>
            <ac:picMk id="5" creationId="{D1851AC9-5A87-4C66-A79E-B15655333FF1}"/>
          </ac:picMkLst>
        </pc:picChg>
      </pc:sldChg>
      <pc:sldChg chg="delSp modSp mod modNotesTx">
        <pc:chgData name="Caroline Prodger" userId="e4ef2e75-b60b-401b-8ebe-291bdcf405f4" providerId="ADAL" clId="{EEC4BC10-D7EE-4E97-A5C2-8BAED7656727}" dt="2022-06-15T10:50:35.226" v="40" actId="20577"/>
        <pc:sldMkLst>
          <pc:docMk/>
          <pc:sldMk cId="1963766942" sldId="366"/>
        </pc:sldMkLst>
        <pc:spChg chg="mod">
          <ac:chgData name="Caroline Prodger" userId="e4ef2e75-b60b-401b-8ebe-291bdcf405f4" providerId="ADAL" clId="{EEC4BC10-D7EE-4E97-A5C2-8BAED7656727}" dt="2022-06-15T10:50:32.047" v="39" actId="14100"/>
          <ac:spMkLst>
            <pc:docMk/>
            <pc:sldMk cId="1963766942" sldId="366"/>
            <ac:spMk id="6" creationId="{5C7AD964-6E28-4520-869C-F2286FB902C3}"/>
          </ac:spMkLst>
        </pc:spChg>
        <pc:picChg chg="del">
          <ac:chgData name="Caroline Prodger" userId="e4ef2e75-b60b-401b-8ebe-291bdcf405f4" providerId="ADAL" clId="{EEC4BC10-D7EE-4E97-A5C2-8BAED7656727}" dt="2022-06-15T10:50:27.623" v="38" actId="478"/>
          <ac:picMkLst>
            <pc:docMk/>
            <pc:sldMk cId="1963766942" sldId="366"/>
            <ac:picMk id="5" creationId="{58441E72-2309-4FB8-8150-6EFE4B928D32}"/>
          </ac:picMkLst>
        </pc:picChg>
      </pc:sldChg>
      <pc:sldChg chg="addSp delSp modSp mod modNotesTx">
        <pc:chgData name="Caroline Prodger" userId="e4ef2e75-b60b-401b-8ebe-291bdcf405f4" providerId="ADAL" clId="{EEC4BC10-D7EE-4E97-A5C2-8BAED7656727}" dt="2022-06-15T10:58:10.321" v="52" actId="1076"/>
        <pc:sldMkLst>
          <pc:docMk/>
          <pc:sldMk cId="1313726722" sldId="367"/>
        </pc:sldMkLst>
        <pc:spChg chg="mod">
          <ac:chgData name="Caroline Prodger" userId="e4ef2e75-b60b-401b-8ebe-291bdcf405f4" providerId="ADAL" clId="{EEC4BC10-D7EE-4E97-A5C2-8BAED7656727}" dt="2022-06-15T10:57:59.955" v="51" actId="1076"/>
          <ac:spMkLst>
            <pc:docMk/>
            <pc:sldMk cId="1313726722" sldId="367"/>
            <ac:spMk id="8" creationId="{6D906233-C367-4D34-AAC0-8D5CB44E0C88}"/>
          </ac:spMkLst>
        </pc:spChg>
        <pc:picChg chg="add mod">
          <ac:chgData name="Caroline Prodger" userId="e4ef2e75-b60b-401b-8ebe-291bdcf405f4" providerId="ADAL" clId="{EEC4BC10-D7EE-4E97-A5C2-8BAED7656727}" dt="2022-06-15T10:58:10.321" v="52" actId="1076"/>
          <ac:picMkLst>
            <pc:docMk/>
            <pc:sldMk cId="1313726722" sldId="367"/>
            <ac:picMk id="3" creationId="{4AD6CB36-1150-6E32-273E-3C7193CCB8CF}"/>
          </ac:picMkLst>
        </pc:picChg>
        <pc:picChg chg="del">
          <ac:chgData name="Caroline Prodger" userId="e4ef2e75-b60b-401b-8ebe-291bdcf405f4" providerId="ADAL" clId="{EEC4BC10-D7EE-4E97-A5C2-8BAED7656727}" dt="2022-06-15T10:57:33.136" v="42" actId="478"/>
          <ac:picMkLst>
            <pc:docMk/>
            <pc:sldMk cId="1313726722" sldId="367"/>
            <ac:picMk id="9" creationId="{5E738812-487B-47E6-9BD9-1DA1DF6D56B1}"/>
          </ac:picMkLst>
        </pc:picChg>
      </pc:sldChg>
      <pc:sldChg chg="addSp delSp modSp mod modNotesTx">
        <pc:chgData name="Caroline Prodger" userId="e4ef2e75-b60b-401b-8ebe-291bdcf405f4" providerId="ADAL" clId="{EEC4BC10-D7EE-4E97-A5C2-8BAED7656727}" dt="2022-06-15T10:59:32.848" v="58" actId="1076"/>
        <pc:sldMkLst>
          <pc:docMk/>
          <pc:sldMk cId="2100073800" sldId="368"/>
        </pc:sldMkLst>
        <pc:picChg chg="add mod">
          <ac:chgData name="Caroline Prodger" userId="e4ef2e75-b60b-401b-8ebe-291bdcf405f4" providerId="ADAL" clId="{EEC4BC10-D7EE-4E97-A5C2-8BAED7656727}" dt="2022-06-15T10:59:32.848" v="58" actId="1076"/>
          <ac:picMkLst>
            <pc:docMk/>
            <pc:sldMk cId="2100073800" sldId="368"/>
            <ac:picMk id="3" creationId="{016D8AA5-6263-6CAE-5EEA-CDDFE65D8C4D}"/>
          </ac:picMkLst>
        </pc:picChg>
        <pc:picChg chg="del">
          <ac:chgData name="Caroline Prodger" userId="e4ef2e75-b60b-401b-8ebe-291bdcf405f4" providerId="ADAL" clId="{EEC4BC10-D7EE-4E97-A5C2-8BAED7656727}" dt="2022-06-15T10:59:12.081" v="53" actId="478"/>
          <ac:picMkLst>
            <pc:docMk/>
            <pc:sldMk cId="2100073800" sldId="368"/>
            <ac:picMk id="2050" creationId="{DA716D96-6697-47B5-AF3F-82144F9F9366}"/>
          </ac:picMkLst>
        </pc:picChg>
      </pc:sldChg>
      <pc:sldChg chg="addSp delSp modSp mod">
        <pc:chgData name="Caroline Prodger" userId="e4ef2e75-b60b-401b-8ebe-291bdcf405f4" providerId="ADAL" clId="{EEC4BC10-D7EE-4E97-A5C2-8BAED7656727}" dt="2022-06-15T10:44:02.131" v="21"/>
        <pc:sldMkLst>
          <pc:docMk/>
          <pc:sldMk cId="1845138951" sldId="369"/>
        </pc:sldMkLst>
        <pc:spChg chg="mod">
          <ac:chgData name="Caroline Prodger" userId="e4ef2e75-b60b-401b-8ebe-291bdcf405f4" providerId="ADAL" clId="{EEC4BC10-D7EE-4E97-A5C2-8BAED7656727}" dt="2022-06-15T10:44:02.131" v="21"/>
          <ac:spMkLst>
            <pc:docMk/>
            <pc:sldMk cId="1845138951" sldId="369"/>
            <ac:spMk id="3" creationId="{71DABE98-545B-45EC-8B93-9E6ECC23D491}"/>
          </ac:spMkLst>
        </pc:spChg>
        <pc:picChg chg="add mod">
          <ac:chgData name="Caroline Prodger" userId="e4ef2e75-b60b-401b-8ebe-291bdcf405f4" providerId="ADAL" clId="{EEC4BC10-D7EE-4E97-A5C2-8BAED7656727}" dt="2022-06-15T10:43:14.151" v="18" actId="1076"/>
          <ac:picMkLst>
            <pc:docMk/>
            <pc:sldMk cId="1845138951" sldId="369"/>
            <ac:picMk id="5" creationId="{F25730FE-BCB5-7830-FD52-93A30D6D99EE}"/>
          </ac:picMkLst>
        </pc:picChg>
        <pc:picChg chg="del">
          <ac:chgData name="Caroline Prodger" userId="e4ef2e75-b60b-401b-8ebe-291bdcf405f4" providerId="ADAL" clId="{EEC4BC10-D7EE-4E97-A5C2-8BAED7656727}" dt="2022-06-15T10:42:58.819" v="12" actId="478"/>
          <ac:picMkLst>
            <pc:docMk/>
            <pc:sldMk cId="1845138951" sldId="369"/>
            <ac:picMk id="1026" creationId="{71FF28DA-4D51-412A-A749-4FE7BA0E6C0B}"/>
          </ac:picMkLst>
        </pc:picChg>
      </pc:sldChg>
      <pc:sldChg chg="addSp delSp modSp mod modNotesTx">
        <pc:chgData name="Caroline Prodger" userId="e4ef2e75-b60b-401b-8ebe-291bdcf405f4" providerId="ADAL" clId="{EEC4BC10-D7EE-4E97-A5C2-8BAED7656727}" dt="2022-06-15T11:10:15.081" v="210" actId="20577"/>
        <pc:sldMkLst>
          <pc:docMk/>
          <pc:sldMk cId="446597877" sldId="370"/>
        </pc:sldMkLst>
        <pc:spChg chg="mod">
          <ac:chgData name="Caroline Prodger" userId="e4ef2e75-b60b-401b-8ebe-291bdcf405f4" providerId="ADAL" clId="{EEC4BC10-D7EE-4E97-A5C2-8BAED7656727}" dt="2022-06-15T11:10:15.081" v="210" actId="20577"/>
          <ac:spMkLst>
            <pc:docMk/>
            <pc:sldMk cId="446597877" sldId="370"/>
            <ac:spMk id="9" creationId="{15A889FA-59DA-44E3-85B8-21681D25AFAF}"/>
          </ac:spMkLst>
        </pc:spChg>
        <pc:picChg chg="del">
          <ac:chgData name="Caroline Prodger" userId="e4ef2e75-b60b-401b-8ebe-291bdcf405f4" providerId="ADAL" clId="{EEC4BC10-D7EE-4E97-A5C2-8BAED7656727}" dt="2022-06-15T11:07:29.895" v="95" actId="478"/>
          <ac:picMkLst>
            <pc:docMk/>
            <pc:sldMk cId="446597877" sldId="370"/>
            <ac:picMk id="3" creationId="{6D995BC0-258C-52C4-7751-FDBEBF2ED638}"/>
          </ac:picMkLst>
        </pc:picChg>
        <pc:picChg chg="add mod">
          <ac:chgData name="Caroline Prodger" userId="e4ef2e75-b60b-401b-8ebe-291bdcf405f4" providerId="ADAL" clId="{EEC4BC10-D7EE-4E97-A5C2-8BAED7656727}" dt="2022-06-15T11:07:43.567" v="101" actId="1076"/>
          <ac:picMkLst>
            <pc:docMk/>
            <pc:sldMk cId="446597877" sldId="370"/>
            <ac:picMk id="4" creationId="{CC965333-C397-247E-9D6B-16896F97D86C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se.gov.uk/enforce/enforcementguide/notices/notices-types.htm#P7_25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se.gov.uk/statistics/fatals.htm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5543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Learners could be asked to research further on HSE: </a:t>
            </a:r>
            <a:r>
              <a:rPr lang="en-US" dirty="0">
                <a:hlinkClick r:id="rId3"/>
              </a:rPr>
              <a:t>Types of notice - Notices - Enforcement Guide (England &amp; Wales) (hse.gov.uk)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61439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9692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4485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82978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0500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Source: </a:t>
            </a:r>
            <a:r>
              <a:rPr lang="en-US" dirty="0">
                <a:hlinkClick r:id="rId3"/>
              </a:rPr>
              <a:t>Statistics - Work-related fatal injuries in Great Britain (hse.gov.uk)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37718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84761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Watch video: Health and Safety Executive: When an Inspector Calls: https://www.youtube.com/watch?v=uwKr_H25yqA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70386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95297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52799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78516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9731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17</a:t>
            </a:r>
          </a:p>
          <a:p>
            <a:pPr algn="r">
              <a:spcBef>
                <a:spcPts val="600"/>
              </a:spcBef>
            </a:pPr>
            <a:endParaRPr lang="en-US" sz="900" baseline="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se.gov.uk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257205"/>
            <a:ext cx="8001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12. Health and safety principles and coverage </a:t>
            </a:r>
          </a:p>
          <a:p>
            <a:endParaRPr lang="en-GB" sz="2400" b="1" dirty="0"/>
          </a:p>
          <a:p>
            <a:r>
              <a:rPr lang="en-GB" sz="2400" b="1" dirty="0"/>
              <a:t>12.2 The importance of health and safety practices within the workplace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689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H</a:t>
            </a:r>
            <a:r>
              <a:rPr lang="en-GB" sz="2400" b="1" dirty="0"/>
              <a:t>ealth, safety and compliance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092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Informal action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409CE60-426F-4789-8CC8-3F8C787594F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dirty="0"/>
              <a:t>Where the breach of the law is comparatively small, an inspector will advise the duty-holder on what action should be taken to conform with the requirements of the law. </a:t>
            </a:r>
          </a:p>
          <a:p>
            <a:r>
              <a:rPr lang="en-GB" dirty="0"/>
              <a:t>If required, this information can be given in writing or verbally.</a:t>
            </a:r>
          </a:p>
        </p:txBody>
      </p:sp>
      <p:pic>
        <p:nvPicPr>
          <p:cNvPr id="3" name="Picture 2" descr="A couple of men in hardhats looking at a piece of paper&#10;&#10;Description automatically generated with medium confidence">
            <a:extLst>
              <a:ext uri="{FF2B5EF4-FFF2-40B4-BE49-F238E27FC236}">
                <a16:creationId xmlns:a16="http://schemas.microsoft.com/office/drawing/2014/main" id="{F9894DF3-30FD-7503-08C4-1A769819DA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4851" y="3429000"/>
            <a:ext cx="3134297" cy="2093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7687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Improvement notice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C7AD964-6E28-4520-869C-F2286FB902C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dirty="0"/>
              <a:t>More severe breaches will receive a direct order from an HSE inspector to take specific action in order to comply with the law. </a:t>
            </a:r>
          </a:p>
          <a:p>
            <a:r>
              <a:rPr lang="en-GB" dirty="0"/>
              <a:t>The inspector will discuss the </a:t>
            </a:r>
            <a:r>
              <a:rPr lang="en-GB" b="1" dirty="0"/>
              <a:t>improvement notice </a:t>
            </a:r>
            <a:r>
              <a:rPr lang="en-GB" dirty="0"/>
              <a:t>with the duty-holder and resolve points of difference before serving it. </a:t>
            </a:r>
          </a:p>
          <a:p>
            <a:r>
              <a:rPr lang="en-GB" dirty="0"/>
              <a:t>The notice will say what must be done, why and by when.</a:t>
            </a:r>
          </a:p>
          <a:p>
            <a:r>
              <a:rPr lang="en-GB" dirty="0"/>
              <a:t>The time period to take the corrective action will be a </a:t>
            </a:r>
            <a:r>
              <a:rPr lang="en-GB" b="1" dirty="0"/>
              <a:t>minimum of 21 days</a:t>
            </a:r>
            <a:r>
              <a:rPr lang="en-GB" dirty="0"/>
              <a:t>, to allow the duty-holder time to appeal to an industrial tribunal.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766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Pause to discuss: improvement notices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5A889FA-59DA-44E3-85B8-21681D25AFA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55165" y="2266323"/>
            <a:ext cx="7385900" cy="1724876"/>
          </a:xfrm>
        </p:spPr>
        <p:txBody>
          <a:bodyPr/>
          <a:lstStyle/>
          <a:p>
            <a:pPr algn="ctr"/>
            <a:r>
              <a:rPr lang="en-GB" dirty="0"/>
              <a:t>What is an improvement notice? Discuss in small groups. </a:t>
            </a:r>
          </a:p>
          <a:p>
            <a:pPr algn="ctr"/>
            <a:r>
              <a:rPr lang="en-GB" dirty="0"/>
              <a:t>Who issues improvement notices?</a:t>
            </a:r>
          </a:p>
          <a:p>
            <a:pPr algn="ctr"/>
            <a:r>
              <a:rPr lang="en-GB" dirty="0"/>
              <a:t>What should an organisation do if they receive one?</a:t>
            </a:r>
          </a:p>
          <a:p>
            <a:pPr algn="l"/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C965333-C397-247E-9D6B-16896F97D8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6307" y="4087482"/>
            <a:ext cx="2771385" cy="155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5978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Prohibition notice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D906233-C367-4D34-AAC0-8D5CB44E0C8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149213" y="1565110"/>
            <a:ext cx="4206511" cy="3239109"/>
          </a:xfrm>
        </p:spPr>
        <p:txBody>
          <a:bodyPr/>
          <a:lstStyle/>
          <a:p>
            <a:r>
              <a:rPr lang="en-GB" sz="2000" dirty="0"/>
              <a:t>Where an activity involves a risk of serious personal injury, the inspector may issue a </a:t>
            </a:r>
            <a:r>
              <a:rPr lang="en-GB" sz="2000" b="1" dirty="0"/>
              <a:t>prohibition notice</a:t>
            </a:r>
            <a:r>
              <a:rPr lang="en-GB" sz="2000" dirty="0"/>
              <a:t>,</a:t>
            </a:r>
            <a:r>
              <a:rPr lang="en-GB" sz="2000" b="1" dirty="0"/>
              <a:t> </a:t>
            </a:r>
            <a:r>
              <a:rPr lang="en-GB" sz="2000" dirty="0"/>
              <a:t>forbidding the activity either immediately or after a specified time period. </a:t>
            </a:r>
          </a:p>
          <a:p>
            <a:r>
              <a:rPr lang="en-GB" sz="2000" dirty="0"/>
              <a:t>This notice will not be lifted and work will not be allowed to resume until corrective action has been taken.</a:t>
            </a:r>
          </a:p>
          <a:p>
            <a:r>
              <a:rPr lang="en-GB" dirty="0"/>
              <a:t>There will be a formal record of the non-conformance.</a:t>
            </a:r>
            <a:endParaRPr lang="en-GB" sz="2000" dirty="0"/>
          </a:p>
          <a:p>
            <a:endParaRPr lang="en-GB" dirty="0"/>
          </a:p>
          <a:p>
            <a:endParaRPr lang="en-US" sz="2000" dirty="0"/>
          </a:p>
        </p:txBody>
      </p:sp>
      <p:pic>
        <p:nvPicPr>
          <p:cNvPr id="3" name="Picture 2" descr="A close-up of a yellow sign&#10;&#10;Description automatically generated with low confidence">
            <a:extLst>
              <a:ext uri="{FF2B5EF4-FFF2-40B4-BE49-F238E27FC236}">
                <a16:creationId xmlns:a16="http://schemas.microsoft.com/office/drawing/2014/main" id="{4AD6CB36-1150-6E32-273E-3C7193CCB8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356" y="1618567"/>
            <a:ext cx="3185652" cy="3185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7267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Prosecution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2A52CEC-C678-4248-B1EB-E3E560A6B8A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sz="2000" dirty="0"/>
              <a:t>In some cases, </a:t>
            </a:r>
            <a:r>
              <a:rPr lang="en-GB" sz="2000" b="1" dirty="0"/>
              <a:t>prosecution</a:t>
            </a:r>
            <a:r>
              <a:rPr lang="en-GB" sz="2000" dirty="0"/>
              <a:t> may be deemed necessary. </a:t>
            </a:r>
          </a:p>
          <a:p>
            <a:r>
              <a:rPr lang="en-GB" sz="2000" dirty="0"/>
              <a:t>Failure to comply with an improvement or prohibition notice, or a court remedy order, can carry a </a:t>
            </a:r>
            <a:r>
              <a:rPr lang="en-GB" sz="2000" b="1" dirty="0"/>
              <a:t>fine </a:t>
            </a:r>
            <a:r>
              <a:rPr lang="en-GB" sz="2000" dirty="0"/>
              <a:t>or </a:t>
            </a:r>
            <a:r>
              <a:rPr lang="en-GB" sz="2000" b="1" dirty="0"/>
              <a:t>imprisonment</a:t>
            </a:r>
            <a:r>
              <a:rPr lang="en-GB" sz="2000" dirty="0"/>
              <a:t>, or both. </a:t>
            </a:r>
          </a:p>
          <a:p>
            <a:r>
              <a:rPr lang="en-GB" sz="2000" dirty="0"/>
              <a:t>Unlimited fines, and in some cases imprisonment, may be given by higher courts.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16D8AA5-6263-6CAE-5EEA-CDDFE65D8C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9202" y="3853082"/>
            <a:ext cx="2705596" cy="1807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0738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240444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Non-compliance: a case study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5A889FA-59DA-44E3-85B8-21681D25AFA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2042" y="1568797"/>
            <a:ext cx="4402832" cy="4248000"/>
          </a:xfrm>
        </p:spPr>
        <p:txBody>
          <a:bodyPr/>
          <a:lstStyle/>
          <a:p>
            <a:r>
              <a:rPr lang="en-GB" dirty="0"/>
              <a:t>A gas engineer fell through a ceiling due to there not being adequate light for him to work in an attic.</a:t>
            </a:r>
          </a:p>
          <a:p>
            <a:pPr algn="l"/>
            <a:r>
              <a:rPr lang="en-GB" dirty="0"/>
              <a:t>The employer was found guilty of not providing adequate equipment for the employee which led to him falling through the ceiling and sustaining several serious soft tissue injuries.</a:t>
            </a:r>
          </a:p>
          <a:p>
            <a:pPr algn="l"/>
            <a:r>
              <a:rPr lang="en-GB" dirty="0"/>
              <a:t>In this case the claim was settled for £10,000, of which the employer only paid £250 (due to having insurance).</a:t>
            </a:r>
          </a:p>
          <a:p>
            <a:pPr algn="l"/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3" name="Picture 2" descr="A picture containing indoor&#10;&#10;Description automatically generated">
            <a:extLst>
              <a:ext uri="{FF2B5EF4-FFF2-40B4-BE49-F238E27FC236}">
                <a16:creationId xmlns:a16="http://schemas.microsoft.com/office/drawing/2014/main" id="{12A8239D-F11F-F6B7-D656-D60D126DA1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8721" y="2239111"/>
            <a:ext cx="3573237" cy="237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3269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Mental health and wellbeing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Mental health is about how we think, feel and behave. Anxiety and depression are the most common mental health problems. They are often a reaction to a difficult life event, such as bereavement, but can also be caused by work-related issues.</a:t>
            </a:r>
          </a:p>
          <a:p>
            <a:pPr marL="0" indent="0"/>
            <a:r>
              <a:rPr lang="en-GB" dirty="0">
                <a:solidFill>
                  <a:srgbClr val="111111"/>
                </a:solidFill>
                <a:latin typeface="Arial" panose="020B0604020202020204" pitchFamily="34" charset="0"/>
              </a:rPr>
              <a:t>E</a:t>
            </a:r>
            <a:r>
              <a:rPr lang="en-GB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mployers have a duty to help manage and prevent stress by improving conditions at work, and by making adjustments to help manage a person’s mental health problem.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</a:pPr>
            <a:r>
              <a:rPr lang="en-GB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According to the HSE in 2021,</a:t>
            </a:r>
            <a:r>
              <a:rPr lang="en-GB" b="1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 822,000</a:t>
            </a:r>
            <a:r>
              <a:rPr lang="en-GB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 workers suffered from work-related stress, depression or anxiety.</a:t>
            </a:r>
            <a:endParaRPr lang="en-GB" sz="1600" b="0" i="0" dirty="0">
              <a:solidFill>
                <a:srgbClr val="11111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4085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38CC34-7C28-4D62-8B19-E734A7CE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644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en-GB" sz="6000" kern="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GB" sz="6000" kern="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6C0CE6-2453-8EE6-5B0B-A2BDF43EA4A5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177165" algn="l"/>
              </a:tabLst>
            </a:pPr>
            <a:r>
              <a:rPr lang="en-US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understand how health and safety legislation affects the frequency of accidents and related incidents</a:t>
            </a:r>
            <a:endParaRPr lang="en-US" spc="-295" dirty="0">
              <a:solidFill>
                <a:srgbClr val="000000"/>
              </a:solidFill>
              <a:effectLst/>
              <a:ea typeface="Arial" panose="020B0604020202020204" pitchFamily="34" charset="0"/>
            </a:endParaRPr>
          </a:p>
          <a:p>
            <a:pPr marL="216000" lvl="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177165" algn="l"/>
              </a:tabLst>
            </a:pPr>
            <a:r>
              <a:rPr lang="en-US" dirty="0">
                <a:solidFill>
                  <a:srgbClr val="000000"/>
                </a:solidFill>
                <a:ea typeface="Arial" panose="020B0604020202020204" pitchFamily="34" charset="0"/>
              </a:rPr>
              <a:t>i</a:t>
            </a:r>
            <a:r>
              <a:rPr lang="en-US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dentify the persons responsible for ensuring compliance – employer, employee, Health and Safety</a:t>
            </a:r>
            <a:r>
              <a:rPr lang="en-US" spc="-295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Executive</a:t>
            </a:r>
            <a:r>
              <a:rPr lang="en-US" spc="-10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effectLst/>
                <a:ea typeface="Arial" panose="020B0604020202020204" pitchFamily="34" charset="0"/>
              </a:rPr>
              <a:t>(HSE</a:t>
            </a:r>
            <a:r>
              <a:rPr lang="en-GB" dirty="0">
                <a:solidFill>
                  <a:srgbClr val="000000"/>
                </a:solidFill>
                <a:ea typeface="Arial" panose="020B0604020202020204" pitchFamily="34" charset="0"/>
              </a:rPr>
              <a:t>)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177165" algn="l"/>
              </a:tabLst>
            </a:pP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understand the implications</a:t>
            </a:r>
            <a:r>
              <a:rPr lang="en-GB" spc="-2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of</a:t>
            </a:r>
            <a:r>
              <a:rPr lang="en-GB" spc="-5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non-compliance with health and safety legislation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177165" algn="l"/>
              </a:tabLst>
            </a:pPr>
            <a:r>
              <a:rPr lang="en-US" dirty="0">
                <a:solidFill>
                  <a:srgbClr val="000000"/>
                </a:solidFill>
                <a:ea typeface="Arial" panose="020B0604020202020204" pitchFamily="34" charset="0"/>
              </a:rPr>
              <a:t>outline the</a:t>
            </a:r>
            <a:r>
              <a:rPr lang="en-US" spc="-5" dirty="0">
                <a:solidFill>
                  <a:srgbClr val="000000"/>
                </a:solidFill>
                <a:ea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ea typeface="Arial" panose="020B0604020202020204" pitchFamily="34" charset="0"/>
              </a:rPr>
              <a:t>importance</a:t>
            </a:r>
            <a:r>
              <a:rPr lang="en-US" spc="-5" dirty="0">
                <a:solidFill>
                  <a:srgbClr val="000000"/>
                </a:solidFill>
                <a:ea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ea typeface="Arial" panose="020B0604020202020204" pitchFamily="34" charset="0"/>
              </a:rPr>
              <a:t>of</a:t>
            </a:r>
            <a:r>
              <a:rPr lang="en-US" spc="-10" dirty="0">
                <a:solidFill>
                  <a:srgbClr val="000000"/>
                </a:solidFill>
                <a:ea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ea typeface="Arial" panose="020B0604020202020204" pitchFamily="34" charset="0"/>
              </a:rPr>
              <a:t>mental</a:t>
            </a:r>
            <a:r>
              <a:rPr lang="en-US" spc="-5" dirty="0">
                <a:solidFill>
                  <a:srgbClr val="000000"/>
                </a:solidFill>
                <a:ea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ea typeface="Arial" panose="020B0604020202020204" pitchFamily="34" charset="0"/>
              </a:rPr>
              <a:t>health</a:t>
            </a:r>
            <a:r>
              <a:rPr lang="en-US" spc="10" dirty="0">
                <a:solidFill>
                  <a:srgbClr val="000000"/>
                </a:solidFill>
                <a:ea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ea typeface="Arial" panose="020B0604020202020204" pitchFamily="34" charset="0"/>
              </a:rPr>
              <a:t>and wellbeing</a:t>
            </a:r>
            <a:r>
              <a:rPr lang="en-US" spc="5" dirty="0">
                <a:solidFill>
                  <a:srgbClr val="000000"/>
                </a:solidFill>
                <a:ea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ea typeface="Arial" panose="020B0604020202020204" pitchFamily="34" charset="0"/>
              </a:rPr>
              <a:t>in</a:t>
            </a:r>
            <a:r>
              <a:rPr lang="en-US" spc="-15" dirty="0">
                <a:solidFill>
                  <a:srgbClr val="000000"/>
                </a:solidFill>
                <a:ea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ea typeface="Arial" panose="020B0604020202020204" pitchFamily="34" charset="0"/>
              </a:rPr>
              <a:t>the</a:t>
            </a:r>
            <a:r>
              <a:rPr lang="en-US" spc="5" dirty="0">
                <a:solidFill>
                  <a:srgbClr val="000000"/>
                </a:solidFill>
                <a:ea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ea typeface="Arial" panose="020B0604020202020204" pitchFamily="34" charset="0"/>
              </a:rPr>
              <a:t>workplace.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177165" algn="l"/>
              </a:tabLs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342900" lvl="0" indent="-342900">
              <a:spcBef>
                <a:spcPts val="195"/>
              </a:spcBef>
              <a:spcAft>
                <a:spcPts val="0"/>
              </a:spcAft>
              <a:buClr>
                <a:srgbClr val="0077E3"/>
              </a:buClr>
              <a:buSzPct val="100000"/>
              <a:buFont typeface="Arial" panose="020B0604020202020204" pitchFamily="34" charset="0"/>
              <a:buChar char="•"/>
              <a:tabLst>
                <a:tab pos="177165" algn="l"/>
              </a:tabLst>
            </a:pPr>
            <a:endParaRPr lang="en-GB" sz="1800" dirty="0">
              <a:effectLst/>
              <a:ea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76F54-D084-4C52-499D-CD5012E0E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Fatal accidents in the UK and Europe</a:t>
            </a:r>
            <a:endParaRPr lang="en-GB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7E5BC63-CC2C-9A44-53C1-432741258B9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1119841" y="2211511"/>
            <a:ext cx="6904318" cy="3535986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0F72C2-BCCA-ECBA-606A-7E40CC017548}"/>
              </a:ext>
            </a:extLst>
          </p:cNvPr>
          <p:cNvSpPr txBox="1"/>
          <p:nvPr/>
        </p:nvSpPr>
        <p:spPr>
          <a:xfrm>
            <a:off x="457200" y="1503625"/>
            <a:ext cx="81460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dirty="0"/>
              <a:t>In recent years, the </a:t>
            </a:r>
            <a:r>
              <a:rPr lang="en-GB" dirty="0">
                <a:effectLst/>
                <a:ea typeface="ＭＳ Ｐゴシック" pitchFamily="-105" charset="-128"/>
              </a:rPr>
              <a:t> UK has had one of the lowest rates of fatal injury </a:t>
            </a:r>
            <a:r>
              <a:rPr lang="en-GB" dirty="0">
                <a:ea typeface="ＭＳ Ｐゴシック" pitchFamily="-105" charset="-128"/>
              </a:rPr>
              <a:t>in Europe.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740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How HASAWA affects the frequency of accidents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24361"/>
            <a:ext cx="8229599" cy="982171"/>
          </a:xfrm>
        </p:spPr>
        <p:txBody>
          <a:bodyPr/>
          <a:lstStyle/>
          <a:p>
            <a:r>
              <a:rPr lang="en-GB" dirty="0">
                <a:effectLst/>
                <a:ea typeface="ＭＳ Ｐゴシック" pitchFamily="-105" charset="-128"/>
              </a:rPr>
              <a:t>The rate of fatal injury has been in decline since the early 1980s</a:t>
            </a:r>
            <a:r>
              <a:rPr lang="en-GB" dirty="0">
                <a:ea typeface="ＭＳ Ｐゴシック" pitchFamily="-105" charset="-128"/>
              </a:rPr>
              <a:t>, showing that in this area as well as many others the </a:t>
            </a:r>
            <a:r>
              <a:rPr lang="en-US" dirty="0"/>
              <a:t>Health and Safety at Work Act</a:t>
            </a:r>
            <a:r>
              <a:rPr lang="en-GB" dirty="0">
                <a:effectLst/>
              </a:rPr>
              <a:t>  (HASAWA)</a:t>
            </a:r>
            <a:r>
              <a:rPr lang="en-GB" dirty="0">
                <a:ea typeface="ＭＳ Ｐゴシック" pitchFamily="-105" charset="-128"/>
              </a:rPr>
              <a:t> 1974 has been extremely effective since its introduction. </a:t>
            </a:r>
            <a:endParaRPr lang="en-GB" dirty="0">
              <a:effectLst/>
              <a:ea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8CA5A07-386C-AA88-16E4-5C69ED1B6B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136" y="2640305"/>
            <a:ext cx="5800230" cy="330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851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C5F25D6C-F94E-4728-A7BF-4A10F134AD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Health and safety law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A39EF77-0B96-40C3-931D-D5E900DEF96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GB" sz="2000" dirty="0"/>
              <a:t>Health and safety is covered by both criminal and civil law.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3091E8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dirty="0"/>
              <a:t>Criminal law </a:t>
            </a:r>
            <a:r>
              <a:rPr lang="en-GB" dirty="0"/>
              <a:t>e</a:t>
            </a:r>
            <a:r>
              <a:rPr lang="en-GB" sz="2000" dirty="0"/>
              <a:t>nforces a code of conduct. The state can impose punishment when breaches have occurred.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3091E8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dirty="0"/>
              <a:t>Civil law </a:t>
            </a:r>
            <a:r>
              <a:rPr lang="en-GB" sz="2000" dirty="0"/>
              <a:t>allows an individual who has suffered harm to claim compensation or seek an injunction to prevent further harm.</a:t>
            </a:r>
          </a:p>
          <a:p>
            <a:pPr marL="0" indent="0">
              <a:spcBef>
                <a:spcPts val="1800"/>
              </a:spcBef>
              <a:buFontTx/>
              <a:buNone/>
              <a:defRPr/>
            </a:pPr>
            <a:r>
              <a:rPr lang="en-GB" sz="2000" dirty="0"/>
              <a:t>Two sources of law define codes against which behaviour can be judged.</a:t>
            </a:r>
            <a:r>
              <a:rPr lang="en-GB" sz="2000" i="1" dirty="0">
                <a:solidFill>
                  <a:srgbClr val="FF0000"/>
                </a:solidFill>
              </a:rPr>
              <a:t>	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3091E8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dirty="0"/>
              <a:t>Common law</a:t>
            </a:r>
            <a:r>
              <a:rPr lang="en-GB" sz="2000" dirty="0"/>
              <a:t>:</a:t>
            </a:r>
            <a:r>
              <a:rPr lang="en-GB" sz="2000" b="1" dirty="0"/>
              <a:t> </a:t>
            </a:r>
            <a:r>
              <a:rPr lang="en-GB" sz="2000" dirty="0"/>
              <a:t>is</a:t>
            </a:r>
            <a:r>
              <a:rPr lang="en-GB" sz="2000" b="1" dirty="0"/>
              <a:t> </a:t>
            </a:r>
            <a:r>
              <a:rPr lang="en-GB" sz="2000" dirty="0"/>
              <a:t>developed by courts over time, based on precedent (ie previous opinions by judges and tribunals).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3091E8"/>
              </a:buClr>
              <a:buFont typeface="Arial" panose="020B0604020202020204" pitchFamily="34" charset="0"/>
              <a:buChar char="•"/>
              <a:defRPr/>
            </a:pPr>
            <a:r>
              <a:rPr lang="en-GB" sz="2000" b="1" dirty="0"/>
              <a:t>Statute law</a:t>
            </a:r>
            <a:r>
              <a:rPr lang="en-GB" sz="2000" dirty="0"/>
              <a:t>:</a:t>
            </a:r>
            <a:r>
              <a:rPr lang="en-GB" sz="2000" b="1" dirty="0"/>
              <a:t> </a:t>
            </a:r>
            <a:r>
              <a:rPr lang="en-GB" sz="2000" dirty="0"/>
              <a:t>is written law passed by a body of legislature (government). Failure to comply is normally a criminal offence.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D7C1C-25D8-4FAA-B66D-C4B6932A8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Compliance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ABE98-545B-45EC-8B93-9E6ECC23D49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232787" cy="4248000"/>
          </a:xfrm>
        </p:spPr>
        <p:txBody>
          <a:bodyPr/>
          <a:lstStyle/>
          <a:p>
            <a:r>
              <a:rPr lang="en-GB" dirty="0"/>
              <a:t>The following groups of people are responsible for ensuring compliance with health and safety legislation: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GB" dirty="0"/>
              <a:t>e</a:t>
            </a:r>
            <a:r>
              <a:rPr lang="en-GB" sz="2000" dirty="0"/>
              <a:t>mploye</a:t>
            </a:r>
            <a:r>
              <a:rPr lang="en-GB" dirty="0"/>
              <a:t>rs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GB" dirty="0"/>
              <a:t>e</a:t>
            </a:r>
            <a:r>
              <a:rPr lang="en-GB" sz="2000" dirty="0"/>
              <a:t>mployees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Font typeface="Arial" panose="020B0604020202020204" pitchFamily="34" charset="0"/>
              <a:buChar char="•"/>
            </a:pPr>
            <a:r>
              <a:rPr lang="en-GB" dirty="0"/>
              <a:t>HSE</a:t>
            </a:r>
          </a:p>
          <a:p>
            <a:r>
              <a:rPr lang="en-US" sz="1800" dirty="0">
                <a:hlinkClick r:id="rId3"/>
              </a:rPr>
              <a:t>HSE: Information about health and safety at work</a:t>
            </a:r>
            <a:endParaRPr lang="en-GB" sz="1800" dirty="0"/>
          </a:p>
          <a:p>
            <a:endParaRPr lang="en-GB" dirty="0"/>
          </a:p>
        </p:txBody>
      </p:sp>
      <p:pic>
        <p:nvPicPr>
          <p:cNvPr id="5" name="Picture 4" descr="Graphical user interface&#10;&#10;Description automatically generated">
            <a:extLst>
              <a:ext uri="{FF2B5EF4-FFF2-40B4-BE49-F238E27FC236}">
                <a16:creationId xmlns:a16="http://schemas.microsoft.com/office/drawing/2014/main" id="{F25730FE-BCB5-7830-FD52-93A30D6D99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3436" y="1512000"/>
            <a:ext cx="3903364" cy="2607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1389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altLang="x-none" dirty="0">
                <a:ea typeface="ＭＳ Ｐゴシック" charset="-128"/>
              </a:rPr>
              <a:t>The HSE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6466F03-B1BC-4F82-BF7E-137CC8C789F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161176" cy="4248000"/>
          </a:xfrm>
        </p:spPr>
        <p:txBody>
          <a:bodyPr/>
          <a:lstStyle/>
          <a:p>
            <a:pPr>
              <a:buFontTx/>
              <a:buNone/>
            </a:pPr>
            <a:r>
              <a:rPr lang="en-GB" altLang="x-none" sz="2000" b="1" dirty="0">
                <a:ea typeface="ＭＳ Ｐゴシック" charset="-128"/>
              </a:rPr>
              <a:t>HSE inspectors </a:t>
            </a:r>
            <a:r>
              <a:rPr lang="en-GB" altLang="x-none" sz="2000" dirty="0">
                <a:ea typeface="ＭＳ Ｐゴシック" charset="-128"/>
              </a:rPr>
              <a:t>can</a:t>
            </a:r>
            <a:r>
              <a:rPr lang="en-GB" altLang="x-none" sz="2000" dirty="0"/>
              <a:t>:</a:t>
            </a:r>
            <a:endParaRPr lang="en-GB" altLang="x-none" sz="2000" dirty="0">
              <a:ea typeface="ＭＳ Ｐゴシック" charset="-128"/>
            </a:endParaRPr>
          </a:p>
          <a:p>
            <a:pPr lvl="1"/>
            <a:r>
              <a:rPr lang="en-GB" altLang="x-none" sz="2000" dirty="0"/>
              <a:t>inspect </a:t>
            </a:r>
            <a:r>
              <a:rPr lang="en-GB" altLang="x-none" dirty="0"/>
              <a:t>engineering sites</a:t>
            </a:r>
            <a:endParaRPr lang="en-GB" altLang="x-none" sz="2000" dirty="0"/>
          </a:p>
          <a:p>
            <a:pPr lvl="1"/>
            <a:r>
              <a:rPr lang="en-GB" altLang="x-none" sz="2000" dirty="0"/>
              <a:t>give guidance and advice on work or processes </a:t>
            </a:r>
          </a:p>
          <a:p>
            <a:pPr lvl="1"/>
            <a:r>
              <a:rPr lang="en-GB" altLang="x-none" sz="2000" dirty="0"/>
              <a:t>take photos and samples</a:t>
            </a:r>
          </a:p>
          <a:p>
            <a:pPr lvl="1"/>
            <a:r>
              <a:rPr lang="en-GB" altLang="x-none" sz="2000" dirty="0"/>
              <a:t>talk about and discuss situations and/or problems</a:t>
            </a:r>
            <a:endParaRPr lang="en-GB" altLang="x-none" dirty="0"/>
          </a:p>
          <a:p>
            <a:pPr lvl="1"/>
            <a:r>
              <a:rPr lang="en-GB" altLang="x-none" sz="2000" dirty="0"/>
              <a:t>seize evidence</a:t>
            </a:r>
            <a:r>
              <a:rPr lang="en-GB" altLang="x-none" dirty="0"/>
              <a:t>, equipment or materials.</a:t>
            </a:r>
            <a:endParaRPr lang="en-GB" altLang="x-none" sz="2000" dirty="0"/>
          </a:p>
        </p:txBody>
      </p:sp>
      <p:pic>
        <p:nvPicPr>
          <p:cNvPr id="4" name="Picture 3" descr="A picture containing building, road, person, yellow&#10;&#10;Description automatically generated">
            <a:extLst>
              <a:ext uri="{FF2B5EF4-FFF2-40B4-BE49-F238E27FC236}">
                <a16:creationId xmlns:a16="http://schemas.microsoft.com/office/drawing/2014/main" id="{1EC70EF9-410F-5F43-AE93-8A34BFB9CE1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824"/>
          <a:stretch/>
        </p:blipFill>
        <p:spPr>
          <a:xfrm>
            <a:off x="5411228" y="1841483"/>
            <a:ext cx="3275572" cy="255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371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cs typeface="ＭＳ Ｐゴシック" pitchFamily="-105" charset="-128"/>
              </a:rPr>
              <a:t>HSE inspectors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2BFA5D5-7FD7-47DE-8711-DC09FC138C1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75429"/>
            <a:ext cx="8045669" cy="4248000"/>
          </a:xfrm>
        </p:spPr>
        <p:txBody>
          <a:bodyPr/>
          <a:lstStyle/>
          <a:p>
            <a:r>
              <a:rPr lang="en-GB" dirty="0"/>
              <a:t>Heath and safety inspectors have the </a:t>
            </a:r>
            <a:r>
              <a:rPr lang="en-GB" b="1" dirty="0"/>
              <a:t>legal right </a:t>
            </a:r>
            <a:r>
              <a:rPr lang="en-GB" dirty="0"/>
              <a:t>to enter a workplace </a:t>
            </a:r>
            <a:r>
              <a:rPr lang="en-GB" b="1" dirty="0"/>
              <a:t>without giving notice</a:t>
            </a:r>
            <a:r>
              <a:rPr lang="en-GB" dirty="0"/>
              <a:t>, although notice may be given where the inspector considers it appropriate.</a:t>
            </a:r>
          </a:p>
          <a:p>
            <a:r>
              <a:rPr lang="en-GB" dirty="0"/>
              <a:t>On a normal inspection visit, an inspector will look at the place of work and assess working activities and how health and safety is managed, to ensure</a:t>
            </a:r>
            <a:r>
              <a:rPr lang="en-GB" b="1" dirty="0"/>
              <a:t> </a:t>
            </a:r>
            <a:r>
              <a:rPr lang="en-GB" dirty="0"/>
              <a:t>that the employer is </a:t>
            </a:r>
            <a:r>
              <a:rPr lang="en-GB" b="1" dirty="0"/>
              <a:t>complying with health and safety law</a:t>
            </a:r>
            <a:r>
              <a:rPr lang="en-GB" dirty="0"/>
              <a:t>.</a:t>
            </a:r>
          </a:p>
          <a:p>
            <a:r>
              <a:rPr lang="en-GB" dirty="0"/>
              <a:t>The inspector may </a:t>
            </a:r>
            <a:r>
              <a:rPr lang="en-GB" b="1" dirty="0"/>
              <a:t>offer guidance and advice</a:t>
            </a:r>
            <a:r>
              <a:rPr lang="en-GB" dirty="0"/>
              <a:t>,</a:t>
            </a:r>
            <a:r>
              <a:rPr lang="en-GB" b="1" dirty="0"/>
              <a:t> </a:t>
            </a:r>
            <a:r>
              <a:rPr lang="en-GB" dirty="0"/>
              <a:t>talk to employees, take photographs and samples and, if a risk to health and safety is perceived, serve an</a:t>
            </a:r>
            <a:r>
              <a:rPr lang="en-GB" b="1" dirty="0"/>
              <a:t> improvement notice</a:t>
            </a:r>
            <a:r>
              <a:rPr lang="en-GB" dirty="0"/>
              <a:t> or take more stringent action, which at its most extreme means closing a business, or part of a business, down (</a:t>
            </a:r>
            <a:r>
              <a:rPr lang="en-GB" b="1" dirty="0"/>
              <a:t>prohibition notice</a:t>
            </a:r>
            <a:r>
              <a:rPr lang="en-GB" dirty="0"/>
              <a:t>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6850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240444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Non-compliance and enforcement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AA5F5AD-58B2-43C4-946C-1A849741CE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93725"/>
            <a:ext cx="8229600" cy="4248000"/>
          </a:xfrm>
        </p:spPr>
        <p:txBody>
          <a:bodyPr/>
          <a:lstStyle/>
          <a:p>
            <a:r>
              <a:rPr lang="en-GB" dirty="0"/>
              <a:t>There are several courses an HSE inspector may take in response to a breach of regulations.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Verbal or written information and advice (informal action).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Issue of an </a:t>
            </a:r>
            <a:r>
              <a:rPr lang="en-GB" b="1" dirty="0"/>
              <a:t>improvement notice </a:t>
            </a:r>
            <a:r>
              <a:rPr lang="en-GB" dirty="0"/>
              <a:t>(where HASAWA is contravened).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Issue of a </a:t>
            </a:r>
            <a:r>
              <a:rPr lang="en-GB" b="1" dirty="0"/>
              <a:t>prohibition notice </a:t>
            </a:r>
            <a:r>
              <a:rPr lang="en-GB" dirty="0"/>
              <a:t>(as above with serious risk of injury).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Prosecution</a:t>
            </a:r>
            <a:r>
              <a:rPr lang="en-GB" dirty="0"/>
              <a:t> in the criminal court.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In the case of a death resulting from a work activity, a manslaughter investigation will be considered. This will be investigated by the police, with assistance from the HSE.</a:t>
            </a:r>
          </a:p>
          <a:p>
            <a:endParaRPr lang="en-GB" sz="2000" dirty="0"/>
          </a:p>
          <a:p>
            <a:endParaRPr lang="en-GB" sz="2000" dirty="0"/>
          </a:p>
          <a:p>
            <a:endParaRPr lang="en-GB" sz="2000" dirty="0"/>
          </a:p>
          <a:p>
            <a:endParaRPr lang="en-GB" sz="2000" dirty="0"/>
          </a:p>
          <a:p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3496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  <ds:schemaRef ds:uri="b461a341-6040-4841-94a8-bc3e8908b04d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1180</Words>
  <Application>Microsoft Office PowerPoint</Application>
  <PresentationFormat>On-screen Show (4:3)</PresentationFormat>
  <Paragraphs>121</Paragraphs>
  <Slides>17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2: Health, safety and compliance</vt:lpstr>
      <vt:lpstr>Objectives</vt:lpstr>
      <vt:lpstr>Fatal accidents in the UK and Europe</vt:lpstr>
      <vt:lpstr>How HASAWA affects the frequency of accidents</vt:lpstr>
      <vt:lpstr>Health and safety law</vt:lpstr>
      <vt:lpstr>Compliance</vt:lpstr>
      <vt:lpstr>The HSE</vt:lpstr>
      <vt:lpstr>HSE inspectors</vt:lpstr>
      <vt:lpstr>Non-compliance and enforcement</vt:lpstr>
      <vt:lpstr>Informal action</vt:lpstr>
      <vt:lpstr>Improvement notice</vt:lpstr>
      <vt:lpstr>Pause to discuss: improvement notices </vt:lpstr>
      <vt:lpstr>Prohibition notice</vt:lpstr>
      <vt:lpstr>Prosecution</vt:lpstr>
      <vt:lpstr>Non-compliance: a case study</vt:lpstr>
      <vt:lpstr>Mental health and wellbeing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171</cp:revision>
  <cp:lastPrinted>2022-02-11T13:58:58Z</cp:lastPrinted>
  <dcterms:created xsi:type="dcterms:W3CDTF">2013-05-28T00:38:54Z</dcterms:created>
  <dcterms:modified xsi:type="dcterms:W3CDTF">2025-11-12T10:12:56Z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