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342" r:id="rId5"/>
    <p:sldId id="354" r:id="rId6"/>
    <p:sldId id="359" r:id="rId7"/>
    <p:sldId id="356" r:id="rId8"/>
    <p:sldId id="357" r:id="rId9"/>
    <p:sldId id="360" r:id="rId10"/>
    <p:sldId id="361" r:id="rId11"/>
    <p:sldId id="362" r:id="rId12"/>
    <p:sldId id="335" r:id="rId13"/>
  </p:sldIdLst>
  <p:sldSz cx="9144000" cy="6858000" type="screen4x3"/>
  <p:notesSz cx="6797675" cy="9926638"/>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p:restoredTop sz="94694"/>
  </p:normalViewPr>
  <p:slideViewPr>
    <p:cSldViewPr snapToGrid="0">
      <p:cViewPr varScale="1">
        <p:scale>
          <a:sx n="64" d="100"/>
          <a:sy n="64" d="100"/>
        </p:scale>
        <p:origin x="736"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FC110DF-C6F1-4E07-A9B2-7D82DA598FF4}"/>
    <pc:docChg chg="custSel modSld">
      <pc:chgData name="Caroline Prodger" userId="e4ef2e75-b60b-401b-8ebe-291bdcf405f4" providerId="ADAL" clId="{AFC110DF-C6F1-4E07-A9B2-7D82DA598FF4}" dt="2022-06-15T11:31:52.096" v="219" actId="20577"/>
      <pc:docMkLst>
        <pc:docMk/>
      </pc:docMkLst>
      <pc:sldChg chg="addSp modSp mod">
        <pc:chgData name="Caroline Prodger" userId="e4ef2e75-b60b-401b-8ebe-291bdcf405f4" providerId="ADAL" clId="{AFC110DF-C6F1-4E07-A9B2-7D82DA598FF4}" dt="2022-06-15T11:12:13.390" v="4" actId="1076"/>
        <pc:sldMkLst>
          <pc:docMk/>
          <pc:sldMk cId="246462870" sldId="354"/>
        </pc:sldMkLst>
        <pc:picChg chg="add mod">
          <ac:chgData name="Caroline Prodger" userId="e4ef2e75-b60b-401b-8ebe-291bdcf405f4" providerId="ADAL" clId="{AFC110DF-C6F1-4E07-A9B2-7D82DA598FF4}" dt="2022-06-15T11:12:13.390" v="4" actId="1076"/>
          <ac:picMkLst>
            <pc:docMk/>
            <pc:sldMk cId="246462870" sldId="354"/>
            <ac:picMk id="3" creationId="{0565BDF4-CBFB-3B12-F7AB-5498399DE35D}"/>
          </ac:picMkLst>
        </pc:picChg>
      </pc:sldChg>
      <pc:sldChg chg="delCm">
        <pc:chgData name="Caroline Prodger" userId="e4ef2e75-b60b-401b-8ebe-291bdcf405f4" providerId="ADAL" clId="{AFC110DF-C6F1-4E07-A9B2-7D82DA598FF4}" dt="2022-06-15T11:15:22.305" v="16"/>
        <pc:sldMkLst>
          <pc:docMk/>
          <pc:sldMk cId="4020598009" sldId="356"/>
        </pc:sldMkLst>
      </pc:sldChg>
      <pc:sldChg chg="addSp delSp modSp mod modNotesTx">
        <pc:chgData name="Caroline Prodger" userId="e4ef2e75-b60b-401b-8ebe-291bdcf405f4" providerId="ADAL" clId="{AFC110DF-C6F1-4E07-A9B2-7D82DA598FF4}" dt="2022-06-15T11:14:24.129" v="15" actId="20577"/>
        <pc:sldMkLst>
          <pc:docMk/>
          <pc:sldMk cId="2642638883" sldId="359"/>
        </pc:sldMkLst>
        <pc:spChg chg="mod">
          <ac:chgData name="Caroline Prodger" userId="e4ef2e75-b60b-401b-8ebe-291bdcf405f4" providerId="ADAL" clId="{AFC110DF-C6F1-4E07-A9B2-7D82DA598FF4}" dt="2022-06-15T11:14:12.255" v="11" actId="14100"/>
          <ac:spMkLst>
            <pc:docMk/>
            <pc:sldMk cId="2642638883" sldId="359"/>
            <ac:spMk id="8" creationId="{1AA5F5AD-58B2-43C4-946C-1A849741CE5A}"/>
          </ac:spMkLst>
        </pc:spChg>
        <pc:picChg chg="del mod">
          <ac:chgData name="Caroline Prodger" userId="e4ef2e75-b60b-401b-8ebe-291bdcf405f4" providerId="ADAL" clId="{AFC110DF-C6F1-4E07-A9B2-7D82DA598FF4}" dt="2022-06-15T11:13:54.837" v="6" actId="478"/>
          <ac:picMkLst>
            <pc:docMk/>
            <pc:sldMk cId="2642638883" sldId="359"/>
            <ac:picMk id="3" creationId="{A6FBA8F3-339D-47B9-BA5E-26F0D3893032}"/>
          </ac:picMkLst>
        </pc:picChg>
        <pc:picChg chg="add mod">
          <ac:chgData name="Caroline Prodger" userId="e4ef2e75-b60b-401b-8ebe-291bdcf405f4" providerId="ADAL" clId="{AFC110DF-C6F1-4E07-A9B2-7D82DA598FF4}" dt="2022-06-15T11:14:20.572" v="14" actId="1076"/>
          <ac:picMkLst>
            <pc:docMk/>
            <pc:sldMk cId="2642638883" sldId="359"/>
            <ac:picMk id="4" creationId="{3ACE48CD-F73B-D26C-5B93-54BCF3B52D33}"/>
          </ac:picMkLst>
        </pc:picChg>
      </pc:sldChg>
      <pc:sldChg chg="addSp delSp modSp mod">
        <pc:chgData name="Caroline Prodger" userId="e4ef2e75-b60b-401b-8ebe-291bdcf405f4" providerId="ADAL" clId="{AFC110DF-C6F1-4E07-A9B2-7D82DA598FF4}" dt="2022-06-15T11:24:08.688" v="31" actId="1076"/>
        <pc:sldMkLst>
          <pc:docMk/>
          <pc:sldMk cId="1559972621" sldId="361"/>
        </pc:sldMkLst>
        <pc:spChg chg="mod">
          <ac:chgData name="Caroline Prodger" userId="e4ef2e75-b60b-401b-8ebe-291bdcf405f4" providerId="ADAL" clId="{AFC110DF-C6F1-4E07-A9B2-7D82DA598FF4}" dt="2022-06-15T11:24:00.057" v="28" actId="1076"/>
          <ac:spMkLst>
            <pc:docMk/>
            <pc:sldMk cId="1559972621" sldId="361"/>
            <ac:spMk id="7" creationId="{27A3BAF0-E128-48B5-A49C-8A76C2A2387C}"/>
          </ac:spMkLst>
        </pc:spChg>
        <pc:spChg chg="mod">
          <ac:chgData name="Caroline Prodger" userId="e4ef2e75-b60b-401b-8ebe-291bdcf405f4" providerId="ADAL" clId="{AFC110DF-C6F1-4E07-A9B2-7D82DA598FF4}" dt="2022-06-15T11:23:55.514" v="27" actId="20577"/>
          <ac:spMkLst>
            <pc:docMk/>
            <pc:sldMk cId="1559972621" sldId="361"/>
            <ac:spMk id="9" creationId="{F55B537C-AFD3-4ACA-A6E7-9669C3003B43}"/>
          </ac:spMkLst>
        </pc:spChg>
        <pc:picChg chg="del">
          <ac:chgData name="Caroline Prodger" userId="e4ef2e75-b60b-401b-8ebe-291bdcf405f4" providerId="ADAL" clId="{AFC110DF-C6F1-4E07-A9B2-7D82DA598FF4}" dt="2022-06-15T11:22:37.492" v="17" actId="478"/>
          <ac:picMkLst>
            <pc:docMk/>
            <pc:sldMk cId="1559972621" sldId="361"/>
            <ac:picMk id="3" creationId="{BC87A551-57AC-4CA7-94ED-1DC6320D9B0A}"/>
          </ac:picMkLst>
        </pc:picChg>
        <pc:picChg chg="add mod">
          <ac:chgData name="Caroline Prodger" userId="e4ef2e75-b60b-401b-8ebe-291bdcf405f4" providerId="ADAL" clId="{AFC110DF-C6F1-4E07-A9B2-7D82DA598FF4}" dt="2022-06-15T11:24:08.688" v="31" actId="1076"/>
          <ac:picMkLst>
            <pc:docMk/>
            <pc:sldMk cId="1559972621" sldId="361"/>
            <ac:picMk id="4" creationId="{90622278-0E64-4372-C97D-B2FCAD71C91D}"/>
          </ac:picMkLst>
        </pc:picChg>
      </pc:sldChg>
      <pc:sldChg chg="modNotesTx">
        <pc:chgData name="Caroline Prodger" userId="e4ef2e75-b60b-401b-8ebe-291bdcf405f4" providerId="ADAL" clId="{AFC110DF-C6F1-4E07-A9B2-7D82DA598FF4}" dt="2022-06-15T11:31:52.096" v="219" actId="20577"/>
        <pc:sldMkLst>
          <pc:docMk/>
          <pc:sldMk cId="1987323705" sldId="362"/>
        </pc:sldMkLst>
      </pc:sldChg>
    </pc:docChg>
  </pc:docChgLst>
  <pc:docChgLst>
    <pc:chgData name="Caroline Prodger" userId="e4ef2e75-b60b-401b-8ebe-291bdcf405f4" providerId="ADAL" clId="{C7A877C1-E459-43EC-8061-15E566433C6F}"/>
    <pc:docChg chg="modSld">
      <pc:chgData name="Caroline Prodger" userId="e4ef2e75-b60b-401b-8ebe-291bdcf405f4" providerId="ADAL" clId="{C7A877C1-E459-43EC-8061-15E566433C6F}" dt="2022-06-29T16:20:42.037" v="0" actId="14100"/>
      <pc:docMkLst>
        <pc:docMk/>
      </pc:docMkLst>
      <pc:sldChg chg="modSp mod">
        <pc:chgData name="Caroline Prodger" userId="e4ef2e75-b60b-401b-8ebe-291bdcf405f4" providerId="ADAL" clId="{C7A877C1-E459-43EC-8061-15E566433C6F}" dt="2022-06-29T16:20:42.037" v="0" actId="14100"/>
        <pc:sldMkLst>
          <pc:docMk/>
          <pc:sldMk cId="1987323705" sldId="362"/>
        </pc:sldMkLst>
        <pc:spChg chg="mod">
          <ac:chgData name="Caroline Prodger" userId="e4ef2e75-b60b-401b-8ebe-291bdcf405f4" providerId="ADAL" clId="{C7A877C1-E459-43EC-8061-15E566433C6F}" dt="2022-06-29T16:20:42.037" v="0" actId="14100"/>
          <ac:spMkLst>
            <pc:docMk/>
            <pc:sldMk cId="1987323705" sldId="362"/>
            <ac:spMk id="9" creationId="{F55B537C-AFD3-4ACA-A6E7-9669C3003B4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lo.org/global/topics/safety-and-health-at-work/lang--en/index.ht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hse.gov.uk/pubns/lawleaflet.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183778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805223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60080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about global health and safety issues, see the International Labor Organization, a specialised agency of the United Nations: </a:t>
            </a:r>
            <a:r>
              <a:rPr lang="en-US" dirty="0">
                <a:hlinkClick r:id="rId3"/>
              </a:rPr>
              <a:t>Safety and health at work (Safety and health at work) (ilo.org)</a:t>
            </a:r>
            <a:r>
              <a:rPr lang="en-US" dirty="0"/>
              <a:t>.</a:t>
            </a:r>
          </a:p>
          <a:p>
            <a:endParaRPr lang="en-US" dirty="0"/>
          </a:p>
          <a:p>
            <a:r>
              <a:rPr lang="en-GB" dirty="0"/>
              <a:t>Image source: Getty Images: Busakorn Pongparnit:  692496282</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708849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t>
            </a:r>
            <a:r>
              <a:rPr lang="en-GB" dirty="0"/>
              <a:t>earners can find the poster on various retailer websites. The content is also on the HSE website: </a:t>
            </a:r>
            <a:r>
              <a:rPr lang="en-GB" dirty="0">
                <a:hlinkClick r:id="rId3"/>
              </a:rPr>
              <a:t>lawleaflet.pdf (hse.gov.uk)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971933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12.3 Responsibilities for health and safety</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3: </a:t>
            </a:r>
            <a:r>
              <a:rPr lang="en-GB" sz="2400" b="1" dirty="0"/>
              <a:t>Responsibilities and requirements</a:t>
            </a: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describe the responsibilities and obligations of the individual, employee and employer</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appreciate the differences between local, national and global health and safety requirements.</a:t>
            </a:r>
            <a:endParaRPr lang="en-US" dirty="0">
              <a:ea typeface="ＭＳ Ｐゴシック" pitchFamily="-105" charset="-128"/>
              <a:cs typeface="ＭＳ Ｐゴシック" pitchFamily="-105" charset="-128"/>
            </a:endParaRPr>
          </a:p>
        </p:txBody>
      </p:sp>
      <p:pic>
        <p:nvPicPr>
          <p:cNvPr id="3" name="Picture 2" descr="Text&#10;&#10;Description automatically generated">
            <a:extLst>
              <a:ext uri="{FF2B5EF4-FFF2-40B4-BE49-F238E27FC236}">
                <a16:creationId xmlns:a16="http://schemas.microsoft.com/office/drawing/2014/main" id="{0565BDF4-CBFB-3B12-F7AB-5498399DE35D}"/>
              </a:ext>
            </a:extLst>
          </p:cNvPr>
          <p:cNvPicPr>
            <a:picLocks noChangeAspect="1"/>
          </p:cNvPicPr>
          <p:nvPr/>
        </p:nvPicPr>
        <p:blipFill>
          <a:blip r:embed="rId3"/>
          <a:stretch>
            <a:fillRect/>
          </a:stretch>
        </p:blipFill>
        <p:spPr>
          <a:xfrm>
            <a:off x="3188195" y="3805704"/>
            <a:ext cx="2767610" cy="2075708"/>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US" dirty="0"/>
              <a:t>Responsible people</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1AA5F5AD-58B2-43C4-946C-1A849741CE5A}"/>
              </a:ext>
            </a:extLst>
          </p:cNvPr>
          <p:cNvSpPr>
            <a:spLocks noGrp="1"/>
          </p:cNvSpPr>
          <p:nvPr>
            <p:ph sz="quarter" idx="10"/>
          </p:nvPr>
        </p:nvSpPr>
        <p:spPr>
          <a:xfrm>
            <a:off x="457200" y="1587994"/>
            <a:ext cx="4980040" cy="4248000"/>
          </a:xfrm>
        </p:spPr>
        <p:txBody>
          <a:bodyPr/>
          <a:lstStyle/>
          <a:p>
            <a:r>
              <a:rPr lang="en-GB" sz="2000" dirty="0"/>
              <a:t>The </a:t>
            </a:r>
            <a:r>
              <a:rPr lang="en-US" dirty="0"/>
              <a:t>Health and Safety at Work Act (</a:t>
            </a:r>
            <a:r>
              <a:rPr lang="en-GB" sz="2000" dirty="0"/>
              <a:t>HASAWA) 1974</a:t>
            </a:r>
            <a:r>
              <a:rPr lang="en-GB" sz="2000" b="1" dirty="0"/>
              <a:t> </a:t>
            </a:r>
            <a:r>
              <a:rPr lang="en-GB" sz="2000" dirty="0"/>
              <a:t>relates to all people at work whether they are employers, employees or the self-employed. </a:t>
            </a:r>
          </a:p>
          <a:p>
            <a:r>
              <a:rPr lang="en-GB" sz="2000" dirty="0"/>
              <a:t>The act is specifically aimed at people and their activities at work rather than premises or processes. </a:t>
            </a:r>
          </a:p>
          <a:p>
            <a:r>
              <a:rPr lang="en-GB" sz="2000" dirty="0"/>
              <a:t>It includes provisions for both the protection of people at work and members of the general public who may be at risk as a consequence of workplace activities.</a:t>
            </a:r>
          </a:p>
          <a:p>
            <a:endParaRPr lang="en-GB" sz="2000" dirty="0"/>
          </a:p>
          <a:p>
            <a:endParaRPr lang="en-US" dirty="0"/>
          </a:p>
        </p:txBody>
      </p:sp>
      <p:pic>
        <p:nvPicPr>
          <p:cNvPr id="4" name="Picture 3" descr="A picture containing person, player&#10;&#10;Description automatically generated">
            <a:extLst>
              <a:ext uri="{FF2B5EF4-FFF2-40B4-BE49-F238E27FC236}">
                <a16:creationId xmlns:a16="http://schemas.microsoft.com/office/drawing/2014/main" id="{3ACE48CD-F73B-D26C-5B93-54BCF3B52D33}"/>
              </a:ext>
            </a:extLst>
          </p:cNvPr>
          <p:cNvPicPr>
            <a:picLocks noChangeAspect="1"/>
          </p:cNvPicPr>
          <p:nvPr/>
        </p:nvPicPr>
        <p:blipFill>
          <a:blip r:embed="rId3"/>
          <a:stretch>
            <a:fillRect/>
          </a:stretch>
        </p:blipFill>
        <p:spPr>
          <a:xfrm>
            <a:off x="5751193" y="1670106"/>
            <a:ext cx="2807110" cy="1875149"/>
          </a:xfrm>
          <a:prstGeom prst="rect">
            <a:avLst/>
          </a:prstGeom>
        </p:spPr>
      </p:pic>
    </p:spTree>
    <p:extLst>
      <p:ext uri="{BB962C8B-B14F-4D97-AF65-F5344CB8AC3E}">
        <p14:creationId xmlns:p14="http://schemas.microsoft.com/office/powerpoint/2010/main" val="2642638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dirty="0"/>
              <a:t>Employer responsibilities</a:t>
            </a:r>
            <a:endParaRPr lang="en-GB" altLang="x-none" sz="2400" b="1" dirty="0"/>
          </a:p>
        </p:txBody>
      </p:sp>
      <p:sp>
        <p:nvSpPr>
          <p:cNvPr id="7" name="Content Placeholder 2">
            <a:extLst>
              <a:ext uri="{FF2B5EF4-FFF2-40B4-BE49-F238E27FC236}">
                <a16:creationId xmlns:a16="http://schemas.microsoft.com/office/drawing/2014/main" id="{E050BB62-524C-4971-A6C9-39B89E879A7F}"/>
              </a:ext>
            </a:extLst>
          </p:cNvPr>
          <p:cNvSpPr>
            <a:spLocks noGrp="1"/>
          </p:cNvSpPr>
          <p:nvPr>
            <p:ph sz="quarter" idx="10"/>
          </p:nvPr>
        </p:nvSpPr>
        <p:spPr>
          <a:xfrm>
            <a:off x="457200" y="1602000"/>
            <a:ext cx="7725267" cy="4248000"/>
          </a:xfrm>
        </p:spPr>
        <p:txBody>
          <a:bodyPr/>
          <a:lstStyle/>
          <a:p>
            <a:r>
              <a:rPr lang="en-GB" sz="1800" dirty="0"/>
              <a:t>HASAWA tells us that </a:t>
            </a:r>
            <a:r>
              <a:rPr lang="en-GB" sz="1800" b="1" dirty="0"/>
              <a:t>employers’ responsibilities</a:t>
            </a:r>
            <a:r>
              <a:rPr lang="en-GB" sz="1800" dirty="0"/>
              <a:t> include:</a:t>
            </a:r>
          </a:p>
          <a:p>
            <a:pPr marL="216000" indent="-216000">
              <a:spcBef>
                <a:spcPts val="500"/>
              </a:spcBef>
              <a:spcAft>
                <a:spcPts val="500"/>
              </a:spcAft>
              <a:buClr>
                <a:srgbClr val="0077E3"/>
              </a:buClr>
              <a:buFont typeface="Arial" panose="020B0604020202020204" pitchFamily="34" charset="0"/>
              <a:buChar char="•"/>
            </a:pPr>
            <a:r>
              <a:rPr lang="en-GB" sz="1800" dirty="0"/>
              <a:t>minimising risks in the handling, storage and transport of articles and substances</a:t>
            </a:r>
          </a:p>
          <a:p>
            <a:pPr marL="216000" indent="-216000">
              <a:spcBef>
                <a:spcPts val="500"/>
              </a:spcBef>
              <a:spcAft>
                <a:spcPts val="500"/>
              </a:spcAft>
              <a:buClr>
                <a:srgbClr val="0077E3"/>
              </a:buClr>
              <a:buFont typeface="Arial" panose="020B0604020202020204" pitchFamily="34" charset="0"/>
              <a:buChar char="•"/>
            </a:pPr>
            <a:r>
              <a:rPr lang="en-GB" sz="1800" dirty="0"/>
              <a:t>instruction, training and supervision to maintain high standards of health and safety at work</a:t>
            </a:r>
          </a:p>
          <a:p>
            <a:pPr marL="216000" indent="-216000">
              <a:spcBef>
                <a:spcPts val="500"/>
              </a:spcBef>
              <a:spcAft>
                <a:spcPts val="500"/>
              </a:spcAft>
              <a:buClr>
                <a:srgbClr val="0077E3"/>
              </a:buClr>
              <a:buFont typeface="Arial" panose="020B0604020202020204" pitchFamily="34" charset="0"/>
              <a:buChar char="•"/>
            </a:pPr>
            <a:r>
              <a:rPr lang="en-GB" sz="1800" dirty="0"/>
              <a:t>maintaining the workplace and its environment to ensure it is safe and there is a minimum risk to health</a:t>
            </a:r>
          </a:p>
          <a:p>
            <a:pPr marL="216000" indent="-216000">
              <a:spcBef>
                <a:spcPts val="500"/>
              </a:spcBef>
              <a:spcAft>
                <a:spcPts val="500"/>
              </a:spcAft>
              <a:buClr>
                <a:srgbClr val="0077E3"/>
              </a:buClr>
              <a:buFont typeface="Arial" panose="020B0604020202020204" pitchFamily="34" charset="0"/>
              <a:buChar char="•"/>
            </a:pPr>
            <a:r>
              <a:rPr lang="en-GB" sz="1800" dirty="0"/>
              <a:t>providing a statement of general health and safety policy </a:t>
            </a:r>
          </a:p>
          <a:p>
            <a:pPr marL="216000" indent="-216000">
              <a:spcBef>
                <a:spcPts val="500"/>
              </a:spcBef>
              <a:spcAft>
                <a:spcPts val="500"/>
              </a:spcAft>
              <a:buClr>
                <a:srgbClr val="0077E3"/>
              </a:buClr>
              <a:buFont typeface="Arial" panose="020B0604020202020204" pitchFamily="34" charset="0"/>
              <a:buChar char="•"/>
            </a:pPr>
            <a:r>
              <a:rPr lang="en-GB" sz="1800" dirty="0"/>
              <a:t>providing arrangements for safety representatives and safety committees</a:t>
            </a:r>
          </a:p>
          <a:p>
            <a:pPr marL="216000" indent="-216000">
              <a:spcBef>
                <a:spcPts val="500"/>
              </a:spcBef>
              <a:spcAft>
                <a:spcPts val="500"/>
              </a:spcAft>
              <a:buClr>
                <a:srgbClr val="0077E3"/>
              </a:buClr>
              <a:buFont typeface="Arial" panose="020B0604020202020204" pitchFamily="34" charset="0"/>
              <a:buChar char="•"/>
            </a:pPr>
            <a:r>
              <a:rPr lang="en-GB" sz="1800" dirty="0"/>
              <a:t>ensuring the safety of visitors, contractors and members of the public. </a:t>
            </a:r>
            <a:endParaRPr lang="en-US" sz="1800" dirty="0"/>
          </a:p>
          <a:p>
            <a:pPr marL="342900" indent="-342900">
              <a:buClr>
                <a:srgbClr val="0077E3"/>
              </a:buClr>
              <a:buFont typeface="Arial" panose="020B0604020202020204" pitchFamily="34" charset="0"/>
              <a:buChar char="•"/>
            </a:pPr>
            <a:endParaRPr lang="en-GB" dirty="0"/>
          </a:p>
          <a:p>
            <a:endParaRPr lang="en-US" dirty="0"/>
          </a:p>
        </p:txBody>
      </p:sp>
    </p:spTree>
    <p:extLst>
      <p:ext uri="{BB962C8B-B14F-4D97-AF65-F5344CB8AC3E}">
        <p14:creationId xmlns:p14="http://schemas.microsoft.com/office/powerpoint/2010/main" val="4020598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dirty="0"/>
              <a:t>Employee responsibilities</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8229600" cy="4338000"/>
          </a:xfrm>
        </p:spPr>
        <p:txBody>
          <a:bodyPr/>
          <a:lstStyle/>
          <a:p>
            <a:pPr indent="0">
              <a:buFontTx/>
              <a:buNone/>
            </a:pPr>
            <a:r>
              <a:rPr lang="en-GB" sz="1800" dirty="0">
                <a:cs typeface="+mn-cs"/>
              </a:rPr>
              <a:t>Health and safety responsibilities of</a:t>
            </a:r>
            <a:r>
              <a:rPr lang="en-GB" sz="1800" b="1" dirty="0">
                <a:cs typeface="+mn-cs"/>
              </a:rPr>
              <a:t> employees</a:t>
            </a:r>
            <a:r>
              <a:rPr lang="en-GB" sz="1800" dirty="0">
                <a:cs typeface="+mn-cs"/>
              </a:rPr>
              <a:t> include:</a:t>
            </a:r>
          </a:p>
          <a:p>
            <a:pPr marL="342900" indent="-342900">
              <a:buClr>
                <a:srgbClr val="0077E3"/>
              </a:buClr>
              <a:buFont typeface="Arial" panose="020B0604020202020204" pitchFamily="34" charset="0"/>
              <a:buChar char="•"/>
            </a:pPr>
            <a:r>
              <a:rPr lang="en-GB" sz="1800" dirty="0">
                <a:cs typeface="+mn-cs"/>
              </a:rPr>
              <a:t>working safely so as not to cause injury to self and others in the vicinity </a:t>
            </a:r>
          </a:p>
          <a:p>
            <a:pPr marL="342900" indent="-342900">
              <a:buClr>
                <a:srgbClr val="0077E3"/>
              </a:buClr>
              <a:buFont typeface="Arial" panose="020B0604020202020204" pitchFamily="34" charset="0"/>
              <a:buChar char="•"/>
            </a:pPr>
            <a:r>
              <a:rPr lang="en-GB" sz="1800" dirty="0">
                <a:cs typeface="+mn-cs"/>
              </a:rPr>
              <a:t>not attempting any work task unless trained and authorised to do so </a:t>
            </a:r>
          </a:p>
          <a:p>
            <a:pPr marL="342900" indent="-342900">
              <a:buClr>
                <a:srgbClr val="0077E3"/>
              </a:buClr>
              <a:buFont typeface="Arial" panose="020B0604020202020204" pitchFamily="34" charset="0"/>
              <a:buChar char="•"/>
            </a:pPr>
            <a:r>
              <a:rPr lang="en-GB" sz="1800" dirty="0">
                <a:cs typeface="+mn-cs"/>
              </a:rPr>
              <a:t>cooperating with the employer to enable the duties placed on the employer to be performed </a:t>
            </a:r>
          </a:p>
          <a:p>
            <a:pPr marL="342900" indent="-342900">
              <a:buClr>
                <a:srgbClr val="0077E3"/>
              </a:buClr>
              <a:buFont typeface="Arial" panose="020B0604020202020204" pitchFamily="34" charset="0"/>
              <a:buChar char="•"/>
            </a:pPr>
            <a:r>
              <a:rPr lang="en-GB" sz="1800" dirty="0">
                <a:cs typeface="+mn-cs"/>
              </a:rPr>
              <a:t>having regard of any duty or requirement imposed upon the employer or any other person under any of the statutory provisions </a:t>
            </a:r>
          </a:p>
          <a:p>
            <a:pPr marL="342900" indent="-342900">
              <a:buClr>
                <a:srgbClr val="0077E3"/>
              </a:buClr>
              <a:buFont typeface="Arial" panose="020B0604020202020204" pitchFamily="34" charset="0"/>
              <a:buChar char="•"/>
            </a:pPr>
            <a:r>
              <a:rPr lang="en-GB" sz="1800" dirty="0">
                <a:cs typeface="+mn-cs"/>
              </a:rPr>
              <a:t>not interfering with or misusing anything provided in the interests of health, safety or welfare.</a:t>
            </a:r>
            <a:r>
              <a:rPr lang="en-GB" dirty="0">
                <a:cs typeface="+mn-cs"/>
              </a:rPr>
              <a:t> </a:t>
            </a:r>
            <a:endParaRPr lang="en-US" dirty="0">
              <a:cs typeface="+mn-cs"/>
            </a:endParaRPr>
          </a:p>
        </p:txBody>
      </p:sp>
    </p:spTree>
    <p:extLst>
      <p:ext uri="{BB962C8B-B14F-4D97-AF65-F5344CB8AC3E}">
        <p14:creationId xmlns:p14="http://schemas.microsoft.com/office/powerpoint/2010/main" val="902005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sz="2400" b="1" dirty="0"/>
              <a:t>Local and national requi</a:t>
            </a:r>
            <a:r>
              <a:rPr lang="en-US" altLang="x-none" dirty="0"/>
              <a:t>rements</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8045669" cy="4248000"/>
          </a:xfrm>
        </p:spPr>
        <p:txBody>
          <a:bodyPr/>
          <a:lstStyle/>
          <a:p>
            <a:pPr indent="0">
              <a:buFontTx/>
              <a:buNone/>
            </a:pPr>
            <a:r>
              <a:rPr lang="en-GB" dirty="0"/>
              <a:t>Health and safety responsibilities vary locally and at a national and global level.</a:t>
            </a:r>
          </a:p>
          <a:p>
            <a:pPr indent="0">
              <a:spcBef>
                <a:spcPts val="0"/>
              </a:spcBef>
              <a:spcAft>
                <a:spcPts val="0"/>
              </a:spcAft>
              <a:buFontTx/>
              <a:buNone/>
            </a:pPr>
            <a:r>
              <a:rPr lang="en-GB" b="1" dirty="0"/>
              <a:t>Local</a:t>
            </a:r>
          </a:p>
          <a:p>
            <a:pPr marL="285750" indent="-285750">
              <a:spcBef>
                <a:spcPts val="0"/>
              </a:spcBef>
              <a:spcAft>
                <a:spcPts val="0"/>
              </a:spcAft>
              <a:buClr>
                <a:srgbClr val="0077E3"/>
              </a:buClr>
              <a:buFont typeface="Arial" panose="020B0604020202020204" pitchFamily="34" charset="0"/>
              <a:buChar char="•"/>
            </a:pPr>
            <a:r>
              <a:rPr lang="en-GB" b="0" i="0" dirty="0">
                <a:effectLst/>
              </a:rPr>
              <a:t>Local authorities in the UK are responsible, generally, for the enforcement of health and safety legislation within the service sectors (eg offices, shops, warehousing and distribution, residential care, beauty sector, hotels, catering and leisure facilities).</a:t>
            </a:r>
          </a:p>
          <a:p>
            <a:pPr indent="0">
              <a:spcBef>
                <a:spcPts val="0"/>
              </a:spcBef>
              <a:spcAft>
                <a:spcPts val="0"/>
              </a:spcAft>
              <a:buFontTx/>
              <a:buNone/>
            </a:pPr>
            <a:endParaRPr lang="en-GB" b="0" i="0" dirty="0">
              <a:effectLst/>
            </a:endParaRPr>
          </a:p>
          <a:p>
            <a:pPr algn="l">
              <a:spcBef>
                <a:spcPts val="0"/>
              </a:spcBef>
              <a:spcAft>
                <a:spcPts val="0"/>
              </a:spcAft>
            </a:pPr>
            <a:r>
              <a:rPr lang="en-GB" b="1" i="0" dirty="0">
                <a:effectLst/>
              </a:rPr>
              <a:t>National</a:t>
            </a:r>
          </a:p>
          <a:p>
            <a:pPr marL="285750" indent="-285750">
              <a:spcBef>
                <a:spcPts val="0"/>
              </a:spcBef>
              <a:spcAft>
                <a:spcPts val="0"/>
              </a:spcAft>
              <a:buClr>
                <a:srgbClr val="0077E3"/>
              </a:buClr>
              <a:buFont typeface="Arial" panose="020B0604020202020204" pitchFamily="34" charset="0"/>
              <a:buChar char="•"/>
            </a:pPr>
            <a:r>
              <a:rPr lang="en-GB" b="0" i="0" dirty="0">
                <a:effectLst/>
              </a:rPr>
              <a:t>The </a:t>
            </a:r>
            <a:r>
              <a:rPr lang="en-US" dirty="0"/>
              <a:t>Health and Safety Executive</a:t>
            </a:r>
            <a:r>
              <a:rPr lang="en-GB" dirty="0">
                <a:effectLst/>
              </a:rPr>
              <a:t> (</a:t>
            </a:r>
            <a:r>
              <a:rPr lang="en-GB" b="0" i="0" dirty="0">
                <a:effectLst/>
              </a:rPr>
              <a:t>HSE) is responsible for health and safety enforcement within the manufacturing industries, medical and educational establishments (eg factories, farms, building sites, hospitals, nursing homes, schools and local authority premises).</a:t>
            </a:r>
          </a:p>
        </p:txBody>
      </p:sp>
    </p:spTree>
    <p:extLst>
      <p:ext uri="{BB962C8B-B14F-4D97-AF65-F5344CB8AC3E}">
        <p14:creationId xmlns:p14="http://schemas.microsoft.com/office/powerpoint/2010/main" val="2601762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sz="2400" b="1" dirty="0"/>
              <a:t>Global requi</a:t>
            </a:r>
            <a:r>
              <a:rPr lang="en-US" altLang="x-none" dirty="0"/>
              <a:t>rements</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7721600" cy="1663000"/>
          </a:xfrm>
        </p:spPr>
        <p:txBody>
          <a:bodyPr/>
          <a:lstStyle/>
          <a:p>
            <a:pPr indent="0">
              <a:spcBef>
                <a:spcPts val="0"/>
              </a:spcBef>
              <a:spcAft>
                <a:spcPts val="0"/>
              </a:spcAft>
              <a:buFontTx/>
              <a:buNone/>
            </a:pPr>
            <a:r>
              <a:rPr lang="en-GB" b="0" i="0" dirty="0">
                <a:effectLst/>
              </a:rPr>
              <a:t>Health and safety varies all over the globe, with experts estimating that 6,300 people die daily due to workplace accidents.</a:t>
            </a:r>
          </a:p>
          <a:p>
            <a:pPr indent="0">
              <a:spcBef>
                <a:spcPts val="0"/>
              </a:spcBef>
              <a:spcAft>
                <a:spcPts val="0"/>
              </a:spcAft>
              <a:buFontTx/>
              <a:buNone/>
            </a:pPr>
            <a:endParaRPr lang="en-GB" sz="1800" dirty="0"/>
          </a:p>
        </p:txBody>
      </p:sp>
      <p:sp>
        <p:nvSpPr>
          <p:cNvPr id="7" name="Content Placeholder 2">
            <a:extLst>
              <a:ext uri="{FF2B5EF4-FFF2-40B4-BE49-F238E27FC236}">
                <a16:creationId xmlns:a16="http://schemas.microsoft.com/office/drawing/2014/main" id="{27A3BAF0-E128-48B5-A49C-8A76C2A2387C}"/>
              </a:ext>
            </a:extLst>
          </p:cNvPr>
          <p:cNvSpPr txBox="1">
            <a:spLocks/>
          </p:cNvSpPr>
          <p:nvPr/>
        </p:nvSpPr>
        <p:spPr bwMode="auto">
          <a:xfrm>
            <a:off x="457200" y="2352765"/>
            <a:ext cx="5107858" cy="2411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spcBef>
                <a:spcPts val="500"/>
              </a:spcBef>
              <a:spcAft>
                <a:spcPts val="500"/>
              </a:spcAft>
              <a:buClr>
                <a:srgbClr val="0077E3"/>
              </a:buClr>
              <a:buFont typeface="Arial" panose="020B0604020202020204" pitchFamily="34" charset="0"/>
              <a:buChar char="•"/>
            </a:pPr>
            <a:r>
              <a:rPr lang="en-GB" kern="0" dirty="0"/>
              <a:t>Health and safety overall tends to be strongly implemented in the EU, UK, USA and Canada more than anywhere else in the world. </a:t>
            </a:r>
          </a:p>
          <a:p>
            <a:pPr marL="216000" indent="-216000">
              <a:spcBef>
                <a:spcPts val="500"/>
              </a:spcBef>
              <a:spcAft>
                <a:spcPts val="500"/>
              </a:spcAft>
              <a:buClr>
                <a:srgbClr val="0077E3"/>
              </a:buClr>
              <a:buFont typeface="Arial" panose="020B0604020202020204" pitchFamily="34" charset="0"/>
              <a:buChar char="•"/>
            </a:pPr>
            <a:r>
              <a:rPr lang="en-GB" kern="0" dirty="0"/>
              <a:t>In contrast, health and safety in many developing countries can be a much lower priority, particularly where there is a high amount of poverty, as people are forced to work in unsafe conditions in order to protect their livelihoods.</a:t>
            </a:r>
            <a:endParaRPr lang="en-GB" b="1" kern="0" dirty="0"/>
          </a:p>
        </p:txBody>
      </p:sp>
      <p:pic>
        <p:nvPicPr>
          <p:cNvPr id="4" name="Picture 3" descr="A picture containing diagram&#10;&#10;Description automatically generated">
            <a:extLst>
              <a:ext uri="{FF2B5EF4-FFF2-40B4-BE49-F238E27FC236}">
                <a16:creationId xmlns:a16="http://schemas.microsoft.com/office/drawing/2014/main" id="{90622278-0E64-4372-C97D-B2FCAD71C91D}"/>
              </a:ext>
            </a:extLst>
          </p:cNvPr>
          <p:cNvPicPr>
            <a:picLocks noChangeAspect="1"/>
          </p:cNvPicPr>
          <p:nvPr/>
        </p:nvPicPr>
        <p:blipFill>
          <a:blip r:embed="rId3"/>
          <a:stretch>
            <a:fillRect/>
          </a:stretch>
        </p:blipFill>
        <p:spPr>
          <a:xfrm>
            <a:off x="5565058" y="3100965"/>
            <a:ext cx="3244436" cy="1824995"/>
          </a:xfrm>
          <a:prstGeom prst="rect">
            <a:avLst/>
          </a:prstGeom>
        </p:spPr>
      </p:pic>
    </p:spTree>
    <p:extLst>
      <p:ext uri="{BB962C8B-B14F-4D97-AF65-F5344CB8AC3E}">
        <p14:creationId xmlns:p14="http://schemas.microsoft.com/office/powerpoint/2010/main" val="1559972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dirty="0"/>
              <a:t>Your turn</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4399935" cy="3738730"/>
          </a:xfrm>
        </p:spPr>
        <p:txBody>
          <a:bodyPr/>
          <a:lstStyle/>
          <a:p>
            <a:pPr indent="0">
              <a:spcBef>
                <a:spcPts val="0"/>
              </a:spcBef>
              <a:spcAft>
                <a:spcPts val="0"/>
              </a:spcAft>
              <a:buFontTx/>
              <a:buNone/>
            </a:pPr>
            <a:r>
              <a:rPr lang="en-GB" dirty="0"/>
              <a:t>Carry out some research online to identify the HSE law poster.</a:t>
            </a:r>
          </a:p>
          <a:p>
            <a:pPr indent="0">
              <a:spcBef>
                <a:spcPts val="0"/>
              </a:spcBef>
              <a:spcAft>
                <a:spcPts val="0"/>
              </a:spcAft>
              <a:buFontTx/>
              <a:buNone/>
            </a:pPr>
            <a:endParaRPr lang="en-GB" dirty="0"/>
          </a:p>
          <a:p>
            <a:pPr indent="0">
              <a:spcBef>
                <a:spcPts val="0"/>
              </a:spcBef>
              <a:spcAft>
                <a:spcPts val="0"/>
              </a:spcAft>
              <a:buFontTx/>
              <a:buNone/>
            </a:pPr>
            <a:r>
              <a:rPr lang="en-GB" dirty="0"/>
              <a:t>Can you clarify what employers must do for you as an employee?</a:t>
            </a:r>
          </a:p>
          <a:p>
            <a:pPr indent="0">
              <a:spcBef>
                <a:spcPts val="0"/>
              </a:spcBef>
              <a:spcAft>
                <a:spcPts val="0"/>
              </a:spcAft>
              <a:buFontTx/>
              <a:buNone/>
            </a:pPr>
            <a:endParaRPr lang="en-GB" dirty="0"/>
          </a:p>
          <a:p>
            <a:pPr indent="0">
              <a:spcBef>
                <a:spcPts val="0"/>
              </a:spcBef>
              <a:spcAft>
                <a:spcPts val="0"/>
              </a:spcAft>
              <a:buFontTx/>
              <a:buNone/>
            </a:pPr>
            <a:r>
              <a:rPr lang="en-GB" dirty="0"/>
              <a:t>Can you clarify what you must do as an employee?</a:t>
            </a:r>
          </a:p>
          <a:p>
            <a:pPr indent="0">
              <a:spcBef>
                <a:spcPts val="0"/>
              </a:spcBef>
              <a:spcAft>
                <a:spcPts val="0"/>
              </a:spcAft>
              <a:buFontTx/>
              <a:buNone/>
            </a:pPr>
            <a:endParaRPr lang="en-GB" dirty="0"/>
          </a:p>
          <a:p>
            <a:pPr indent="0">
              <a:spcBef>
                <a:spcPts val="0"/>
              </a:spcBef>
              <a:spcAft>
                <a:spcPts val="0"/>
              </a:spcAft>
              <a:buFontTx/>
              <a:buNone/>
            </a:pPr>
            <a:r>
              <a:rPr lang="en-GB" dirty="0"/>
              <a:t>Can you locate this poster in your own organisation?</a:t>
            </a:r>
          </a:p>
          <a:p>
            <a:pPr indent="0">
              <a:spcBef>
                <a:spcPts val="0"/>
              </a:spcBef>
              <a:spcAft>
                <a:spcPts val="0"/>
              </a:spcAft>
              <a:buFontTx/>
              <a:buNone/>
            </a:pPr>
            <a:endParaRPr lang="en-GB" sz="1800" dirty="0"/>
          </a:p>
          <a:p>
            <a:pPr indent="0">
              <a:spcBef>
                <a:spcPts val="0"/>
              </a:spcBef>
              <a:spcAft>
                <a:spcPts val="0"/>
              </a:spcAft>
              <a:buFontTx/>
              <a:buNone/>
            </a:pPr>
            <a:endParaRPr lang="en-GB" sz="1800" dirty="0"/>
          </a:p>
        </p:txBody>
      </p:sp>
      <p:pic>
        <p:nvPicPr>
          <p:cNvPr id="4" name="Picture 3">
            <a:extLst>
              <a:ext uri="{FF2B5EF4-FFF2-40B4-BE49-F238E27FC236}">
                <a16:creationId xmlns:a16="http://schemas.microsoft.com/office/drawing/2014/main" id="{64FDEBCE-7EBF-6B2E-7A07-F0FC77F3FE29}"/>
              </a:ext>
            </a:extLst>
          </p:cNvPr>
          <p:cNvPicPr>
            <a:picLocks noChangeAspect="1"/>
          </p:cNvPicPr>
          <p:nvPr/>
        </p:nvPicPr>
        <p:blipFill>
          <a:blip r:embed="rId3"/>
          <a:stretch>
            <a:fillRect/>
          </a:stretch>
        </p:blipFill>
        <p:spPr>
          <a:xfrm>
            <a:off x="5052767" y="1869070"/>
            <a:ext cx="3429479" cy="2667372"/>
          </a:xfrm>
          <a:prstGeom prst="rect">
            <a:avLst/>
          </a:prstGeom>
        </p:spPr>
      </p:pic>
    </p:spTree>
    <p:extLst>
      <p:ext uri="{BB962C8B-B14F-4D97-AF65-F5344CB8AC3E}">
        <p14:creationId xmlns:p14="http://schemas.microsoft.com/office/powerpoint/2010/main" val="1987323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E6FD1454-87DF-FF46-7617-FB208B490BB7}"/>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3</TotalTime>
  <Words>696</Words>
  <Application>Microsoft Office PowerPoint</Application>
  <PresentationFormat>On-screen Show (4:3)</PresentationFormat>
  <Paragraphs>69</Paragraphs>
  <Slides>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Calibri</vt:lpstr>
      <vt:lpstr>Lucida Grande</vt:lpstr>
      <vt:lpstr>Times New Roman</vt:lpstr>
      <vt:lpstr>Default Design</vt:lpstr>
      <vt:lpstr>PowerPoint 3: Responsibilities and requirements</vt:lpstr>
      <vt:lpstr>Objectives</vt:lpstr>
      <vt:lpstr>Responsible people</vt:lpstr>
      <vt:lpstr>Employer responsibilities</vt:lpstr>
      <vt:lpstr>Employee responsibilities</vt:lpstr>
      <vt:lpstr>Local and national requirements</vt:lpstr>
      <vt:lpstr>Global requirements</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147</cp:revision>
  <cp:lastPrinted>2022-02-11T13:58:58Z</cp:lastPrinted>
  <dcterms:created xsi:type="dcterms:W3CDTF">2013-05-28T00:38:54Z</dcterms:created>
  <dcterms:modified xsi:type="dcterms:W3CDTF">2025-11-12T10:15:01Z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