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4"/>
  </p:sldMasterIdLst>
  <p:notesMasterIdLst>
    <p:notesMasterId r:id="rId19"/>
  </p:notesMasterIdLst>
  <p:handoutMasterIdLst>
    <p:handoutMasterId r:id="rId20"/>
  </p:handoutMasterIdLst>
  <p:sldIdLst>
    <p:sldId id="342" r:id="rId5"/>
    <p:sldId id="354" r:id="rId6"/>
    <p:sldId id="410" r:id="rId7"/>
    <p:sldId id="417" r:id="rId8"/>
    <p:sldId id="414" r:id="rId9"/>
    <p:sldId id="415" r:id="rId10"/>
    <p:sldId id="420" r:id="rId11"/>
    <p:sldId id="418" r:id="rId12"/>
    <p:sldId id="412" r:id="rId13"/>
    <p:sldId id="416" r:id="rId14"/>
    <p:sldId id="419" r:id="rId15"/>
    <p:sldId id="411" r:id="rId16"/>
    <p:sldId id="421" r:id="rId17"/>
    <p:sldId id="335" r:id="rId18"/>
  </p:sldIdLst>
  <p:sldSz cx="9144000" cy="6858000" type="screen4x3"/>
  <p:notesSz cx="6797675" cy="9926638"/>
  <p:custDataLst>
    <p:tags r:id="rId21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5pPr>
    <a:lvl6pPr marL="22860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6pPr>
    <a:lvl7pPr marL="27432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7pPr>
    <a:lvl8pPr marL="32004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8pPr>
    <a:lvl9pPr marL="3657600" algn="l" defTabSz="457200" rtl="0" eaLnBrk="1" latinLnBrk="0" hangingPunct="1">
      <a:defRPr sz="2000" kern="1200">
        <a:solidFill>
          <a:schemeClr val="tx1"/>
        </a:solidFill>
        <a:latin typeface="Arial" pitchFamily="-105" charset="0"/>
        <a:ea typeface="ＭＳ Ｐゴシック" pitchFamily="-105" charset="-128"/>
        <a:cs typeface="ＭＳ Ｐゴシック" pitchFamily="-105" charset="-128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4B77F469-6192-5231-E81B-0CC385E14185}" name="Andrew Topliss" initials="AT" userId="9ddc74057ee38315" providerId="Windows Live"/>
  <p188:author id="{C48F73FD-BA01-1CFE-C048-B53E38D9D5AF}" name="Caroline Prodger" initials="CP" userId="Caroline Prodger" providerId="Non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7E3"/>
    <a:srgbClr val="E30613"/>
    <a:srgbClr val="000000"/>
    <a:srgbClr val="D9D9D9"/>
    <a:srgbClr val="D81E05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6C11F2-D8DC-476F-9FE2-DFBB0CBA97E0}" v="5" dt="2022-06-15T13:08:25.480"/>
  </p1510:revLst>
</p1510:revInfo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5621"/>
    <p:restoredTop sz="94694"/>
  </p:normalViewPr>
  <p:slideViewPr>
    <p:cSldViewPr snapToGrid="0">
      <p:cViewPr varScale="1">
        <p:scale>
          <a:sx n="64" d="100"/>
          <a:sy n="64" d="100"/>
        </p:scale>
        <p:origin x="1340" y="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28" Type="http://schemas.microsoft.com/office/2018/10/relationships/authors" Target="author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oline Prodger" userId="e4ef2e75-b60b-401b-8ebe-291bdcf405f4" providerId="ADAL" clId="{266C11F2-D8DC-476F-9FE2-DFBB0CBA97E0}"/>
    <pc:docChg chg="custSel modSld">
      <pc:chgData name="Caroline Prodger" userId="e4ef2e75-b60b-401b-8ebe-291bdcf405f4" providerId="ADAL" clId="{266C11F2-D8DC-476F-9FE2-DFBB0CBA97E0}" dt="2022-06-15T13:08:32.559" v="40" actId="14100"/>
      <pc:docMkLst>
        <pc:docMk/>
      </pc:docMkLst>
      <pc:sldChg chg="addSp modSp mod">
        <pc:chgData name="Caroline Prodger" userId="e4ef2e75-b60b-401b-8ebe-291bdcf405f4" providerId="ADAL" clId="{266C11F2-D8DC-476F-9FE2-DFBB0CBA97E0}" dt="2022-06-15T12:58:24.365" v="7" actId="1076"/>
        <pc:sldMkLst>
          <pc:docMk/>
          <pc:sldMk cId="246462870" sldId="354"/>
        </pc:sldMkLst>
        <pc:picChg chg="add mod">
          <ac:chgData name="Caroline Prodger" userId="e4ef2e75-b60b-401b-8ebe-291bdcf405f4" providerId="ADAL" clId="{266C11F2-D8DC-476F-9FE2-DFBB0CBA97E0}" dt="2022-06-15T12:58:24.365" v="7" actId="1076"/>
          <ac:picMkLst>
            <pc:docMk/>
            <pc:sldMk cId="246462870" sldId="354"/>
            <ac:picMk id="3" creationId="{2B78E8F4-0BE8-8C9B-D62F-AB53460647CE}"/>
          </ac:picMkLst>
        </pc:picChg>
      </pc:sldChg>
      <pc:sldChg chg="addSp delSp modSp mod modNotesTx">
        <pc:chgData name="Caroline Prodger" userId="e4ef2e75-b60b-401b-8ebe-291bdcf405f4" providerId="ADAL" clId="{266C11F2-D8DC-476F-9FE2-DFBB0CBA97E0}" dt="2022-06-15T13:01:16.607" v="15" actId="1076"/>
        <pc:sldMkLst>
          <pc:docMk/>
          <pc:sldMk cId="4007523631" sldId="410"/>
        </pc:sldMkLst>
        <pc:picChg chg="add mod">
          <ac:chgData name="Caroline Prodger" userId="e4ef2e75-b60b-401b-8ebe-291bdcf405f4" providerId="ADAL" clId="{266C11F2-D8DC-476F-9FE2-DFBB0CBA97E0}" dt="2022-06-15T13:01:16.607" v="15" actId="1076"/>
          <ac:picMkLst>
            <pc:docMk/>
            <pc:sldMk cId="4007523631" sldId="410"/>
            <ac:picMk id="5" creationId="{FD771956-6313-2DEB-244F-B997E00E3E34}"/>
          </ac:picMkLst>
        </pc:picChg>
        <pc:picChg chg="del">
          <ac:chgData name="Caroline Prodger" userId="e4ef2e75-b60b-401b-8ebe-291bdcf405f4" providerId="ADAL" clId="{266C11F2-D8DC-476F-9FE2-DFBB0CBA97E0}" dt="2022-06-15T12:59:14.857" v="9" actId="478"/>
          <ac:picMkLst>
            <pc:docMk/>
            <pc:sldMk cId="4007523631" sldId="410"/>
            <ac:picMk id="6" creationId="{81FBED42-36D9-46E0-A1D3-1A5EE6E712B0}"/>
          </ac:picMkLst>
        </pc:picChg>
      </pc:sldChg>
      <pc:sldChg chg="delCm">
        <pc:chgData name="Caroline Prodger" userId="e4ef2e75-b60b-401b-8ebe-291bdcf405f4" providerId="ADAL" clId="{266C11F2-D8DC-476F-9FE2-DFBB0CBA97E0}" dt="2022-06-15T13:07:33.869" v="32"/>
        <pc:sldMkLst>
          <pc:docMk/>
          <pc:sldMk cId="2200639425" sldId="411"/>
        </pc:sldMkLst>
      </pc:sldChg>
      <pc:sldChg chg="addSp modSp mod">
        <pc:chgData name="Caroline Prodger" userId="e4ef2e75-b60b-401b-8ebe-291bdcf405f4" providerId="ADAL" clId="{266C11F2-D8DC-476F-9FE2-DFBB0CBA97E0}" dt="2022-06-15T13:03:33.977" v="22" actId="1076"/>
        <pc:sldMkLst>
          <pc:docMk/>
          <pc:sldMk cId="2180117710" sldId="414"/>
        </pc:sldMkLst>
        <pc:picChg chg="add mod">
          <ac:chgData name="Caroline Prodger" userId="e4ef2e75-b60b-401b-8ebe-291bdcf405f4" providerId="ADAL" clId="{266C11F2-D8DC-476F-9FE2-DFBB0CBA97E0}" dt="2022-06-15T13:03:33.977" v="22" actId="1076"/>
          <ac:picMkLst>
            <pc:docMk/>
            <pc:sldMk cId="2180117710" sldId="414"/>
            <ac:picMk id="5" creationId="{256DA7DC-322F-C794-BFD9-5EB05670B3DE}"/>
          </ac:picMkLst>
        </pc:picChg>
      </pc:sldChg>
      <pc:sldChg chg="addSp delSp modSp mod delCm">
        <pc:chgData name="Caroline Prodger" userId="e4ef2e75-b60b-401b-8ebe-291bdcf405f4" providerId="ADAL" clId="{266C11F2-D8DC-476F-9FE2-DFBB0CBA97E0}" dt="2022-06-15T13:06:16.183" v="29"/>
        <pc:sldMkLst>
          <pc:docMk/>
          <pc:sldMk cId="3273838681" sldId="415"/>
        </pc:sldMkLst>
        <pc:picChg chg="del">
          <ac:chgData name="Caroline Prodger" userId="e4ef2e75-b60b-401b-8ebe-291bdcf405f4" providerId="ADAL" clId="{266C11F2-D8DC-476F-9FE2-DFBB0CBA97E0}" dt="2022-06-15T13:05:21.083" v="23" actId="478"/>
          <ac:picMkLst>
            <pc:docMk/>
            <pc:sldMk cId="3273838681" sldId="415"/>
            <ac:picMk id="5" creationId="{978697A0-21A8-405E-A9ED-757363A97110}"/>
          </ac:picMkLst>
        </pc:picChg>
        <pc:picChg chg="add mod">
          <ac:chgData name="Caroline Prodger" userId="e4ef2e75-b60b-401b-8ebe-291bdcf405f4" providerId="ADAL" clId="{266C11F2-D8DC-476F-9FE2-DFBB0CBA97E0}" dt="2022-06-15T13:06:10.326" v="28" actId="14100"/>
          <ac:picMkLst>
            <pc:docMk/>
            <pc:sldMk cId="3273838681" sldId="415"/>
            <ac:picMk id="6" creationId="{BB312CB8-273C-E344-4230-F73402ED7D22}"/>
          </ac:picMkLst>
        </pc:picChg>
      </pc:sldChg>
      <pc:sldChg chg="delCm">
        <pc:chgData name="Caroline Prodger" userId="e4ef2e75-b60b-401b-8ebe-291bdcf405f4" providerId="ADAL" clId="{266C11F2-D8DC-476F-9FE2-DFBB0CBA97E0}" dt="2022-06-15T13:01:24.927" v="16"/>
        <pc:sldMkLst>
          <pc:docMk/>
          <pc:sldMk cId="3772646186" sldId="417"/>
        </pc:sldMkLst>
      </pc:sldChg>
      <pc:sldChg chg="delCm">
        <pc:chgData name="Caroline Prodger" userId="e4ef2e75-b60b-401b-8ebe-291bdcf405f4" providerId="ADAL" clId="{266C11F2-D8DC-476F-9FE2-DFBB0CBA97E0}" dt="2022-06-15T13:06:44.445" v="31"/>
        <pc:sldMkLst>
          <pc:docMk/>
          <pc:sldMk cId="806612529" sldId="418"/>
        </pc:sldMkLst>
      </pc:sldChg>
      <pc:sldChg chg="delCm">
        <pc:chgData name="Caroline Prodger" userId="e4ef2e75-b60b-401b-8ebe-291bdcf405f4" providerId="ADAL" clId="{266C11F2-D8DC-476F-9FE2-DFBB0CBA97E0}" dt="2022-06-15T13:06:30.920" v="30"/>
        <pc:sldMkLst>
          <pc:docMk/>
          <pc:sldMk cId="4026720106" sldId="420"/>
        </pc:sldMkLst>
      </pc:sldChg>
      <pc:sldChg chg="addSp delSp modSp mod">
        <pc:chgData name="Caroline Prodger" userId="e4ef2e75-b60b-401b-8ebe-291bdcf405f4" providerId="ADAL" clId="{266C11F2-D8DC-476F-9FE2-DFBB0CBA97E0}" dt="2022-06-15T13:08:32.559" v="40" actId="14100"/>
        <pc:sldMkLst>
          <pc:docMk/>
          <pc:sldMk cId="3945485422" sldId="421"/>
        </pc:sldMkLst>
        <pc:spChg chg="mod">
          <ac:chgData name="Caroline Prodger" userId="e4ef2e75-b60b-401b-8ebe-291bdcf405f4" providerId="ADAL" clId="{266C11F2-D8DC-476F-9FE2-DFBB0CBA97E0}" dt="2022-06-15T13:07:54.320" v="33" actId="14100"/>
          <ac:spMkLst>
            <pc:docMk/>
            <pc:sldMk cId="3945485422" sldId="421"/>
            <ac:spMk id="3" creationId="{D957A0E1-C26E-0609-FE2D-95E35798C5C0}"/>
          </ac:spMkLst>
        </pc:spChg>
        <pc:picChg chg="del">
          <ac:chgData name="Caroline Prodger" userId="e4ef2e75-b60b-401b-8ebe-291bdcf405f4" providerId="ADAL" clId="{266C11F2-D8DC-476F-9FE2-DFBB0CBA97E0}" dt="2022-06-15T13:07:55.875" v="34" actId="478"/>
          <ac:picMkLst>
            <pc:docMk/>
            <pc:sldMk cId="3945485422" sldId="421"/>
            <ac:picMk id="4" creationId="{A12CAFC7-E8B3-5FEB-045D-D7059A937F48}"/>
          </ac:picMkLst>
        </pc:picChg>
        <pc:picChg chg="add mod">
          <ac:chgData name="Caroline Prodger" userId="e4ef2e75-b60b-401b-8ebe-291bdcf405f4" providerId="ADAL" clId="{266C11F2-D8DC-476F-9FE2-DFBB0CBA97E0}" dt="2022-06-15T13:08:32.559" v="40" actId="14100"/>
          <ac:picMkLst>
            <pc:docMk/>
            <pc:sldMk cId="3945485422" sldId="421"/>
            <ac:picMk id="5" creationId="{3742F024-B667-7FCC-3BED-67DFA54CC24A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2586ABBB-9C0A-1D47-83E6-10FD6948B0D3}" type="datetime1">
              <a:rPr lang="en-US"/>
              <a:pPr/>
              <a:t>11/12/2025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BFAD621-1136-4040-A893-ED5AEC3FF12D}" type="slidenum">
              <a:rPr lang="en-US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74557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443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94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5153"/>
            <a:ext cx="5438140" cy="446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4506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443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D847933-502B-D146-9428-3DDD196AD935}" type="slidenum">
              <a:rPr lang="en-GB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4321936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5543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13947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1395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95107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24786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553206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Source: https://www.bbc.co.uk/news/science-environment-61350996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847933-502B-D146-9428-3DDD196AD935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6261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ext Box 10"/>
          <p:cNvSpPr txBox="1">
            <a:spLocks noChangeArrowheads="1"/>
          </p:cNvSpPr>
          <p:nvPr userDrawn="1"/>
        </p:nvSpPr>
        <p:spPr bwMode="white">
          <a:xfrm>
            <a:off x="0" y="457200"/>
            <a:ext cx="9144000" cy="152400"/>
          </a:xfrm>
          <a:prstGeom prst="rect">
            <a:avLst/>
          </a:prstGeom>
          <a:solidFill>
            <a:srgbClr val="D9D9D9">
              <a:alpha val="0"/>
            </a:srgbClr>
          </a:solidFill>
          <a:ln>
            <a:noFill/>
          </a:ln>
        </p:spPr>
        <p:txBody>
          <a:bodyPr wrap="none"/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sz="1800" dirty="0">
                <a:solidFill>
                  <a:srgbClr val="D9D9D9"/>
                </a:solidFill>
                <a:cs typeface="Arial" charset="0"/>
              </a:rPr>
              <a:t> </a:t>
            </a:r>
          </a:p>
        </p:txBody>
      </p:sp>
      <p:sp>
        <p:nvSpPr>
          <p:cNvPr id="12" name="Text Box 11"/>
          <p:cNvSpPr txBox="1">
            <a:spLocks noChangeArrowheads="1"/>
          </p:cNvSpPr>
          <p:nvPr userDrawn="1"/>
        </p:nvSpPr>
        <p:spPr bwMode="auto">
          <a:xfrm>
            <a:off x="7239000" y="6480000"/>
            <a:ext cx="14478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prstTxWarp prst="textNoShape">
              <a:avLst/>
            </a:prstTxWarp>
          </a:bodyPr>
          <a:lstStyle/>
          <a:p>
            <a:pPr algn="r">
              <a:spcBef>
                <a:spcPts val="600"/>
              </a:spcBef>
            </a:pPr>
            <a:fld id="{6152C911-7D81-1845-9D20-613E63F035EB}" type="slidenum">
              <a:rPr lang="en-US" sz="900" baseline="0">
                <a:ea typeface="Arial" pitchFamily="-105" charset="0"/>
                <a:cs typeface="Arial" pitchFamily="-105" charset="0"/>
              </a:rPr>
              <a:pPr algn="r">
                <a:spcBef>
                  <a:spcPts val="600"/>
                </a:spcBef>
              </a:pPr>
              <a:t>‹#›</a:t>
            </a:fld>
            <a:r>
              <a:rPr lang="en-US" sz="900" baseline="0" dirty="0">
                <a:ea typeface="Arial" pitchFamily="-105" charset="0"/>
                <a:cs typeface="Arial" pitchFamily="-105" charset="0"/>
              </a:rPr>
              <a:t> of 14</a:t>
            </a: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br>
              <a:rPr lang="en-US" sz="1100" dirty="0">
                <a:ea typeface="Arial" pitchFamily="-105" charset="0"/>
                <a:cs typeface="Arial" pitchFamily="-105" charset="0"/>
              </a:rPr>
            </a:br>
            <a:endParaRPr lang="en-US" sz="1100" dirty="0">
              <a:ea typeface="Arial" pitchFamily="-105" charset="0"/>
              <a:cs typeface="Arial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  <a:p>
            <a:endParaRPr lang="en-US" sz="1200" dirty="0">
              <a:latin typeface="Times New Roman" pitchFamily="-105" charset="0"/>
            </a:endParaRPr>
          </a:p>
        </p:txBody>
      </p:sp>
      <p:sp>
        <p:nvSpPr>
          <p:cNvPr id="1035" name="Title Placeholder 10"/>
          <p:cNvSpPr>
            <a:spLocks noGrp="1"/>
          </p:cNvSpPr>
          <p:nvPr>
            <p:ph type="title"/>
          </p:nvPr>
        </p:nvSpPr>
        <p:spPr bwMode="auto">
          <a:xfrm>
            <a:off x="457200" y="1008000"/>
            <a:ext cx="8218488" cy="38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1036" name="Text Placeholder 13"/>
          <p:cNvSpPr>
            <a:spLocks noGrp="1"/>
          </p:cNvSpPr>
          <p:nvPr>
            <p:ph type="body" idx="1"/>
          </p:nvPr>
        </p:nvSpPr>
        <p:spPr bwMode="auto">
          <a:xfrm>
            <a:off x="457200" y="15120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  <a:p>
            <a:pPr lvl="4"/>
            <a:endParaRPr lang="en-GB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4C8F537-6DBE-534E-B9F5-B8C14A123E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7387989" y="5918332"/>
            <a:ext cx="1260031" cy="403335"/>
          </a:xfrm>
          <a:prstGeom prst="rect">
            <a:avLst/>
          </a:prstGeom>
        </p:spPr>
      </p:pic>
      <p:sp>
        <p:nvSpPr>
          <p:cNvPr id="1029" name="Rectangle 14"/>
          <p:cNvSpPr>
            <a:spLocks noChangeArrowheads="1"/>
          </p:cNvSpPr>
          <p:nvPr userDrawn="1"/>
        </p:nvSpPr>
        <p:spPr bwMode="auto">
          <a:xfrm>
            <a:off x="468312" y="145670"/>
            <a:ext cx="6091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 anchorCtr="0">
            <a:prstTxWarp prst="textNoShape">
              <a:avLst/>
            </a:prstTxWarp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aseline="0" dirty="0">
                <a:solidFill>
                  <a:schemeClr val="tx1"/>
                </a:solidFill>
              </a:rPr>
              <a:t>T Level Technical Qualification in</a:t>
            </a:r>
            <a:br>
              <a:rPr lang="en-GB" sz="1400" baseline="0" dirty="0">
                <a:solidFill>
                  <a:schemeClr val="tx1"/>
                </a:solidFill>
              </a:rPr>
            </a:br>
            <a:r>
              <a:rPr lang="en-GB" sz="1400" b="1" baseline="0" dirty="0">
                <a:solidFill>
                  <a:schemeClr val="tx1"/>
                </a:solidFill>
              </a:rPr>
              <a:t>Engineering and Manufacturing (Level 3)</a:t>
            </a: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400" b="0" baseline="0" dirty="0">
                <a:solidFill>
                  <a:srgbClr val="0077E3"/>
                </a:solidFill>
              </a:rPr>
              <a:t>300 Engineering Common Core Content</a:t>
            </a:r>
            <a:endParaRPr lang="en-US" sz="1400" b="0" baseline="0" dirty="0">
              <a:solidFill>
                <a:srgbClr val="0077E3"/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A2179D90-178B-9644-ABBE-ACA37CB4C747}"/>
              </a:ext>
            </a:extLst>
          </p:cNvPr>
          <p:cNvCxnSpPr>
            <a:cxnSpLocks/>
          </p:cNvCxnSpPr>
          <p:nvPr userDrawn="1"/>
        </p:nvCxnSpPr>
        <p:spPr>
          <a:xfrm>
            <a:off x="457200" y="900000"/>
            <a:ext cx="8229600" cy="0"/>
          </a:xfrm>
          <a:prstGeom prst="line">
            <a:avLst/>
          </a:prstGeom>
          <a:ln>
            <a:solidFill>
              <a:srgbClr val="0077E3"/>
            </a:solidFill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pic>
        <p:nvPicPr>
          <p:cNvPr id="3" name="Picture 2">
            <a:extLst>
              <a:ext uri="{FF2B5EF4-FFF2-40B4-BE49-F238E27FC236}">
                <a16:creationId xmlns:a16="http://schemas.microsoft.com/office/drawing/2014/main" id="{79204EE7-09ED-40D7-B3D5-9F6FE263D858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6724650" y="184425"/>
            <a:ext cx="1962150" cy="40957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6F0CD5D-B4A7-4421-AC1D-7F2293649C0F}"/>
              </a:ext>
            </a:extLst>
          </p:cNvPr>
          <p:cNvSpPr txBox="1"/>
          <p:nvPr userDrawn="1"/>
        </p:nvSpPr>
        <p:spPr>
          <a:xfrm>
            <a:off x="2555776" y="5943550"/>
            <a:ext cx="4572000" cy="5100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r>
              <a:rPr lang="en-GB" sz="80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© City &amp; Guilds Limited. </a:t>
            </a:r>
            <a:r>
              <a:rPr lang="en-GB" sz="800" dirty="0"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All rights reserved.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algn="ctr">
              <a:lnSpc>
                <a:spcPts val="1300"/>
              </a:lnSpc>
              <a:spcBef>
                <a:spcPts val="400"/>
              </a:spcBef>
              <a:spcAft>
                <a:spcPts val="400"/>
              </a:spcAft>
            </a:pPr>
            <a:endParaRPr lang="en-GB" sz="800" dirty="0">
              <a:effectLst/>
              <a:latin typeface="Arial" panose="020B060402020202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baseline="0">
          <a:solidFill>
            <a:srgbClr val="0077E3"/>
          </a:solidFill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E30613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CC0000"/>
          </a:solidFill>
          <a:latin typeface="Arial" charset="0"/>
        </a:defRPr>
      </a:lvl9pPr>
    </p:titleStyle>
    <p:bodyStyle>
      <a:lvl1pPr marL="0" indent="0" algn="l" rtl="0" eaLnBrk="0" fontAlgn="base" hangingPunct="0">
        <a:lnSpc>
          <a:spcPts val="2400"/>
        </a:lnSpc>
        <a:spcBef>
          <a:spcPts val="1000"/>
        </a:spcBef>
        <a:spcAft>
          <a:spcPts val="1000"/>
        </a:spcAft>
        <a:defRPr lang="en-GB" sz="20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215900" indent="-215900" algn="l" rtl="0" eaLnBrk="0" fontAlgn="base" hangingPunct="0">
        <a:lnSpc>
          <a:spcPts val="24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2000" dirty="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0" indent="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Font typeface="Lucida Grande" pitchFamily="-105" charset="0"/>
        <a:defRPr lang="en-GB" sz="1600" dirty="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15900" indent="-215900" algn="l" rtl="0" eaLnBrk="0" fontAlgn="base" hangingPunct="0">
        <a:lnSpc>
          <a:spcPts val="2000"/>
        </a:lnSpc>
        <a:spcBef>
          <a:spcPts val="500"/>
        </a:spcBef>
        <a:spcAft>
          <a:spcPts val="500"/>
        </a:spcAft>
        <a:buClr>
          <a:srgbClr val="0077E3"/>
        </a:buClr>
        <a:buFont typeface="Arial" pitchFamily="-105" charset="0"/>
        <a:buChar char="•"/>
        <a:defRPr lang="en-GB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4pPr>
      <a:lvl5pPr marL="431800" indent="-215900" algn="l" rtl="0" eaLnBrk="0" fontAlgn="base" hangingPunct="0">
        <a:lnSpc>
          <a:spcPts val="2000"/>
        </a:lnSpc>
        <a:spcBef>
          <a:spcPct val="0"/>
        </a:spcBef>
        <a:spcAft>
          <a:spcPts val="500"/>
        </a:spcAft>
        <a:buFont typeface="Arial" pitchFamily="-105" charset="0"/>
        <a:buChar char="–"/>
        <a:defRPr lang="en-US" sz="1600" dirty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5pPr>
      <a:lvl6pPr marL="457200" indent="-457200" algn="l" defTabSz="914400" rtl="0" fontAlgn="base">
        <a:spcBef>
          <a:spcPct val="20000"/>
        </a:spcBef>
        <a:spcAft>
          <a:spcPct val="0"/>
        </a:spcAft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6pPr>
      <a:lvl7pPr marL="2971800" indent="-228600" algn="l" defTabSz="914400" rtl="0" fontAlgn="base">
        <a:spcBef>
          <a:spcPct val="20000"/>
        </a:spcBef>
        <a:spcAft>
          <a:spcPct val="0"/>
        </a:spcAft>
        <a:buClr>
          <a:srgbClr val="E30613"/>
        </a:buClr>
        <a:buChar char="»"/>
        <a:defRPr lang="en-GB" sz="16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7pPr>
      <a:lvl8pPr marL="34290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600" kern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8pPr>
      <a:lvl9pPr marL="3886200" indent="-228600" algn="l" defTabSz="914400" rtl="0" fontAlgn="base">
        <a:spcBef>
          <a:spcPct val="20000"/>
        </a:spcBef>
        <a:spcAft>
          <a:spcPct val="0"/>
        </a:spcAft>
        <a:buChar char="»"/>
        <a:defRPr lang="en-GB" sz="1000" kern="0" baseline="0" dirty="0" smtClean="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hse.gov.uk/fireandexplosion/dsear.htm" TargetMode="Externa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si/2012/811/contents/made" TargetMode="External"/><Relationship Id="rId2" Type="http://schemas.openxmlformats.org/officeDocument/2006/relationships/hyperlink" Target="https://www.legislation.gov.uk/ukpga/1993/12/contents" TargetMode="Externa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legislation.gov.uk/uksi/2005/894/contents/made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pga/1999/24/2000-03-21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pga/1993/11/contents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legislation.gov.uk/ukpga/1990/43/contents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457200" y="1257205"/>
            <a:ext cx="8001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prstTxWarp prst="textNoShape">
              <a:avLst/>
            </a:prstTxWarp>
            <a:noAutofit/>
          </a:bodyPr>
          <a:lstStyle/>
          <a:p>
            <a:r>
              <a:rPr lang="en-GB" sz="2400" b="1" dirty="0"/>
              <a:t>12. Health and safety principles and coverage </a:t>
            </a:r>
          </a:p>
          <a:p>
            <a:endParaRPr lang="en-GB" sz="2400" b="1" dirty="0"/>
          </a:p>
          <a:p>
            <a:r>
              <a:rPr lang="en-GB" sz="2400" b="1" dirty="0"/>
              <a:t>12.6 Principles and practices relating to environmental legislation and considerations</a:t>
            </a:r>
          </a:p>
        </p:txBody>
      </p:sp>
      <p:sp>
        <p:nvSpPr>
          <p:cNvPr id="2053" name="Rectangle 15"/>
          <p:cNvSpPr>
            <a:spLocks noGrp="1" noChangeArrowheads="1"/>
          </p:cNvSpPr>
          <p:nvPr>
            <p:ph type="title"/>
          </p:nvPr>
        </p:nvSpPr>
        <p:spPr>
          <a:xfrm>
            <a:off x="457200" y="3166891"/>
            <a:ext cx="8153400" cy="2514600"/>
          </a:xfrm>
        </p:spPr>
        <p:txBody>
          <a:bodyPr anchor="t"/>
          <a:lstStyle/>
          <a:p>
            <a:pPr eaLnBrk="1" hangingPunct="1"/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PowerPoint 7: </a:t>
            </a:r>
            <a:r>
              <a:rPr lang="en-GB" sz="2400" b="1" dirty="0"/>
              <a:t>Environmental legislation</a:t>
            </a:r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09296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2400" b="1" dirty="0">
                <a:solidFill>
                  <a:srgbClr val="0077E3"/>
                </a:solidFill>
              </a:rPr>
              <a:t>Dangerous Substances and Explosive Atmospheres Regulations (DSEAR) 2002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827311"/>
            <a:ext cx="8229600" cy="433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A dangerous substance is any substance present at work that could, if not properly controlled, cause harm to people as a result of a fire, explosion or corrosion of metal, including: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solvents, paints, varnishes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flammable gases, such as liquid petroleum gas (LPG) 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dust from machining and sanding operations</a:t>
            </a:r>
            <a:endParaRPr lang="en-GB" sz="1800" dirty="0">
              <a:solidFill>
                <a:srgbClr val="111111"/>
              </a:solidFill>
            </a:endParaRP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dust from foodstuffs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pressurised gases</a:t>
            </a:r>
          </a:p>
          <a:p>
            <a:pPr marL="216000" lvl="1" indent="-216000">
              <a:defRPr/>
            </a:pPr>
            <a:r>
              <a:rPr lang="en-GB" sz="1800" b="0" i="0" dirty="0">
                <a:solidFill>
                  <a:srgbClr val="111111"/>
                </a:solidFill>
                <a:effectLst/>
              </a:rPr>
              <a:t>substances corrosive to metal.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600" dirty="0">
                <a:hlinkClick r:id="rId2"/>
              </a:rPr>
              <a:t>Dangerous Substances and Explosive Atmospheres Regulations 2002 - Fire and explosion (hse.gov.uk)</a:t>
            </a:r>
            <a:endParaRPr lang="en-GB" sz="1600" dirty="0">
              <a:solidFill>
                <a:srgbClr val="111111"/>
              </a:solidFill>
            </a:endParaRPr>
          </a:p>
          <a:p>
            <a:pPr marL="549275" lvl="1" indent="-285750">
              <a:spcBef>
                <a:spcPts val="0"/>
              </a:spcBef>
              <a:spcAft>
                <a:spcPts val="0"/>
              </a:spcAft>
              <a:defRPr/>
            </a:pPr>
            <a:endParaRPr lang="en-GB" sz="1800" b="0" i="0" dirty="0">
              <a:solidFill>
                <a:srgbClr val="111111"/>
              </a:solidFill>
              <a:effectLst/>
            </a:endParaRP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dirty="0">
              <a:solidFill>
                <a:srgbClr val="111111"/>
              </a:solidFill>
            </a:endParaRP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b="1" dirty="0"/>
          </a:p>
          <a:p>
            <a:pPr lvl="1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9295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222EF3-4A1C-47D1-A7C9-F33C22DCC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</a:rPr>
              <a:t>What does DSEAR require?</a:t>
            </a:r>
            <a:br>
              <a:rPr lang="en-US" dirty="0">
                <a:latin typeface="Arial" panose="020B0604020202020204" pitchFamily="34" charset="0"/>
              </a:rPr>
            </a:b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8712EF-AC0D-415E-BC5C-24B48A34444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algn="l" fontAlgn="base">
              <a:lnSpc>
                <a:spcPct val="100000"/>
              </a:lnSpc>
            </a:pP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Employers must: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i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dentify dangerous substances in their workplace and what the risks are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introduce 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control measures to either remove those risks or control them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i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mplement controls to reduce the effects of any incidents involving dangerous substances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prepare plans and procedures to deal with accidents, incidents and emergencies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e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nsure employees are properly informed and trained to deal with the risks</a:t>
            </a:r>
          </a:p>
          <a:p>
            <a:pPr marL="216000" indent="-216000" algn="l" fontAlgn="base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classify areas of the workplace where explosive atmospheres may occur and avoid ignition sources (</a:t>
            </a:r>
            <a:r>
              <a:rPr lang="en-US" sz="1800" dirty="0">
                <a:solidFill>
                  <a:srgbClr val="111111"/>
                </a:solidFill>
                <a:latin typeface="Arial" panose="020B0604020202020204" pitchFamily="34" charset="0"/>
              </a:rPr>
              <a:t>eg </a:t>
            </a:r>
            <a:r>
              <a:rPr lang="en-US" sz="1800" b="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unprotected equipment) in those areas.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76267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Controlling radioactive and other types of waste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b="1" dirty="0"/>
              <a:t>Radioactive Substances Act 1993</a:t>
            </a:r>
          </a:p>
          <a:p>
            <a:pPr marL="179388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dirty="0"/>
              <a:t>Concerned with the control of radioactive material and the disposal of radioactive waste.</a:t>
            </a:r>
          </a:p>
          <a:p>
            <a:pPr marL="179388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hlinkClick r:id="rId2"/>
              </a:rPr>
              <a:t>Radioactive Substances Act 1993 (legislation.gov.uk)</a:t>
            </a:r>
            <a:endParaRPr lang="en-GB" sz="1600" dirty="0"/>
          </a:p>
          <a:p>
            <a:pPr marL="179388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600" dirty="0"/>
          </a:p>
          <a:p>
            <a:pPr marL="0" lvl="1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b="1" dirty="0"/>
              <a:t>Controlled Waste Regulations 2012</a:t>
            </a: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i="0" dirty="0">
                <a:solidFill>
                  <a:srgbClr val="202124"/>
                </a:solidFill>
                <a:effectLst/>
              </a:rPr>
              <a:t>Household, industrial and commercial waste are classed as </a:t>
            </a:r>
            <a:r>
              <a:rPr lang="en-GB" sz="1800" b="1" i="0" dirty="0">
                <a:solidFill>
                  <a:srgbClr val="202124"/>
                </a:solidFill>
                <a:effectLst/>
              </a:rPr>
              <a:t>controlled waste</a:t>
            </a:r>
            <a:r>
              <a:rPr lang="en-GB" sz="1800" i="0" dirty="0">
                <a:solidFill>
                  <a:srgbClr val="202124"/>
                </a:solidFill>
                <a:effectLst/>
              </a:rPr>
              <a:t> and are subject to the Environmental Protection Act 1990.</a:t>
            </a: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hlinkClick r:id="rId3"/>
              </a:rPr>
              <a:t>The Controlled Waste (England and Wales) Regulations 2012 (legislation.gov.uk)</a:t>
            </a:r>
            <a:endParaRPr lang="en-GB" sz="1600" i="0" dirty="0">
              <a:solidFill>
                <a:srgbClr val="202124"/>
              </a:solidFill>
              <a:effectLst/>
            </a:endParaRP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dirty="0"/>
          </a:p>
          <a:p>
            <a:pPr marL="0" lvl="1" indent="0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b="1" dirty="0"/>
              <a:t>Hazardous Waste Regulations 2005</a:t>
            </a: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sz="1800" i="0" dirty="0">
                <a:solidFill>
                  <a:srgbClr val="202124"/>
                </a:solidFill>
                <a:effectLst/>
              </a:rPr>
              <a:t>Waste is considered ‘hazardous’ under environmental legislation when it contains substances or has properties that might make it harmful to human health or the environment. </a:t>
            </a:r>
          </a:p>
          <a:p>
            <a:pPr marL="263525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1400" dirty="0">
                <a:hlinkClick r:id="rId4"/>
              </a:rPr>
              <a:t>Hazardous Waste (England and Wales) Regulations 2005 (legislation.gov.uk)</a:t>
            </a:r>
            <a:endParaRPr lang="en-GB" sz="1600" dirty="0"/>
          </a:p>
          <a:p>
            <a:pPr lvl="1"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006394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4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marL="0" indent="0" eaLnBrk="1" hangingPunct="1"/>
            <a:endParaRPr kern="1200" dirty="0">
              <a:ea typeface="ＭＳ Ｐゴシック" pitchFamily="-105" charset="-128"/>
            </a:endParaRPr>
          </a:p>
          <a:p>
            <a:pPr marL="0" indent="0" eaLnBrk="1" hangingPunct="1"/>
            <a:endParaRPr b="1" dirty="0">
              <a:ea typeface="ＭＳ Ｐゴシック" pitchFamily="-105" charset="-128"/>
              <a:cs typeface="ＭＳ Ｐゴシック" pitchFamily="-105" charset="-128"/>
            </a:endParaRPr>
          </a:p>
          <a:p>
            <a:pPr marL="0" indent="0" algn="ctr" eaLnBrk="1" hangingPunct="1"/>
            <a:r>
              <a:rPr sz="6600" dirty="0">
                <a:solidFill>
                  <a:schemeClr val="bg1"/>
                </a:solidFill>
                <a:ea typeface="ＭＳ Ｐゴシック" pitchFamily="-105" charset="-128"/>
                <a:cs typeface="ＭＳ Ｐゴシック" pitchFamily="-105" charset="-128"/>
              </a:rPr>
              <a:t>PowerPoint presentation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Your turn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57A0E1-C26E-0609-FE2D-95E35798C5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4272116" cy="4248000"/>
          </a:xfrm>
        </p:spPr>
        <p:txBody>
          <a:bodyPr/>
          <a:lstStyle/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kern="1200" dirty="0">
                <a:ea typeface="ＭＳ Ｐゴシック" pitchFamily="-105" charset="-128"/>
              </a:rPr>
              <a:t>Carry out some research online to identify the key waste areas covered by the Hazardous Waste Regulations 2005 (Section 3).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GB" kern="1200" dirty="0">
                <a:ea typeface="ＭＳ Ｐゴシック" pitchFamily="-105" charset="-128"/>
              </a:rPr>
              <a:t>Find out what other regulations are referred to for each type of waste and make a list.</a:t>
            </a: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pPr marL="0" lvl="1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GB" sz="1800" kern="1200" dirty="0">
              <a:ea typeface="ＭＳ Ｐゴシック" pitchFamily="-105" charset="-128"/>
            </a:endParaRPr>
          </a:p>
          <a:p>
            <a:endParaRPr lang="en-GB" kern="1200" dirty="0">
              <a:ea typeface="ＭＳ Ｐゴシック" pitchFamily="-105" charset="-128"/>
            </a:endParaRPr>
          </a:p>
        </p:txBody>
      </p:sp>
      <p:pic>
        <p:nvPicPr>
          <p:cNvPr id="5" name="Picture 4" descr="A picture containing person, indoor, group, people&#10;&#10;Description automatically generated">
            <a:extLst>
              <a:ext uri="{FF2B5EF4-FFF2-40B4-BE49-F238E27FC236}">
                <a16:creationId xmlns:a16="http://schemas.microsoft.com/office/drawing/2014/main" id="{3742F024-B667-7FCC-3BED-67DFA54CC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729" y="1512000"/>
            <a:ext cx="3161072" cy="3161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4854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D38CC34-7C28-4D62-8B19-E734A7CE40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1664400"/>
            <a:ext cx="8229600" cy="42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lnSpc>
                <a:spcPts val="2400"/>
              </a:lnSpc>
              <a:spcBef>
                <a:spcPts val="1000"/>
              </a:spcBef>
              <a:spcAft>
                <a:spcPts val="1000"/>
              </a:spcAft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1pPr>
            <a:lvl2pPr marL="215900" indent="-215900" algn="l" rtl="0" eaLnBrk="0" fontAlgn="base" hangingPunct="0">
              <a:lnSpc>
                <a:spcPts val="24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20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2pPr>
            <a:lvl3pPr marL="0" indent="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Font typeface="Lucida Grande" pitchFamily="-105" charset="0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+mn-cs"/>
              </a:defRPr>
            </a:lvl3pPr>
            <a:lvl4pPr marL="215900" indent="-215900" algn="l" rtl="0" eaLnBrk="0" fontAlgn="base" hangingPunct="0">
              <a:lnSpc>
                <a:spcPts val="2000"/>
              </a:lnSpc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itchFamily="-105" charset="0"/>
              <a:buChar char="•"/>
              <a:defRPr lang="en-GB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4pPr>
            <a:lvl5pPr marL="431800" indent="-215900" algn="l" rtl="0" eaLnBrk="0" fontAlgn="base" hangingPunct="0">
              <a:lnSpc>
                <a:spcPts val="2000"/>
              </a:lnSpc>
              <a:spcBef>
                <a:spcPct val="0"/>
              </a:spcBef>
              <a:spcAft>
                <a:spcPts val="500"/>
              </a:spcAft>
              <a:buFont typeface="Arial" pitchFamily="-105" charset="0"/>
              <a:buChar char="–"/>
              <a:defRPr lang="en-US" sz="1600" dirty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5pPr>
            <a:lvl6pPr marL="457200" indent="-4572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6pPr>
            <a:lvl7pPr marL="2971800" indent="-228600" algn="l" defTabSz="914400" rtl="0" fontAlgn="base">
              <a:spcBef>
                <a:spcPct val="20000"/>
              </a:spcBef>
              <a:spcAft>
                <a:spcPct val="0"/>
              </a:spcAft>
              <a:buClr>
                <a:srgbClr val="E30613"/>
              </a:buClr>
              <a:buChar char="»"/>
              <a:defRPr lang="en-GB" sz="16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7pPr>
            <a:lvl8pPr marL="34290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600" kern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8pPr>
            <a:lvl9pPr marL="3886200" indent="-228600" algn="l" defTabSz="914400" rtl="0" fontAlgn="base">
              <a:spcBef>
                <a:spcPct val="20000"/>
              </a:spcBef>
              <a:spcAft>
                <a:spcPct val="0"/>
              </a:spcAft>
              <a:buChar char="»"/>
              <a:defRPr lang="en-GB" sz="1000" kern="0" baseline="0" dirty="0" smtClean="0">
                <a:solidFill>
                  <a:schemeClr val="tx1"/>
                </a:solidFill>
                <a:latin typeface="+mn-lt"/>
                <a:ea typeface="ＭＳ Ｐゴシック" charset="-128"/>
                <a:cs typeface="ＭＳ Ｐゴシック" charset="-128"/>
              </a:defRPr>
            </a:lvl9pPr>
          </a:lstStyle>
          <a:p>
            <a:pPr algn="ctr" eaLnBrk="1" hangingPunct="1">
              <a:lnSpc>
                <a:spcPct val="100000"/>
              </a:lnSpc>
            </a:pPr>
            <a:endParaRPr lang="en-GB" sz="6000" kern="0" dirty="0">
              <a:solidFill>
                <a:srgbClr val="E30613"/>
              </a:solidFill>
              <a:ea typeface="ＭＳ Ｐゴシック" pitchFamily="-105" charset="-128"/>
              <a:cs typeface="ＭＳ Ｐゴシック" pitchFamily="-105" charset="-128"/>
            </a:endParaRPr>
          </a:p>
          <a:p>
            <a:pPr algn="ctr" eaLnBrk="1" hangingPunct="1">
              <a:lnSpc>
                <a:spcPct val="100000"/>
              </a:lnSpc>
            </a:pPr>
            <a:r>
              <a:rPr lang="en-GB" sz="6000" kern="0" dirty="0">
                <a:solidFill>
                  <a:srgbClr val="0077E3"/>
                </a:solidFill>
                <a:ea typeface="ＭＳ Ｐゴシック" pitchFamily="-105" charset="-128"/>
                <a:cs typeface="ＭＳ Ｐゴシック" pitchFamily="-105" charset="-128"/>
              </a:rPr>
              <a:t>Any questions?</a:t>
            </a:r>
          </a:p>
        </p:txBody>
      </p:sp>
      <p:sp>
        <p:nvSpPr>
          <p:cNvPr id="3" name="TextBox 1">
            <a:extLst>
              <a:ext uri="{FF2B5EF4-FFF2-40B4-BE49-F238E27FC236}">
                <a16:creationId xmlns:a16="http://schemas.microsoft.com/office/drawing/2014/main" id="{F7BE6693-F5A6-68AB-209D-8BC75942DD6D}"/>
              </a:ext>
            </a:extLst>
          </p:cNvPr>
          <p:cNvSpPr txBox="1"/>
          <p:nvPr/>
        </p:nvSpPr>
        <p:spPr>
          <a:xfrm>
            <a:off x="2203351" y="6005638"/>
            <a:ext cx="5209909" cy="538609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GB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5pPr>
            <a:lvl6pPr marL="22860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6pPr>
            <a:lvl7pPr marL="27432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7pPr>
            <a:lvl8pPr marL="32004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8pPr>
            <a:lvl9pPr marL="3657600" algn="l" defTabSz="457200" rtl="0" eaLnBrk="1" latinLnBrk="0" hangingPunct="1">
              <a:defRPr sz="2000" kern="1200">
                <a:solidFill>
                  <a:schemeClr val="tx1"/>
                </a:solidFill>
                <a:latin typeface="Arial" pitchFamily="-105" charset="0"/>
                <a:ea typeface="ＭＳ Ｐゴシック" pitchFamily="-105" charset="-128"/>
                <a:cs typeface="ＭＳ Ｐゴシック" pitchFamily="-105" charset="-128"/>
              </a:defRPr>
            </a:lvl9pPr>
          </a:lstStyle>
          <a:p>
            <a:pPr algn="ctr"/>
            <a:r>
              <a:rPr lang="en-US" dirty="0">
                <a:latin typeface="Arial"/>
                <a:ea typeface="ＭＳ Ｐゴシック"/>
                <a:cs typeface="Arial"/>
              </a:rPr>
              <a:t> 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‘</a:t>
            </a:r>
            <a:r>
              <a:rPr lang="en-US" sz="800" dirty="0">
                <a:latin typeface="Arial"/>
                <a:ea typeface="ＭＳ Ｐゴシック"/>
                <a:cs typeface="Arial"/>
              </a:rPr>
              <a:t>T-LEVELS’ is a registered trade mark of the Department for Education.</a:t>
            </a:r>
            <a:br>
              <a:rPr lang="en-US" sz="800" dirty="0">
                <a:latin typeface="Arial"/>
                <a:cs typeface="Arial"/>
              </a:rPr>
            </a:br>
            <a:r>
              <a:rPr lang="en-US" sz="800" dirty="0">
                <a:latin typeface="Arial"/>
                <a:ea typeface="ＭＳ Ｐゴシック"/>
                <a:cs typeface="Arial"/>
              </a:rPr>
              <a:t> ‘T Level’ is a registered trade mark of the Institute for Apprenticeships and Technical Education</a:t>
            </a:r>
            <a:r>
              <a:rPr lang="en-US" sz="900" dirty="0">
                <a:latin typeface="Arial"/>
                <a:ea typeface="ＭＳ Ｐゴシック"/>
                <a:cs typeface="Arial"/>
              </a:rPr>
              <a:t>.</a:t>
            </a:r>
            <a:endParaRPr lang="en-US" sz="1050" dirty="0">
              <a:ea typeface="ＭＳ Ｐゴシック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D4D9D79B-68BB-4A97-9ED5-57DCAB440B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08000"/>
            <a:ext cx="8229600" cy="382588"/>
          </a:xfrm>
        </p:spPr>
        <p:txBody>
          <a:bodyPr/>
          <a:lstStyle/>
          <a:p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Objectives</a:t>
            </a:r>
            <a:endParaRPr lang="en-US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50B8DE0-5936-4CCA-A82A-FC3BFE3FF4F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248000"/>
          </a:xfrm>
        </p:spPr>
        <p:txBody>
          <a:bodyPr/>
          <a:lstStyle/>
          <a:p>
            <a:pPr marR="96520">
              <a:lnSpc>
                <a:spcPct val="107000"/>
              </a:lnSpc>
              <a:spcBef>
                <a:spcPts val="195"/>
              </a:spcBef>
              <a:spcAft>
                <a:spcPts val="800"/>
              </a:spcAft>
            </a:pPr>
            <a:r>
              <a:rPr lang="en-GB" dirty="0">
                <a:ea typeface="ＭＳ Ｐゴシック" pitchFamily="-105" charset="-128"/>
                <a:cs typeface="ＭＳ Ｐゴシック" pitchFamily="-105" charset="-128"/>
              </a:rPr>
              <a:t>By the end of this session, learners should be able to:</a:t>
            </a:r>
          </a:p>
          <a:p>
            <a:pPr marL="216000" marR="9652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3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escribe the main requirements of the current key environmental legislation within</a:t>
            </a:r>
            <a:r>
              <a:rPr lang="en-GB" spc="-5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</a:t>
            </a:r>
            <a:r>
              <a:rPr lang="en-GB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engineering</a:t>
            </a:r>
            <a:r>
              <a:rPr lang="en-GB" spc="-1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industry</a:t>
            </a:r>
          </a:p>
          <a:p>
            <a:pPr marL="216000" indent="-21600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SzPct val="103000"/>
              <a:buFont typeface="Arial" panose="020B0604020202020204" pitchFamily="34" charset="0"/>
              <a:buChar char="•"/>
            </a:pPr>
            <a:r>
              <a:rPr lang="en-GB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outline the legislation that should be satisfied by a company's environmental policies.</a:t>
            </a:r>
            <a:endParaRPr lang="en-GB" spc="-5" dirty="0">
              <a:solidFill>
                <a:srgbClr val="0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/>
            <a:endParaRPr lang="en-GB" dirty="0">
              <a:ea typeface="ＭＳ Ｐゴシック" pitchFamily="-105" charset="-128"/>
              <a:cs typeface="ＭＳ Ｐゴシック" pitchFamily="-105" charset="-128"/>
            </a:endParaRPr>
          </a:p>
        </p:txBody>
      </p:sp>
      <p:pic>
        <p:nvPicPr>
          <p:cNvPr id="3" name="Picture 2" descr="A picture containing outdoor, sky, smoke, nature&#10;&#10;Description automatically generated">
            <a:extLst>
              <a:ext uri="{FF2B5EF4-FFF2-40B4-BE49-F238E27FC236}">
                <a16:creationId xmlns:a16="http://schemas.microsoft.com/office/drawing/2014/main" id="{2B78E8F4-0BE8-8C9B-D62F-AB53460647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4229" y="4158232"/>
            <a:ext cx="2555542" cy="1691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628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Regulating pollution and the environment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1999"/>
            <a:ext cx="8229600" cy="4443103"/>
          </a:xfrm>
        </p:spPr>
        <p:txBody>
          <a:bodyPr/>
          <a:lstStyle/>
          <a:p>
            <a:pPr algn="l" fontAlgn="base"/>
            <a:r>
              <a:rPr lang="en-GB" sz="18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There are numerous environmental laws in the UK that cover everything from fly-tipping, littering and pollution to wildlife, conservation, climate change, noise and planning. This presentation covers the following legislation: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Pollution Prevention and Control Act 1999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Clean Air Act 1993</a:t>
            </a:r>
            <a:endParaRPr lang="en-GB" sz="1800" b="0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Environmental Protection Act 1990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Dangerous Substances and Explosive Atmospheres </a:t>
            </a:r>
            <a:br>
              <a:rPr lang="en-GB" sz="1800" dirty="0"/>
            </a:br>
            <a:r>
              <a:rPr lang="en-GB" sz="1800" dirty="0"/>
              <a:t>Regulations (DSEAR) 2002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Radioactive Substances Act 1993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Controlled Waste Regulations 2012</a:t>
            </a:r>
          </a:p>
          <a:p>
            <a:pPr marL="285750" indent="-285750">
              <a:spcBef>
                <a:spcPts val="500"/>
              </a:spcBef>
              <a:spcAft>
                <a:spcPts val="50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sz="1800" dirty="0"/>
              <a:t>Hazardous Waste Regulations 2005</a:t>
            </a:r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GB" sz="1800" dirty="0"/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GB" sz="1800" dirty="0"/>
          </a:p>
          <a:p>
            <a:pPr>
              <a:spcBef>
                <a:spcPts val="500"/>
              </a:spcBef>
              <a:spcAft>
                <a:spcPts val="500"/>
              </a:spcAft>
            </a:pPr>
            <a:endParaRPr lang="en-GB" sz="1800" dirty="0"/>
          </a:p>
        </p:txBody>
      </p:sp>
      <p:pic>
        <p:nvPicPr>
          <p:cNvPr id="5" name="Picture 4" descr="A picture containing outdoor&#10;&#10;Description automatically generated">
            <a:extLst>
              <a:ext uri="{FF2B5EF4-FFF2-40B4-BE49-F238E27FC236}">
                <a16:creationId xmlns:a16="http://schemas.microsoft.com/office/drawing/2014/main" id="{FD771956-6313-2DEB-244F-B997E00E3E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1821" y="2839456"/>
            <a:ext cx="2264979" cy="150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5236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DEFRA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1" y="1512000"/>
            <a:ext cx="7845972" cy="4338000"/>
          </a:xfrm>
        </p:spPr>
        <p:txBody>
          <a:bodyPr/>
          <a:lstStyle/>
          <a:p>
            <a:pPr algn="l" fontAlgn="base">
              <a:spcBef>
                <a:spcPts val="0"/>
              </a:spcBef>
              <a:spcAft>
                <a:spcPts val="0"/>
              </a:spcAft>
            </a:pPr>
            <a:r>
              <a:rPr lang="en-GB" b="0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In England, the main body responsible for developing environmental policy and legislation is </a:t>
            </a:r>
            <a:r>
              <a:rPr lang="en-GB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en-GB" b="1" i="0" dirty="0">
                <a:solidFill>
                  <a:srgbClr val="202124"/>
                </a:solidFill>
                <a:effectLst/>
                <a:latin typeface="arial" panose="020B0604020202020204" pitchFamily="34" charset="0"/>
              </a:rPr>
              <a:t> Department for Environment, Food and Rural Affairs (DEFRA)</a:t>
            </a:r>
            <a:r>
              <a:rPr lang="en-GB" dirty="0">
                <a:solidFill>
                  <a:srgbClr val="202124"/>
                </a:solidFill>
                <a:latin typeface="arial" panose="020B0604020202020204" pitchFamily="34" charset="0"/>
              </a:rPr>
              <a:t>.</a:t>
            </a:r>
          </a:p>
          <a:p>
            <a:pPr algn="l" fontAlgn="base">
              <a:spcBef>
                <a:spcPts val="0"/>
              </a:spcBef>
              <a:spcAft>
                <a:spcPts val="0"/>
              </a:spcAft>
            </a:pPr>
            <a:endParaRPr lang="en-GB" sz="2000" b="1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  <a:p>
            <a:pPr algn="l" fontAlgn="base">
              <a:spcBef>
                <a:spcPts val="0"/>
              </a:spcBef>
              <a:spcAft>
                <a:spcPts val="0"/>
              </a:spcAft>
            </a:pPr>
            <a:r>
              <a:rPr lang="en-GB" sz="20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Employers </a:t>
            </a:r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are legally </a:t>
            </a:r>
            <a:r>
              <a:rPr lang="en-GB" sz="200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responsible </a:t>
            </a:r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for ensuring </a:t>
            </a:r>
            <a:r>
              <a:rPr lang="en-GB" sz="200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that all environmental regulations are complied with.</a:t>
            </a:r>
          </a:p>
          <a:p>
            <a:pPr algn="l" fontAlgn="base">
              <a:spcBef>
                <a:spcPts val="0"/>
              </a:spcBef>
              <a:spcAft>
                <a:spcPts val="0"/>
              </a:spcAft>
            </a:pPr>
            <a:endParaRPr lang="en-GB" dirty="0">
              <a:solidFill>
                <a:srgbClr val="111111"/>
              </a:solidFill>
              <a:latin typeface="Arial" panose="020B0604020202020204" pitchFamily="34" charset="0"/>
            </a:endParaRPr>
          </a:p>
          <a:p>
            <a:pPr algn="l" fontAlgn="base">
              <a:spcBef>
                <a:spcPts val="0"/>
              </a:spcBef>
              <a:spcAft>
                <a:spcPts val="0"/>
              </a:spcAft>
            </a:pPr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However, a</a:t>
            </a:r>
            <a:r>
              <a:rPr lang="en-GB" sz="200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s an </a:t>
            </a:r>
            <a:r>
              <a:rPr lang="en-GB" sz="2000" b="1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employee</a:t>
            </a:r>
            <a:r>
              <a:rPr lang="en-GB" sz="2000" i="0" dirty="0">
                <a:solidFill>
                  <a:srgbClr val="111111"/>
                </a:solidFill>
                <a:effectLst/>
                <a:latin typeface="Arial" panose="020B0604020202020204" pitchFamily="34" charset="0"/>
              </a:rPr>
              <a:t>, </a:t>
            </a:r>
            <a:r>
              <a:rPr lang="en-GB" dirty="0">
                <a:solidFill>
                  <a:srgbClr val="111111"/>
                </a:solidFill>
                <a:latin typeface="Arial" panose="020B0604020202020204" pitchFamily="34" charset="0"/>
              </a:rPr>
              <a:t>you should also be familiar with the key legislation, understand why it is needed and who is responsible for compliance.</a:t>
            </a:r>
            <a:endParaRPr lang="en-GB" sz="2000" i="0" dirty="0">
              <a:solidFill>
                <a:srgbClr val="11111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2646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Pollution Prevention and Control Act 1999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r>
              <a:rPr lang="en-GB" dirty="0"/>
              <a:t>The Pollution Prevention and Control Act 1999 requires industrial activities with </a:t>
            </a:r>
            <a:r>
              <a:rPr lang="en-GB" b="1" dirty="0"/>
              <a:t>high pollution </a:t>
            </a:r>
            <a:r>
              <a:rPr lang="en-GB" dirty="0"/>
              <a:t>potential to have an environmental permit and meet environmental conditions.</a:t>
            </a:r>
          </a:p>
          <a:p>
            <a:pPr algn="l" fontAlgn="base"/>
            <a:r>
              <a:rPr lang="en-GB" dirty="0"/>
              <a:t>It covers such areas as:</a:t>
            </a:r>
          </a:p>
          <a:p>
            <a:pPr marL="342900" indent="-342900" algn="l" fontAlgn="base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waste</a:t>
            </a:r>
          </a:p>
          <a:p>
            <a:pPr marL="342900" indent="-342900" algn="l" fontAlgn="base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water quality</a:t>
            </a:r>
          </a:p>
          <a:p>
            <a:pPr marL="342900" indent="-342900" algn="l" fontAlgn="base">
              <a:spcBef>
                <a:spcPts val="0"/>
              </a:spcBef>
              <a:spcAft>
                <a:spcPts val="0"/>
              </a:spcAft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air quality</a:t>
            </a:r>
          </a:p>
          <a:p>
            <a:pPr marL="342900" indent="-342900" algn="l" fontAlgn="base">
              <a:spcBef>
                <a:spcPts val="0"/>
              </a:spcBef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GB" dirty="0"/>
              <a:t>environmental noise.</a:t>
            </a:r>
          </a:p>
          <a:p>
            <a:r>
              <a:rPr lang="en-US" sz="1800" dirty="0">
                <a:hlinkClick r:id="rId3"/>
              </a:rPr>
              <a:t>Pollution Prevention and Control Act 1999 (legislation.gov.uk)</a:t>
            </a:r>
            <a:endParaRPr lang="en-GB" sz="1800" dirty="0"/>
          </a:p>
          <a:p>
            <a:pPr algn="l" fontAlgn="base"/>
            <a:endParaRPr lang="en-GB" b="1" dirty="0"/>
          </a:p>
        </p:txBody>
      </p:sp>
      <p:pic>
        <p:nvPicPr>
          <p:cNvPr id="5" name="Picture 4" descr="A dolphin jumping out of the water&#10;&#10;Description automatically generated with low confidence">
            <a:extLst>
              <a:ext uri="{FF2B5EF4-FFF2-40B4-BE49-F238E27FC236}">
                <a16:creationId xmlns:a16="http://schemas.microsoft.com/office/drawing/2014/main" id="{256DA7DC-322F-C794-BFD9-5EB05670B3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7254" y="2468039"/>
            <a:ext cx="2885767" cy="1921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1177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Clean Air Act 1993</a:t>
            </a:r>
            <a:br>
              <a:rPr lang="en-GB" dirty="0"/>
            </a:b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229600" cy="4338000"/>
          </a:xfrm>
        </p:spPr>
        <p:txBody>
          <a:bodyPr/>
          <a:lstStyle/>
          <a:p>
            <a:pPr algn="l" fontAlgn="base"/>
            <a:r>
              <a:rPr lang="en-GB" b="0" i="0" dirty="0">
                <a:solidFill>
                  <a:srgbClr val="000000"/>
                </a:solidFill>
                <a:effectLst/>
              </a:rPr>
              <a:t>The Clean Air Act 1993 </a:t>
            </a:r>
            <a:r>
              <a:rPr lang="en-GB" dirty="0">
                <a:solidFill>
                  <a:srgbClr val="000000"/>
                </a:solidFill>
              </a:rPr>
              <a:t>covers all potential sources of </a:t>
            </a:r>
            <a:r>
              <a:rPr lang="en-GB" b="1" dirty="0">
                <a:solidFill>
                  <a:srgbClr val="000000"/>
                </a:solidFill>
              </a:rPr>
              <a:t>air pollution</a:t>
            </a:r>
            <a:r>
              <a:rPr lang="en-GB" dirty="0">
                <a:solidFill>
                  <a:srgbClr val="000000"/>
                </a:solidFill>
              </a:rPr>
              <a:t>. As such it places controls on</a:t>
            </a:r>
            <a:r>
              <a:rPr lang="en-GB" b="0" i="0" dirty="0">
                <a:solidFill>
                  <a:srgbClr val="000000"/>
                </a:solidFill>
                <a:effectLst/>
              </a:rPr>
              <a:t> smoke emissions and imposes restrictions such as the height of chimneys, along with all emissions relating to transport.</a:t>
            </a:r>
          </a:p>
          <a:p>
            <a:pPr algn="l" fontAlgn="base"/>
            <a:r>
              <a:rPr lang="en-US" sz="1800" dirty="0">
                <a:hlinkClick r:id="rId3"/>
              </a:rPr>
              <a:t>Clean Air Act 1993 (legislation.gov.uk)</a:t>
            </a:r>
            <a:endParaRPr lang="en-GB" sz="1800" b="1" dirty="0"/>
          </a:p>
        </p:txBody>
      </p:sp>
      <p:pic>
        <p:nvPicPr>
          <p:cNvPr id="6" name="Picture 5" descr="A picture containing smoke, sky, outdoor, steam&#10;&#10;Description automatically generated">
            <a:extLst>
              <a:ext uri="{FF2B5EF4-FFF2-40B4-BE49-F238E27FC236}">
                <a16:creationId xmlns:a16="http://schemas.microsoft.com/office/drawing/2014/main" id="{BB312CB8-273C-E344-4230-F73402ED7D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6188" y="3600658"/>
            <a:ext cx="2931623" cy="19583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38386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F33D3F-42AB-4D32-9A21-653DB44283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Smoke control under the Clean Air Act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72E609-3DCC-4F8D-A831-01CCEE26D44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19241" cy="4248000"/>
          </a:xfrm>
        </p:spPr>
        <p:txBody>
          <a:bodyPr/>
          <a:lstStyle/>
          <a:p>
            <a:r>
              <a:rPr lang="en-US" sz="1800" dirty="0">
                <a:latin typeface="+mj-lt"/>
              </a:rPr>
              <a:t>The Clean Air Act </a:t>
            </a:r>
            <a:r>
              <a:rPr lang="en-US" sz="1800" b="0" i="0" dirty="0">
                <a:solidFill>
                  <a:srgbClr val="0C2A29"/>
                </a:solidFill>
                <a:effectLst/>
                <a:latin typeface="+mj-lt"/>
              </a:rPr>
              <a:t>controls domestic and industrial smoke emission.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0C2A29"/>
                </a:solidFill>
                <a:effectLst/>
                <a:latin typeface="+mj-lt"/>
              </a:rPr>
              <a:t>It </a:t>
            </a:r>
            <a:r>
              <a:rPr lang="en-US" sz="1800" dirty="0">
                <a:latin typeface="+mj-lt"/>
              </a:rPr>
              <a:t>makes it an offence 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to cause or permit the emission of </a:t>
            </a:r>
            <a:r>
              <a:rPr lang="en-US" sz="1800" b="1" i="0" dirty="0">
                <a:solidFill>
                  <a:srgbClr val="333333"/>
                </a:solidFill>
                <a:effectLst/>
                <a:latin typeface="+mj-lt"/>
              </a:rPr>
              <a:t>dark smoke </a:t>
            </a: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from a chimney or flue at industrial or trade premises. 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b="0" i="0" dirty="0">
                <a:solidFill>
                  <a:srgbClr val="333333"/>
                </a:solidFill>
                <a:effectLst/>
                <a:latin typeface="+mj-lt"/>
              </a:rPr>
              <a:t>This also applies to burning materials on a site that you own or a site where you are working such as a building or demolition site.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333333"/>
                </a:solidFill>
                <a:latin typeface="+mj-lt"/>
              </a:rPr>
              <a:t>Under the act, local authorities must approve </a:t>
            </a:r>
            <a:r>
              <a:rPr lang="en-US" sz="1800" b="1" dirty="0">
                <a:solidFill>
                  <a:srgbClr val="333333"/>
                </a:solidFill>
                <a:latin typeface="+mj-lt"/>
              </a:rPr>
              <a:t>chimney heights </a:t>
            </a:r>
            <a:r>
              <a:rPr lang="en-US" sz="1800" dirty="0">
                <a:solidFill>
                  <a:srgbClr val="333333"/>
                </a:solidFill>
                <a:latin typeface="+mj-lt"/>
              </a:rPr>
              <a:t>for furnaces burning certain types of fuel at high rates.</a:t>
            </a:r>
          </a:p>
          <a:p>
            <a:pPr marL="285750" indent="-285750">
              <a:buClr>
                <a:srgbClr val="0077E3"/>
              </a:buClr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333333"/>
                </a:solidFill>
                <a:latin typeface="+mj-lt"/>
              </a:rPr>
              <a:t>The act also introduced ‘Smoke Control Areas’ in order to control emissions produced from domestic houses by ensuring only clean fuel is burned in those areas.</a:t>
            </a:r>
            <a:endParaRPr lang="en-GB" sz="18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267201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573422-4170-43F3-96B3-BBD94163C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Environmental Protection Act 1990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E122A4-953C-49C7-9739-0D31607BCC7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4832555" cy="3050168"/>
          </a:xfrm>
        </p:spPr>
        <p:txBody>
          <a:bodyPr/>
          <a:lstStyle/>
          <a:p>
            <a:r>
              <a:rPr lang="en-US" dirty="0"/>
              <a:t>The Environmental Protection Act 1990 was designed to improve the control of pollution of the air, water and land by regulating the management of waste and the control of emissions. </a:t>
            </a:r>
          </a:p>
          <a:p>
            <a:r>
              <a:rPr lang="en-US" dirty="0"/>
              <a:t>It imposes a duty of care on any business or person who produces, carries, keeps, treats, disposes of or imports controlled waste to do so safely. </a:t>
            </a:r>
          </a:p>
        </p:txBody>
      </p:sp>
      <p:pic>
        <p:nvPicPr>
          <p:cNvPr id="5" name="Picture 4" descr="Shape, arrow&#10;&#10;Description automatically generated">
            <a:extLst>
              <a:ext uri="{FF2B5EF4-FFF2-40B4-BE49-F238E27FC236}">
                <a16:creationId xmlns:a16="http://schemas.microsoft.com/office/drawing/2014/main" id="{73B45BF6-6F64-4075-B500-C755A87310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1512000"/>
            <a:ext cx="3048000" cy="2170176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359CBD1-ECBE-4609-A437-2AF75D4C9E64}"/>
              </a:ext>
            </a:extLst>
          </p:cNvPr>
          <p:cNvSpPr txBox="1"/>
          <p:nvPr/>
        </p:nvSpPr>
        <p:spPr>
          <a:xfrm>
            <a:off x="363794" y="4683580"/>
            <a:ext cx="83230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dirty="0">
                <a:hlinkClick r:id="rId3"/>
              </a:rPr>
              <a:t>Environmental Protection Act 1990 (legislation.gov.uk)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806612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Environmental Protection Act</a:t>
            </a:r>
            <a:endParaRPr lang="en-GB" altLang="x-none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57200" y="1512000"/>
            <a:ext cx="8108731" cy="4338000"/>
          </a:xfrm>
        </p:spPr>
        <p:txBody>
          <a:bodyPr/>
          <a:lstStyle/>
          <a:p>
            <a:r>
              <a:rPr lang="en-GB" sz="1800" b="1" dirty="0"/>
              <a:t>Waste management in engineering</a:t>
            </a:r>
          </a:p>
          <a:p>
            <a:r>
              <a:rPr lang="en-GB" sz="1800" dirty="0">
                <a:solidFill>
                  <a:srgbClr val="111111"/>
                </a:solidFill>
                <a:latin typeface="Arial" panose="020B0604020202020204" pitchFamily="34" charset="0"/>
              </a:rPr>
              <a:t>Any waste generated on site will normally need to be stored for a period of time before collection. Employers have a legal responsibility to ensure waste is stored safely. Regulations require the following actions.</a:t>
            </a:r>
          </a:p>
          <a:p>
            <a:pPr lvl="1">
              <a:defRPr/>
            </a:pPr>
            <a:r>
              <a:rPr lang="en-GB" sz="1800" b="1" dirty="0"/>
              <a:t>Pre-treatment</a:t>
            </a:r>
            <a:r>
              <a:rPr lang="en-GB" sz="1800" dirty="0"/>
              <a:t> – ie sorting recyclable and non-recyclable material. This can be onsite or completed by a registered waste collector at a sorting facility.</a:t>
            </a:r>
          </a:p>
          <a:p>
            <a:pPr lvl="1">
              <a:defRPr/>
            </a:pPr>
            <a:r>
              <a:rPr lang="en-GB" sz="1800" b="1" dirty="0"/>
              <a:t>Safe onsite storage</a:t>
            </a:r>
            <a:r>
              <a:rPr lang="en-GB" sz="1800" dirty="0"/>
              <a:t> for all waste.</a:t>
            </a:r>
          </a:p>
          <a:p>
            <a:pPr lvl="1">
              <a:defRPr/>
            </a:pPr>
            <a:r>
              <a:rPr lang="en-GB" sz="1800" dirty="0"/>
              <a:t>Waste must be collected by a </a:t>
            </a:r>
            <a:r>
              <a:rPr lang="en-GB" sz="1800" b="1" dirty="0"/>
              <a:t>registered waste carrier</a:t>
            </a:r>
            <a:r>
              <a:rPr lang="en-GB" sz="1800" dirty="0"/>
              <a:t>.</a:t>
            </a:r>
          </a:p>
          <a:p>
            <a:pPr lvl="1">
              <a:defRPr/>
            </a:pPr>
            <a:r>
              <a:rPr lang="en-GB" sz="1800" dirty="0"/>
              <a:t>Disposal of waste must take place at a </a:t>
            </a:r>
            <a:r>
              <a:rPr lang="en-GB" sz="1800" b="1" dirty="0"/>
              <a:t>licensed waste disposal facility</a:t>
            </a:r>
            <a:r>
              <a:rPr lang="en-GB" sz="1800" dirty="0"/>
              <a:t>.</a:t>
            </a:r>
          </a:p>
          <a:p>
            <a:pPr lvl="1">
              <a:defRPr/>
            </a:pPr>
            <a:r>
              <a:rPr lang="en-GB" sz="1800" dirty="0"/>
              <a:t>Waste must be covered by a </a:t>
            </a:r>
            <a:r>
              <a:rPr lang="en-GB" sz="1800" b="1" dirty="0"/>
              <a:t>waste transfer note</a:t>
            </a:r>
            <a:r>
              <a:rPr lang="en-GB" sz="1800" dirty="0"/>
              <a:t>.</a:t>
            </a:r>
          </a:p>
          <a:p>
            <a:pPr lvl="1">
              <a:defRPr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750001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AD10B712AFCCB488B5C5765F12223BB" ma:contentTypeVersion="4" ma:contentTypeDescription="Create a new document." ma:contentTypeScope="" ma:versionID="467f27bc045cbfd0c8765c4e65e6c003">
  <xsd:schema xmlns:xsd="http://www.w3.org/2001/XMLSchema" xmlns:xs="http://www.w3.org/2001/XMLSchema" xmlns:p="http://schemas.microsoft.com/office/2006/metadata/properties" xmlns:ns2="b461a341-6040-4841-94a8-bc3e8908b04d" targetNamespace="http://schemas.microsoft.com/office/2006/metadata/properties" ma:root="true" ma:fieldsID="0e13ec4785b715e63636bcea0fa6d515" ns2:_="">
    <xsd:import namespace="b461a341-6040-4841-94a8-bc3e8908b04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61a341-6040-4841-94a8-bc3e8908b0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8AF071A-8EFF-4DC2-9186-AABD1AC91212}">
  <ds:schemaRefs>
    <ds:schemaRef ds:uri="http://schemas.microsoft.com/office/2006/metadata/properties"/>
    <ds:schemaRef ds:uri="http://schemas.microsoft.com/office/infopath/2007/PartnerControls"/>
    <ds:schemaRef ds:uri="b461a341-6040-4841-94a8-bc3e8908b04d"/>
    <ds:schemaRef ds:uri="http://purl.org/dc/dcmitype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A108843C-3629-4DF0-9A12-DA36C1DE877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73A71AD-83D4-4E6D-B5FC-087F35CAB2FB}">
  <ds:schemaRefs>
    <ds:schemaRef ds:uri="b461a341-6040-4841-94a8-bc3e8908b04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171</TotalTime>
  <Words>1048</Words>
  <Application>Microsoft Office PowerPoint</Application>
  <PresentationFormat>On-screen Show (4:3)</PresentationFormat>
  <Paragraphs>112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1" baseType="lpstr">
      <vt:lpstr>ＭＳ Ｐゴシック</vt:lpstr>
      <vt:lpstr>Arial</vt:lpstr>
      <vt:lpstr>Arial</vt:lpstr>
      <vt:lpstr>Calibri</vt:lpstr>
      <vt:lpstr>Lucida Grande</vt:lpstr>
      <vt:lpstr>Times New Roman</vt:lpstr>
      <vt:lpstr>Default Design</vt:lpstr>
      <vt:lpstr>PowerPoint 7: Environmental legislation</vt:lpstr>
      <vt:lpstr>Objectives</vt:lpstr>
      <vt:lpstr>Regulating pollution and the environment</vt:lpstr>
      <vt:lpstr>DEFRA</vt:lpstr>
      <vt:lpstr>Pollution Prevention and Control Act 1999</vt:lpstr>
      <vt:lpstr>Clean Air Act 1993 </vt:lpstr>
      <vt:lpstr>Smoke control under the Clean Air Act</vt:lpstr>
      <vt:lpstr>Environmental Protection Act 1990</vt:lpstr>
      <vt:lpstr>Environmental Protection Act</vt:lpstr>
      <vt:lpstr>Dangerous Substances and Explosive Atmospheres Regulations (DSEAR) 2002</vt:lpstr>
      <vt:lpstr>What does DSEAR require? </vt:lpstr>
      <vt:lpstr>Controlling radioactive and other types of waste</vt:lpstr>
      <vt:lpstr>Your turn</vt:lpstr>
      <vt:lpstr>PowerPoint Presentation</vt:lpstr>
    </vt:vector>
  </TitlesOfParts>
  <Company>City &amp; Guilds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janicec</dc:creator>
  <cp:lastModifiedBy>Suzanne Thurston</cp:lastModifiedBy>
  <cp:revision>271</cp:revision>
  <cp:lastPrinted>2022-02-11T13:58:58Z</cp:lastPrinted>
  <dcterms:created xsi:type="dcterms:W3CDTF">2013-05-28T00:38:54Z</dcterms:created>
  <dcterms:modified xsi:type="dcterms:W3CDTF">2025-11-12T10:14:37Z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0x0101008AD10B712AFCCB488B5C5765F12223BB</vt:lpwstr>
  </property>
</Properties>
</file>