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342" r:id="rId5"/>
    <p:sldId id="354" r:id="rId6"/>
    <p:sldId id="333" r:id="rId7"/>
    <p:sldId id="334" r:id="rId8"/>
    <p:sldId id="363" r:id="rId9"/>
    <p:sldId id="362" r:id="rId10"/>
    <p:sldId id="358" r:id="rId11"/>
    <p:sldId id="359" r:id="rId12"/>
    <p:sldId id="361" r:id="rId13"/>
    <p:sldId id="370" r:id="rId14"/>
    <p:sldId id="335" r:id="rId15"/>
  </p:sldIdLst>
  <p:sldSz cx="9144000" cy="6858000" type="screen4x3"/>
  <p:notesSz cx="6797675" cy="9926638"/>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77F469-6192-5231-E81B-0CC385E14185}" name="Andrew Topliss" initials="AT" userId="9ddc74057ee38315"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30613"/>
    <a:srgbClr val="0077E3"/>
    <a:srgbClr val="000000"/>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A844784-9748-42D3-AF07-B964513C93EC}" v="1" dt="2022-06-29T16:26:06.295"/>
  </p1510:revLst>
</p1510:revInfo>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9060"/>
    <p:restoredTop sz="94694"/>
  </p:normalViewPr>
  <p:slideViewPr>
    <p:cSldViewPr snapToGrid="0">
      <p:cViewPr varScale="1">
        <p:scale>
          <a:sx n="64" d="100"/>
          <a:sy n="64" d="100"/>
        </p:scale>
        <p:origin x="824" y="36"/>
      </p:cViewPr>
      <p:guideLst>
        <p:guide orient="horz" pos="2160"/>
        <p:guide pos="2880"/>
      </p:guideLst>
    </p:cSldViewPr>
  </p:slideViewPr>
  <p:notesTextViewPr>
    <p:cViewPr>
      <p:scale>
        <a:sx n="1" d="1"/>
        <a:sy n="1" d="1"/>
      </p:scale>
      <p:origin x="0" y="0"/>
    </p:cViewPr>
  </p:notesTextViewPr>
  <p:sorterViewPr>
    <p:cViewPr>
      <p:scale>
        <a:sx n="130" d="100"/>
        <a:sy n="130" d="100"/>
      </p:scale>
      <p:origin x="0" y="-2022"/>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7189F98-3704-4271-9017-51FF3DDB38F3}"/>
    <pc:docChg chg="custSel modSld">
      <pc:chgData name="Caroline Prodger" userId="e4ef2e75-b60b-401b-8ebe-291bdcf405f4" providerId="ADAL" clId="{27189F98-3704-4271-9017-51FF3DDB38F3}" dt="2022-06-15T11:48:13.078" v="45" actId="1076"/>
      <pc:docMkLst>
        <pc:docMk/>
      </pc:docMkLst>
      <pc:sldChg chg="addSp modSp mod">
        <pc:chgData name="Caroline Prodger" userId="e4ef2e75-b60b-401b-8ebe-291bdcf405f4" providerId="ADAL" clId="{27189F98-3704-4271-9017-51FF3DDB38F3}" dt="2022-06-15T11:34:52.446" v="5" actId="1076"/>
        <pc:sldMkLst>
          <pc:docMk/>
          <pc:sldMk cId="246462870" sldId="354"/>
        </pc:sldMkLst>
        <pc:picChg chg="add mod">
          <ac:chgData name="Caroline Prodger" userId="e4ef2e75-b60b-401b-8ebe-291bdcf405f4" providerId="ADAL" clId="{27189F98-3704-4271-9017-51FF3DDB38F3}" dt="2022-06-15T11:34:52.446" v="5" actId="1076"/>
          <ac:picMkLst>
            <pc:docMk/>
            <pc:sldMk cId="246462870" sldId="354"/>
            <ac:picMk id="3" creationId="{CB5126CB-168B-247C-4404-C54A75478305}"/>
          </ac:picMkLst>
        </pc:picChg>
      </pc:sldChg>
      <pc:sldChg chg="addSp delSp modSp mod">
        <pc:chgData name="Caroline Prodger" userId="e4ef2e75-b60b-401b-8ebe-291bdcf405f4" providerId="ADAL" clId="{27189F98-3704-4271-9017-51FF3DDB38F3}" dt="2022-06-15T11:43:26.300" v="26" actId="14100"/>
        <pc:sldMkLst>
          <pc:docMk/>
          <pc:sldMk cId="415775448" sldId="358"/>
        </pc:sldMkLst>
        <pc:picChg chg="del">
          <ac:chgData name="Caroline Prodger" userId="e4ef2e75-b60b-401b-8ebe-291bdcf405f4" providerId="ADAL" clId="{27189F98-3704-4271-9017-51FF3DDB38F3}" dt="2022-06-15T11:42:31.020" v="23" actId="478"/>
          <ac:picMkLst>
            <pc:docMk/>
            <pc:sldMk cId="415775448" sldId="358"/>
            <ac:picMk id="5" creationId="{BEDC05CF-0ACD-482E-BAD3-9960243A5BB4}"/>
          </ac:picMkLst>
        </pc:picChg>
        <pc:picChg chg="add mod">
          <ac:chgData name="Caroline Prodger" userId="e4ef2e75-b60b-401b-8ebe-291bdcf405f4" providerId="ADAL" clId="{27189F98-3704-4271-9017-51FF3DDB38F3}" dt="2022-06-15T11:43:26.300" v="26" actId="14100"/>
          <ac:picMkLst>
            <pc:docMk/>
            <pc:sldMk cId="415775448" sldId="358"/>
            <ac:picMk id="7" creationId="{EB37BB1D-A978-2AD6-AB4B-B34457DC3135}"/>
          </ac:picMkLst>
        </pc:picChg>
      </pc:sldChg>
      <pc:sldChg chg="addSp delSp modSp mod">
        <pc:chgData name="Caroline Prodger" userId="e4ef2e75-b60b-401b-8ebe-291bdcf405f4" providerId="ADAL" clId="{27189F98-3704-4271-9017-51FF3DDB38F3}" dt="2022-06-15T11:46:09.984" v="33" actId="1076"/>
        <pc:sldMkLst>
          <pc:docMk/>
          <pc:sldMk cId="4115444075" sldId="359"/>
        </pc:sldMkLst>
        <pc:picChg chg="add mod">
          <ac:chgData name="Caroline Prodger" userId="e4ef2e75-b60b-401b-8ebe-291bdcf405f4" providerId="ADAL" clId="{27189F98-3704-4271-9017-51FF3DDB38F3}" dt="2022-06-15T11:46:09.984" v="33" actId="1076"/>
          <ac:picMkLst>
            <pc:docMk/>
            <pc:sldMk cId="4115444075" sldId="359"/>
            <ac:picMk id="5" creationId="{F1C8547A-7689-E116-43B2-B8CADD9C1CDF}"/>
          </ac:picMkLst>
        </pc:picChg>
        <pc:picChg chg="del">
          <ac:chgData name="Caroline Prodger" userId="e4ef2e75-b60b-401b-8ebe-291bdcf405f4" providerId="ADAL" clId="{27189F98-3704-4271-9017-51FF3DDB38F3}" dt="2022-06-15T11:44:42.569" v="27" actId="478"/>
          <ac:picMkLst>
            <pc:docMk/>
            <pc:sldMk cId="4115444075" sldId="359"/>
            <ac:picMk id="6" creationId="{854B37CF-8A8F-4234-BA19-13139A13B3DC}"/>
          </ac:picMkLst>
        </pc:picChg>
      </pc:sldChg>
      <pc:sldChg chg="addSp delSp modSp mod">
        <pc:chgData name="Caroline Prodger" userId="e4ef2e75-b60b-401b-8ebe-291bdcf405f4" providerId="ADAL" clId="{27189F98-3704-4271-9017-51FF3DDB38F3}" dt="2022-06-15T11:47:44.700" v="38" actId="1076"/>
        <pc:sldMkLst>
          <pc:docMk/>
          <pc:sldMk cId="1839862959" sldId="361"/>
        </pc:sldMkLst>
        <pc:picChg chg="del">
          <ac:chgData name="Caroline Prodger" userId="e4ef2e75-b60b-401b-8ebe-291bdcf405f4" providerId="ADAL" clId="{27189F98-3704-4271-9017-51FF3DDB38F3}" dt="2022-06-15T11:47:29.083" v="34" actId="478"/>
          <ac:picMkLst>
            <pc:docMk/>
            <pc:sldMk cId="1839862959" sldId="361"/>
            <ac:picMk id="5" creationId="{851AB819-87B3-4783-94EB-B678844CB7B8}"/>
          </ac:picMkLst>
        </pc:picChg>
        <pc:picChg chg="add mod">
          <ac:chgData name="Caroline Prodger" userId="e4ef2e75-b60b-401b-8ebe-291bdcf405f4" providerId="ADAL" clId="{27189F98-3704-4271-9017-51FF3DDB38F3}" dt="2022-06-15T11:47:44.700" v="38" actId="1076"/>
          <ac:picMkLst>
            <pc:docMk/>
            <pc:sldMk cId="1839862959" sldId="361"/>
            <ac:picMk id="6" creationId="{0582C7C8-EA46-C942-6E70-D9A130F58C0F}"/>
          </ac:picMkLst>
        </pc:picChg>
      </pc:sldChg>
      <pc:sldChg chg="addSp delSp modSp mod modNotesTx">
        <pc:chgData name="Caroline Prodger" userId="e4ef2e75-b60b-401b-8ebe-291bdcf405f4" providerId="ADAL" clId="{27189F98-3704-4271-9017-51FF3DDB38F3}" dt="2022-06-15T11:39:19.796" v="22" actId="1076"/>
        <pc:sldMkLst>
          <pc:docMk/>
          <pc:sldMk cId="2799052033" sldId="362"/>
        </pc:sldMkLst>
        <pc:picChg chg="add mod">
          <ac:chgData name="Caroline Prodger" userId="e4ef2e75-b60b-401b-8ebe-291bdcf405f4" providerId="ADAL" clId="{27189F98-3704-4271-9017-51FF3DDB38F3}" dt="2022-06-15T11:39:19.796" v="22" actId="1076"/>
          <ac:picMkLst>
            <pc:docMk/>
            <pc:sldMk cId="2799052033" sldId="362"/>
            <ac:picMk id="5" creationId="{0D8BC58E-BFAB-B332-DB7E-7AA164EFA21F}"/>
          </ac:picMkLst>
        </pc:picChg>
        <pc:picChg chg="del">
          <ac:chgData name="Caroline Prodger" userId="e4ef2e75-b60b-401b-8ebe-291bdcf405f4" providerId="ADAL" clId="{27189F98-3704-4271-9017-51FF3DDB38F3}" dt="2022-06-15T11:39:04.203" v="16" actId="478"/>
          <ac:picMkLst>
            <pc:docMk/>
            <pc:sldMk cId="2799052033" sldId="362"/>
            <ac:picMk id="2050" creationId="{47376443-8FE4-445D-A502-4BF6A68827F8}"/>
          </ac:picMkLst>
        </pc:picChg>
      </pc:sldChg>
      <pc:sldChg chg="addSp delSp modSp mod delCm modNotesTx">
        <pc:chgData name="Caroline Prodger" userId="e4ef2e75-b60b-401b-8ebe-291bdcf405f4" providerId="ADAL" clId="{27189F98-3704-4271-9017-51FF3DDB38F3}" dt="2022-06-15T11:37:53.488" v="14" actId="20577"/>
        <pc:sldMkLst>
          <pc:docMk/>
          <pc:sldMk cId="2664594567" sldId="363"/>
        </pc:sldMkLst>
        <pc:picChg chg="add mod">
          <ac:chgData name="Caroline Prodger" userId="e4ef2e75-b60b-401b-8ebe-291bdcf405f4" providerId="ADAL" clId="{27189F98-3704-4271-9017-51FF3DDB38F3}" dt="2022-06-15T11:37:48.316" v="13" actId="1076"/>
          <ac:picMkLst>
            <pc:docMk/>
            <pc:sldMk cId="2664594567" sldId="363"/>
            <ac:picMk id="5" creationId="{850C3712-7D27-5937-D0BB-4AC18D5F6775}"/>
          </ac:picMkLst>
        </pc:picChg>
        <pc:picChg chg="del">
          <ac:chgData name="Caroline Prodger" userId="e4ef2e75-b60b-401b-8ebe-291bdcf405f4" providerId="ADAL" clId="{27189F98-3704-4271-9017-51FF3DDB38F3}" dt="2022-06-15T11:37:26.341" v="6" actId="478"/>
          <ac:picMkLst>
            <pc:docMk/>
            <pc:sldMk cId="2664594567" sldId="363"/>
            <ac:picMk id="1026" creationId="{0C364394-6D53-4F87-8FDA-AEE68957D15F}"/>
          </ac:picMkLst>
        </pc:picChg>
      </pc:sldChg>
      <pc:sldChg chg="addSp delSp modSp mod">
        <pc:chgData name="Caroline Prodger" userId="e4ef2e75-b60b-401b-8ebe-291bdcf405f4" providerId="ADAL" clId="{27189F98-3704-4271-9017-51FF3DDB38F3}" dt="2022-06-15T11:48:13.078" v="45" actId="1076"/>
        <pc:sldMkLst>
          <pc:docMk/>
          <pc:sldMk cId="446597877" sldId="370"/>
        </pc:sldMkLst>
        <pc:picChg chg="del">
          <ac:chgData name="Caroline Prodger" userId="e4ef2e75-b60b-401b-8ebe-291bdcf405f4" providerId="ADAL" clId="{27189F98-3704-4271-9017-51FF3DDB38F3}" dt="2022-06-15T11:47:50.567" v="39" actId="478"/>
          <ac:picMkLst>
            <pc:docMk/>
            <pc:sldMk cId="446597877" sldId="370"/>
            <ac:picMk id="3" creationId="{6D995BC0-258C-52C4-7751-FDBEBF2ED638}"/>
          </ac:picMkLst>
        </pc:picChg>
        <pc:picChg chg="add mod">
          <ac:chgData name="Caroline Prodger" userId="e4ef2e75-b60b-401b-8ebe-291bdcf405f4" providerId="ADAL" clId="{27189F98-3704-4271-9017-51FF3DDB38F3}" dt="2022-06-15T11:48:13.078" v="45" actId="1076"/>
          <ac:picMkLst>
            <pc:docMk/>
            <pc:sldMk cId="446597877" sldId="370"/>
            <ac:picMk id="4" creationId="{932758F4-32AE-0F75-AB81-F1EF9CB6B94C}"/>
          </ac:picMkLst>
        </pc:picChg>
      </pc:sldChg>
    </pc:docChg>
  </pc:docChgLst>
  <pc:docChgLst>
    <pc:chgData name="Caroline Prodger" userId="e4ef2e75-b60b-401b-8ebe-291bdcf405f4" providerId="ADAL" clId="{5A844784-9748-42D3-AF07-B964513C93EC}"/>
    <pc:docChg chg="custSel modSld">
      <pc:chgData name="Caroline Prodger" userId="e4ef2e75-b60b-401b-8ebe-291bdcf405f4" providerId="ADAL" clId="{5A844784-9748-42D3-AF07-B964513C93EC}" dt="2022-06-29T16:26:17.232" v="6" actId="1076"/>
      <pc:docMkLst>
        <pc:docMk/>
      </pc:docMkLst>
      <pc:sldChg chg="addSp delSp modSp mod">
        <pc:chgData name="Caroline Prodger" userId="e4ef2e75-b60b-401b-8ebe-291bdcf405f4" providerId="ADAL" clId="{5A844784-9748-42D3-AF07-B964513C93EC}" dt="2022-06-29T16:26:17.232" v="6" actId="1076"/>
        <pc:sldMkLst>
          <pc:docMk/>
          <pc:sldMk cId="246462870" sldId="354"/>
        </pc:sldMkLst>
        <pc:picChg chg="del">
          <ac:chgData name="Caroline Prodger" userId="e4ef2e75-b60b-401b-8ebe-291bdcf405f4" providerId="ADAL" clId="{5A844784-9748-42D3-AF07-B964513C93EC}" dt="2022-06-29T16:25:35.447" v="0" actId="478"/>
          <ac:picMkLst>
            <pc:docMk/>
            <pc:sldMk cId="246462870" sldId="354"/>
            <ac:picMk id="3" creationId="{CB5126CB-168B-247C-4404-C54A75478305}"/>
          </ac:picMkLst>
        </pc:picChg>
        <pc:picChg chg="add mod">
          <ac:chgData name="Caroline Prodger" userId="e4ef2e75-b60b-401b-8ebe-291bdcf405f4" providerId="ADAL" clId="{5A844784-9748-42D3-AF07-B964513C93EC}" dt="2022-06-29T16:26:17.232" v="6" actId="1076"/>
          <ac:picMkLst>
            <pc:docMk/>
            <pc:sldMk cId="246462870" sldId="354"/>
            <ac:picMk id="4" creationId="{6EAD7969-D36F-EB9F-913D-F2D4E70D6911}"/>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967816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5919865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Case study source: HSE, https://www.hse.gov.uk/surfaceengineering/experience.htm</a:t>
            </a:r>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793261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Case study source: HSE, https://www.hse.gov.uk/surfaceengineering/experience.htm</a:t>
            </a:r>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7690622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GB" dirty="0"/>
              <a:t>Case study source: HSE, https://www.hse.gov.uk/surfaceengineering/experience.htm</a:t>
            </a: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6582777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2761439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12. Health and safety principles and coverage </a:t>
            </a:r>
          </a:p>
          <a:p>
            <a:endParaRPr lang="en-GB" sz="2400" b="1" dirty="0"/>
          </a:p>
          <a:p>
            <a:r>
              <a:rPr lang="en-GB" sz="2400" b="1" dirty="0"/>
              <a:t>12.4 Risk assessment</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4: Hazards in manufacturing and engineering</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Pause to discuss: common injuries</a:t>
            </a:r>
          </a:p>
        </p:txBody>
      </p:sp>
      <p:sp>
        <p:nvSpPr>
          <p:cNvPr id="9" name="Content Placeholder 2">
            <a:extLst>
              <a:ext uri="{FF2B5EF4-FFF2-40B4-BE49-F238E27FC236}">
                <a16:creationId xmlns:a16="http://schemas.microsoft.com/office/drawing/2014/main" id="{15A889FA-59DA-44E3-85B8-21681D25AFAF}"/>
              </a:ext>
            </a:extLst>
          </p:cNvPr>
          <p:cNvSpPr>
            <a:spLocks noGrp="1"/>
          </p:cNvSpPr>
          <p:nvPr>
            <p:ph sz="quarter" idx="10"/>
          </p:nvPr>
        </p:nvSpPr>
        <p:spPr>
          <a:xfrm>
            <a:off x="655165" y="2266323"/>
            <a:ext cx="7385900" cy="1724876"/>
          </a:xfrm>
        </p:spPr>
        <p:txBody>
          <a:bodyPr/>
          <a:lstStyle/>
          <a:p>
            <a:pPr algn="ctr"/>
            <a:r>
              <a:rPr lang="en-GB" dirty="0"/>
              <a:t>In small groups, discuss the various types of common industrial injury.</a:t>
            </a:r>
          </a:p>
          <a:p>
            <a:pPr algn="ctr"/>
            <a:r>
              <a:rPr lang="en-GB" dirty="0"/>
              <a:t>What can be done to prevent them?</a:t>
            </a:r>
            <a:endParaRPr lang="en-US" dirty="0"/>
          </a:p>
          <a:p>
            <a:pPr marL="0" lvl="8" indent="0" eaLnBrk="0" hangingPunct="0">
              <a:lnSpc>
                <a:spcPts val="1200"/>
              </a:lnSpc>
              <a:spcBef>
                <a:spcPts val="0"/>
              </a:spcBef>
              <a:spcAft>
                <a:spcPts val="0"/>
              </a:spcAft>
              <a:buNone/>
            </a:pP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932758F4-32AE-0F75-AB81-F1EF9CB6B94C}"/>
              </a:ext>
            </a:extLst>
          </p:cNvPr>
          <p:cNvPicPr>
            <a:picLocks noChangeAspect="1"/>
          </p:cNvPicPr>
          <p:nvPr/>
        </p:nvPicPr>
        <p:blipFill>
          <a:blip r:embed="rId3"/>
          <a:stretch>
            <a:fillRect/>
          </a:stretch>
        </p:blipFill>
        <p:spPr>
          <a:xfrm>
            <a:off x="2836715" y="3766932"/>
            <a:ext cx="3470569" cy="1952195"/>
          </a:xfrm>
          <a:prstGeom prst="rect">
            <a:avLst/>
          </a:prstGeom>
        </p:spPr>
      </p:pic>
    </p:spTree>
    <p:extLst>
      <p:ext uri="{BB962C8B-B14F-4D97-AF65-F5344CB8AC3E}">
        <p14:creationId xmlns:p14="http://schemas.microsoft.com/office/powerpoint/2010/main" val="4465978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206FFAA5-2B6B-BDA5-10A0-E926781F6922}"/>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199" y="1464866"/>
            <a:ext cx="7338767" cy="217388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16000" marR="119380" indent="-216000">
              <a:spcBef>
                <a:spcPts val="500"/>
              </a:spcBef>
              <a:spcAft>
                <a:spcPts val="500"/>
              </a:spcAft>
              <a:buClr>
                <a:srgbClr val="0077E3"/>
              </a:buClr>
              <a:buFont typeface="Arial" panose="020B0604020202020204" pitchFamily="34" charset="0"/>
              <a:buChar char="•"/>
            </a:pPr>
            <a:r>
              <a:rPr lang="en-GB" dirty="0">
                <a:solidFill>
                  <a:srgbClr val="000000"/>
                </a:solidFill>
                <a:effectLst/>
                <a:ea typeface="Calibri" panose="020F0502020204030204" pitchFamily="34" charset="0"/>
                <a:cs typeface="Arial" panose="020B0604020202020204" pitchFamily="34" charset="0"/>
              </a:rPr>
              <a:t>explain the concept of SFAIRP</a:t>
            </a:r>
            <a:endParaRPr lang="en-GB" spc="-295" dirty="0">
              <a:solidFill>
                <a:srgbClr val="000000"/>
              </a:solidFill>
              <a:effectLst/>
              <a:ea typeface="Calibri" panose="020F0502020204030204" pitchFamily="34" charset="0"/>
              <a:cs typeface="Arial" panose="020B0604020202020204" pitchFamily="34" charset="0"/>
            </a:endParaRPr>
          </a:p>
          <a:p>
            <a:pPr marL="216000" marR="119380" indent="-216000">
              <a:spcBef>
                <a:spcPts val="500"/>
              </a:spcBef>
              <a:spcAft>
                <a:spcPts val="500"/>
              </a:spcAft>
              <a:buClr>
                <a:srgbClr val="0077E3"/>
              </a:buClr>
              <a:buFont typeface="Arial" panose="020B0604020202020204" pitchFamily="34" charset="0"/>
              <a:buChar char="•"/>
            </a:pPr>
            <a:r>
              <a:rPr lang="en-GB" dirty="0">
                <a:solidFill>
                  <a:srgbClr val="000000"/>
                </a:solidFill>
                <a:ea typeface="Calibri" panose="020F0502020204030204" pitchFamily="34" charset="0"/>
                <a:cs typeface="Arial" panose="020B0604020202020204" pitchFamily="34" charset="0"/>
              </a:rPr>
              <a:t>d</a:t>
            </a:r>
            <a:r>
              <a:rPr lang="en-GB" dirty="0">
                <a:solidFill>
                  <a:srgbClr val="000000"/>
                </a:solidFill>
                <a:effectLst/>
                <a:ea typeface="Calibri" panose="020F0502020204030204" pitchFamily="34" charset="0"/>
                <a:cs typeface="Arial" panose="020B0604020202020204" pitchFamily="34" charset="0"/>
              </a:rPr>
              <a:t>escribe common hazards that can lead to</a:t>
            </a:r>
            <a:r>
              <a:rPr lang="en-GB" spc="-15" dirty="0">
                <a:solidFill>
                  <a:srgbClr val="000000"/>
                </a:solidFill>
                <a:effectLst/>
                <a:ea typeface="Calibri" panose="020F0502020204030204" pitchFamily="34" charset="0"/>
                <a:cs typeface="Arial" panose="020B0604020202020204" pitchFamily="34" charset="0"/>
              </a:rPr>
              <a:t> </a:t>
            </a:r>
            <a:r>
              <a:rPr lang="en-GB" dirty="0">
                <a:solidFill>
                  <a:srgbClr val="000000"/>
                </a:solidFill>
                <a:effectLst/>
                <a:ea typeface="Calibri" panose="020F0502020204030204" pitchFamily="34" charset="0"/>
                <a:cs typeface="Arial" panose="020B0604020202020204" pitchFamily="34" charset="0"/>
              </a:rPr>
              <a:t>industrial</a:t>
            </a:r>
            <a:r>
              <a:rPr lang="en-GB" spc="-5" dirty="0">
                <a:solidFill>
                  <a:srgbClr val="000000"/>
                </a:solidFill>
                <a:effectLst/>
                <a:ea typeface="Calibri" panose="020F0502020204030204" pitchFamily="34" charset="0"/>
                <a:cs typeface="Arial" panose="020B0604020202020204" pitchFamily="34" charset="0"/>
              </a:rPr>
              <a:t> </a:t>
            </a:r>
            <a:r>
              <a:rPr lang="en-GB" dirty="0">
                <a:solidFill>
                  <a:srgbClr val="000000"/>
                </a:solidFill>
                <a:effectLst/>
                <a:ea typeface="Calibri" panose="020F0502020204030204" pitchFamily="34" charset="0"/>
                <a:cs typeface="Arial" panose="020B0604020202020204" pitchFamily="34" charset="0"/>
              </a:rPr>
              <a:t>accidents and injuries</a:t>
            </a:r>
            <a:r>
              <a:rPr lang="en-GB" spc="5" dirty="0">
                <a:solidFill>
                  <a:srgbClr val="000000"/>
                </a:solidFill>
                <a:effectLst/>
                <a:ea typeface="Calibri" panose="020F0502020204030204" pitchFamily="34" charset="0"/>
                <a:cs typeface="Arial" panose="020B0604020202020204" pitchFamily="34" charset="0"/>
              </a:rPr>
              <a:t> if </a:t>
            </a:r>
            <a:r>
              <a:rPr lang="en-GB" dirty="0">
                <a:solidFill>
                  <a:srgbClr val="000000"/>
                </a:solidFill>
                <a:effectLst/>
                <a:ea typeface="Calibri" panose="020F0502020204030204" pitchFamily="34" charset="0"/>
                <a:cs typeface="Arial" panose="020B0604020202020204" pitchFamily="34" charset="0"/>
              </a:rPr>
              <a:t>appropriate</a:t>
            </a:r>
            <a:r>
              <a:rPr lang="en-GB" spc="5" dirty="0">
                <a:solidFill>
                  <a:srgbClr val="000000"/>
                </a:solidFill>
                <a:effectLst/>
                <a:ea typeface="Calibri" panose="020F0502020204030204" pitchFamily="34" charset="0"/>
                <a:cs typeface="Arial" panose="020B0604020202020204" pitchFamily="34" charset="0"/>
              </a:rPr>
              <a:t> </a:t>
            </a:r>
            <a:r>
              <a:rPr lang="en-GB" dirty="0">
                <a:solidFill>
                  <a:srgbClr val="000000"/>
                </a:solidFill>
                <a:effectLst/>
                <a:ea typeface="Calibri" panose="020F0502020204030204" pitchFamily="34" charset="0"/>
                <a:cs typeface="Arial" panose="020B0604020202020204" pitchFamily="34" charset="0"/>
              </a:rPr>
              <a:t>precautions have not been taken.</a:t>
            </a:r>
            <a:endParaRPr lang="en-GB" dirty="0">
              <a:effectLst/>
              <a:ea typeface="Calibri" panose="020F0502020204030204" pitchFamily="34" charset="0"/>
              <a:cs typeface="Arial" panose="020B0604020202020204" pitchFamily="34" charset="0"/>
            </a:endParaRPr>
          </a:p>
        </p:txBody>
      </p:sp>
      <p:pic>
        <p:nvPicPr>
          <p:cNvPr id="4" name="Picture 3" descr="A picture containing yellow, indoor, floor, orange&#10;&#10;Description automatically generated">
            <a:extLst>
              <a:ext uri="{FF2B5EF4-FFF2-40B4-BE49-F238E27FC236}">
                <a16:creationId xmlns:a16="http://schemas.microsoft.com/office/drawing/2014/main" id="{6EAD7969-D36F-EB9F-913D-F2D4E70D6911}"/>
              </a:ext>
            </a:extLst>
          </p:cNvPr>
          <p:cNvPicPr>
            <a:picLocks noChangeAspect="1"/>
          </p:cNvPicPr>
          <p:nvPr/>
        </p:nvPicPr>
        <p:blipFill>
          <a:blip r:embed="rId3"/>
          <a:stretch>
            <a:fillRect/>
          </a:stretch>
        </p:blipFill>
        <p:spPr>
          <a:xfrm>
            <a:off x="3038167" y="3429000"/>
            <a:ext cx="3399593" cy="2270929"/>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7AD9C822-F72D-4FCE-B3A0-C8C18A0E31D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‘So far as is reasonably practicable’</a:t>
            </a:r>
          </a:p>
        </p:txBody>
      </p:sp>
      <p:sp>
        <p:nvSpPr>
          <p:cNvPr id="10" name="Content Placeholder 2">
            <a:extLst>
              <a:ext uri="{FF2B5EF4-FFF2-40B4-BE49-F238E27FC236}">
                <a16:creationId xmlns:a16="http://schemas.microsoft.com/office/drawing/2014/main" id="{B45DA5C1-56DA-4A0C-B5CF-338316CFA987}"/>
              </a:ext>
            </a:extLst>
          </p:cNvPr>
          <p:cNvSpPr>
            <a:spLocks noGrp="1"/>
          </p:cNvSpPr>
          <p:nvPr>
            <p:ph sz="quarter" idx="10"/>
          </p:nvPr>
        </p:nvSpPr>
        <p:spPr>
          <a:xfrm>
            <a:off x="457200" y="1512000"/>
            <a:ext cx="8229600" cy="4248000"/>
          </a:xfrm>
        </p:spPr>
        <p:txBody>
          <a:bodyPr/>
          <a:lstStyle/>
          <a:p>
            <a:r>
              <a:rPr lang="en-US" altLang="en-US" sz="1800" dirty="0">
                <a:ea typeface="ＭＳ Ｐゴシック" panose="020B0600070205080204" pitchFamily="34" charset="-128"/>
              </a:rPr>
              <a:t>The term </a:t>
            </a:r>
            <a:r>
              <a:rPr lang="en-US" altLang="en-US" sz="1800" b="1" dirty="0">
                <a:ea typeface="ＭＳ Ｐゴシック" panose="020B0600070205080204" pitchFamily="34" charset="-128"/>
              </a:rPr>
              <a:t>so far as is reasonably practicable (SFAIRP)</a:t>
            </a:r>
            <a:r>
              <a:rPr lang="en-US" altLang="en-US" sz="1800" dirty="0">
                <a:ea typeface="ＭＳ Ｐゴシック" panose="020B0600070205080204" pitchFamily="34" charset="-128"/>
              </a:rPr>
              <a:t> is used in the </a:t>
            </a:r>
            <a:r>
              <a:rPr lang="en-US" sz="1800" dirty="0"/>
              <a:t>Health and Safety at Work Act</a:t>
            </a:r>
            <a:r>
              <a:rPr lang="en-GB" sz="1800" dirty="0">
                <a:effectLst/>
              </a:rPr>
              <a:t> </a:t>
            </a:r>
            <a:r>
              <a:rPr lang="en-US" altLang="en-US" sz="1800" dirty="0">
                <a:ea typeface="ＭＳ Ｐゴシック" panose="020B0600070205080204" pitchFamily="34" charset="-128"/>
              </a:rPr>
              <a:t>(HASAWA). HASAWA imposes a duty on employers to ensure, SFAIRP,</a:t>
            </a:r>
            <a:r>
              <a:rPr lang="en-US" altLang="en-US" sz="1800" b="1" dirty="0">
                <a:ea typeface="ＭＳ Ｐゴシック" panose="020B0600070205080204" pitchFamily="34" charset="-128"/>
              </a:rPr>
              <a:t> </a:t>
            </a:r>
            <a:r>
              <a:rPr lang="en-US" altLang="en-US" sz="1800" dirty="0">
                <a:ea typeface="ＭＳ Ｐゴシック" panose="020B0600070205080204" pitchFamily="34" charset="-128"/>
              </a:rPr>
              <a:t>the health, safety and welfare at work of all their employees.</a:t>
            </a:r>
          </a:p>
          <a:p>
            <a:pPr marL="216000" indent="-216000">
              <a:spcBef>
                <a:spcPts val="500"/>
              </a:spcBef>
              <a:spcAft>
                <a:spcPts val="500"/>
              </a:spcAft>
              <a:buClr>
                <a:srgbClr val="3091E8"/>
              </a:buClr>
              <a:buFont typeface="Arial" panose="020B0604020202020204" pitchFamily="34" charset="0"/>
              <a:buChar char="•"/>
            </a:pPr>
            <a:r>
              <a:rPr lang="en-US" altLang="en-US" sz="1800" dirty="0">
                <a:ea typeface="ＭＳ Ｐゴシック" panose="020B0600070205080204" pitchFamily="34" charset="-128"/>
              </a:rPr>
              <a:t>Employers will need to demonstrate that they are reducing risk SFAIRP.</a:t>
            </a:r>
          </a:p>
          <a:p>
            <a:pPr marL="216000" indent="-216000">
              <a:spcBef>
                <a:spcPts val="500"/>
              </a:spcBef>
              <a:spcAft>
                <a:spcPts val="500"/>
              </a:spcAft>
              <a:buClr>
                <a:srgbClr val="3091E8"/>
              </a:buClr>
              <a:buFont typeface="Arial" panose="020B0604020202020204" pitchFamily="34" charset="0"/>
              <a:buChar char="•"/>
            </a:pPr>
            <a:r>
              <a:rPr lang="en-US" altLang="en-US" sz="1800" dirty="0">
                <a:ea typeface="ＭＳ Ｐゴシック" panose="020B0600070205080204" pitchFamily="34" charset="-128"/>
              </a:rPr>
              <a:t>They will need consider each risk and decide whether guarding against it is reasonably practicable in terms of the time, money and trouble required.</a:t>
            </a:r>
          </a:p>
          <a:p>
            <a:pPr marL="216000" indent="-216000">
              <a:spcBef>
                <a:spcPts val="500"/>
              </a:spcBef>
              <a:spcAft>
                <a:spcPts val="500"/>
              </a:spcAft>
              <a:buClr>
                <a:srgbClr val="3091E8"/>
              </a:buClr>
              <a:buFont typeface="Arial" panose="020B0604020202020204" pitchFamily="34" charset="0"/>
              <a:buChar char="•"/>
            </a:pPr>
            <a:r>
              <a:rPr lang="en-US" altLang="en-US" sz="1800" dirty="0">
                <a:ea typeface="ＭＳ Ｐゴシック" panose="020B0600070205080204" pitchFamily="34" charset="-128"/>
              </a:rPr>
              <a:t>An employer would not be expected to eliminate </a:t>
            </a:r>
            <a:r>
              <a:rPr lang="en-US" altLang="en-US" sz="1800" b="1" dirty="0">
                <a:ea typeface="ＭＳ Ｐゴシック" panose="020B0600070205080204" pitchFamily="34" charset="-128"/>
              </a:rPr>
              <a:t>all</a:t>
            </a:r>
            <a:r>
              <a:rPr lang="en-US" altLang="en-US" sz="1800" dirty="0">
                <a:ea typeface="ＭＳ Ｐゴシック" panose="020B0600070205080204" pitchFamily="34" charset="-128"/>
              </a:rPr>
              <a:t> the risks that employees are exposed to, because it would be impossible to remove all risks completely.</a:t>
            </a:r>
            <a:endParaRPr lang="en-GB" altLang="en-US" sz="1800" dirty="0">
              <a:ea typeface="ＭＳ Ｐゴシック" panose="020B0600070205080204" pitchFamily="34" charset="-128"/>
            </a:endParaRPr>
          </a:p>
          <a:p>
            <a:endParaRPr lang="en-US" altLang="en-US" sz="1800" dirty="0">
              <a:ea typeface="ＭＳ Ｐゴシック" panose="020B0600070205080204" pitchFamily="34" charset="-128"/>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SFAIRP</a:t>
            </a:r>
          </a:p>
        </p:txBody>
      </p:sp>
      <p:sp>
        <p:nvSpPr>
          <p:cNvPr id="5" name="Content Placeholder 2">
            <a:extLst>
              <a:ext uri="{FF2B5EF4-FFF2-40B4-BE49-F238E27FC236}">
                <a16:creationId xmlns:a16="http://schemas.microsoft.com/office/drawing/2014/main" id="{6630D4CB-9337-4E3C-BF50-AAE71D49EE80}"/>
              </a:ext>
            </a:extLst>
          </p:cNvPr>
          <p:cNvSpPr>
            <a:spLocks noGrp="1"/>
          </p:cNvSpPr>
          <p:nvPr>
            <p:ph sz="quarter" idx="10"/>
          </p:nvPr>
        </p:nvSpPr>
        <p:spPr>
          <a:xfrm>
            <a:off x="457200" y="1512000"/>
            <a:ext cx="8229600" cy="4248000"/>
          </a:xfrm>
        </p:spPr>
        <p:txBody>
          <a:bodyPr/>
          <a:lstStyle/>
          <a:p>
            <a:r>
              <a:rPr lang="en-US" altLang="en-US" dirty="0">
                <a:ea typeface="ＭＳ Ｐゴシック" panose="020B0600070205080204" pitchFamily="34" charset="-128"/>
              </a:rPr>
              <a:t>Determining that a risk as been reduced so far as practicable as required by the regulations is a process of </a:t>
            </a:r>
            <a:r>
              <a:rPr lang="en-US" altLang="en-US" b="1" dirty="0">
                <a:ea typeface="ＭＳ Ｐゴシック" panose="020B0600070205080204" pitchFamily="34" charset="-128"/>
              </a:rPr>
              <a:t>balance</a:t>
            </a:r>
            <a:r>
              <a:rPr lang="en-US" altLang="en-US" dirty="0">
                <a:ea typeface="ＭＳ Ｐゴシック" panose="020B0600070205080204" pitchFamily="34" charset="-128"/>
              </a:rPr>
              <a:t>.</a:t>
            </a:r>
          </a:p>
          <a:p>
            <a:pPr algn="ctr">
              <a:buClr>
                <a:srgbClr val="3091E8"/>
              </a:buClr>
            </a:pPr>
            <a:r>
              <a:rPr lang="en-US" altLang="en-US" dirty="0">
                <a:ea typeface="ＭＳ Ｐゴシック" panose="020B0600070205080204" pitchFamily="34" charset="-128"/>
              </a:rPr>
              <a:t>Which of these examples would be considered SFAIRP?</a:t>
            </a:r>
          </a:p>
          <a:p>
            <a:pPr marL="360363" algn="ctr">
              <a:buClr>
                <a:srgbClr val="0077E3"/>
              </a:buClr>
            </a:pPr>
            <a:r>
              <a:rPr lang="en-US" altLang="en-US" b="1" dirty="0">
                <a:ea typeface="ＭＳ Ｐゴシック" panose="020B0600070205080204" pitchFamily="34" charset="-128"/>
              </a:rPr>
              <a:t>Spending £1 million to prevent one person working at </a:t>
            </a:r>
            <a:br>
              <a:rPr lang="en-US" altLang="en-US" b="1" dirty="0">
                <a:ea typeface="ＭＳ Ｐゴシック" panose="020B0600070205080204" pitchFamily="34" charset="-128"/>
              </a:rPr>
            </a:br>
            <a:r>
              <a:rPr lang="en-US" altLang="en-US" b="1" dirty="0">
                <a:ea typeface="ＭＳ Ｐゴシック" panose="020B0600070205080204" pitchFamily="34" charset="-128"/>
              </a:rPr>
              <a:t>height on a task?</a:t>
            </a:r>
          </a:p>
          <a:p>
            <a:pPr marL="360363" algn="ctr">
              <a:buClr>
                <a:srgbClr val="0077E3"/>
              </a:buClr>
            </a:pPr>
            <a:endParaRPr lang="en-US" altLang="en-US" b="1" dirty="0">
              <a:ea typeface="ＭＳ Ｐゴシック" panose="020B0600070205080204" pitchFamily="34" charset="-128"/>
            </a:endParaRPr>
          </a:p>
          <a:p>
            <a:pPr marL="360363" algn="ctr">
              <a:buClr>
                <a:srgbClr val="0077E3"/>
              </a:buClr>
            </a:pPr>
            <a:r>
              <a:rPr lang="en-US" altLang="en-US" b="1" dirty="0">
                <a:ea typeface="ＭＳ Ｐゴシック" panose="020B0600070205080204" pitchFamily="34" charset="-128"/>
              </a:rPr>
              <a:t>Spending £1 million to prevent a major explosion that </a:t>
            </a:r>
            <a:br>
              <a:rPr lang="en-US" altLang="en-US" b="1" dirty="0">
                <a:ea typeface="ＭＳ Ｐゴシック" panose="020B0600070205080204" pitchFamily="34" charset="-128"/>
              </a:rPr>
            </a:br>
            <a:r>
              <a:rPr lang="en-US" altLang="en-US" b="1" dirty="0">
                <a:ea typeface="ＭＳ Ｐゴシック" panose="020B0600070205080204" pitchFamily="34" charset="-128"/>
              </a:rPr>
              <a:t>may kill 150 people?</a:t>
            </a:r>
            <a:endParaRPr lang="en-GB" altLang="en-US" b="1" dirty="0">
              <a:ea typeface="ＭＳ Ｐゴシック" panose="020B0600070205080204" pitchFamily="34" charset="-128"/>
            </a:endParaRPr>
          </a:p>
          <a:p>
            <a:endParaRPr lang="en-US" altLang="en-US" sz="1800" dirty="0">
              <a:ea typeface="ＭＳ Ｐゴシック" panose="020B0600070205080204" pitchFamily="34" charset="-12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5FA7D0-406B-45B8-98EE-2F391A356EB2}"/>
              </a:ext>
            </a:extLst>
          </p:cNvPr>
          <p:cNvSpPr>
            <a:spLocks noGrp="1"/>
          </p:cNvSpPr>
          <p:nvPr>
            <p:ph type="title"/>
          </p:nvPr>
        </p:nvSpPr>
        <p:spPr/>
        <p:txBody>
          <a:bodyPr/>
          <a:lstStyle/>
          <a:p>
            <a:r>
              <a:rPr lang="en-US" dirty="0"/>
              <a:t>Hazards in manufacturing and engineering contexts</a:t>
            </a:r>
            <a:endParaRPr lang="en-GB" dirty="0"/>
          </a:p>
        </p:txBody>
      </p:sp>
      <p:sp>
        <p:nvSpPr>
          <p:cNvPr id="3" name="Content Placeholder 2">
            <a:extLst>
              <a:ext uri="{FF2B5EF4-FFF2-40B4-BE49-F238E27FC236}">
                <a16:creationId xmlns:a16="http://schemas.microsoft.com/office/drawing/2014/main" id="{C85BEE52-2344-4E73-8641-AEB97675FAB8}"/>
              </a:ext>
            </a:extLst>
          </p:cNvPr>
          <p:cNvSpPr>
            <a:spLocks noGrp="1"/>
          </p:cNvSpPr>
          <p:nvPr>
            <p:ph sz="quarter" idx="10"/>
          </p:nvPr>
        </p:nvSpPr>
        <p:spPr>
          <a:xfrm>
            <a:off x="457200" y="1512000"/>
            <a:ext cx="8229600" cy="4248000"/>
          </a:xfrm>
        </p:spPr>
        <p:txBody>
          <a:bodyPr/>
          <a:lstStyle/>
          <a:p>
            <a:r>
              <a:rPr lang="en-US" dirty="0"/>
              <a:t>Manufacturing and engineering workplaces have some features than can be dangerous if proper care and attention is not paid to safe ways of working. Consider the following that could be encountered in manufacturing and engineering contexts:</a:t>
            </a:r>
          </a:p>
          <a:p>
            <a:pPr marL="216000" indent="-216000">
              <a:spcBef>
                <a:spcPts val="500"/>
              </a:spcBef>
              <a:spcAft>
                <a:spcPts val="500"/>
              </a:spcAft>
              <a:buClr>
                <a:srgbClr val="0077E3"/>
              </a:buClr>
              <a:buFont typeface="Arial" panose="020B0604020202020204" pitchFamily="34" charset="0"/>
              <a:buChar char="•"/>
            </a:pPr>
            <a:r>
              <a:rPr lang="en-US" dirty="0"/>
              <a:t>equipment and tools</a:t>
            </a:r>
          </a:p>
          <a:p>
            <a:pPr marL="216000" indent="-216000">
              <a:spcBef>
                <a:spcPts val="500"/>
              </a:spcBef>
              <a:spcAft>
                <a:spcPts val="500"/>
              </a:spcAft>
              <a:buClr>
                <a:srgbClr val="0077E3"/>
              </a:buClr>
              <a:buFont typeface="Arial" panose="020B0604020202020204" pitchFamily="34" charset="0"/>
              <a:buChar char="•"/>
            </a:pPr>
            <a:r>
              <a:rPr lang="en-US" dirty="0"/>
              <a:t>stored energy</a:t>
            </a:r>
          </a:p>
          <a:p>
            <a:pPr marL="216000" indent="-216000">
              <a:spcBef>
                <a:spcPts val="500"/>
              </a:spcBef>
              <a:spcAft>
                <a:spcPts val="500"/>
              </a:spcAft>
              <a:buClr>
                <a:srgbClr val="0077E3"/>
              </a:buClr>
              <a:buFont typeface="Arial" panose="020B0604020202020204" pitchFamily="34" charset="0"/>
              <a:buChar char="•"/>
            </a:pPr>
            <a:r>
              <a:rPr lang="en-US" dirty="0"/>
              <a:t>electricity</a:t>
            </a:r>
          </a:p>
          <a:p>
            <a:pPr marL="216000" indent="-216000">
              <a:spcBef>
                <a:spcPts val="500"/>
              </a:spcBef>
              <a:spcAft>
                <a:spcPts val="500"/>
              </a:spcAft>
              <a:buClr>
                <a:srgbClr val="0077E3"/>
              </a:buClr>
              <a:buFont typeface="Arial" panose="020B0604020202020204" pitchFamily="34" charset="0"/>
              <a:buChar char="•"/>
            </a:pPr>
            <a:r>
              <a:rPr lang="en-US" dirty="0"/>
              <a:t>harmful substances, such as corrosive </a:t>
            </a:r>
            <a:br>
              <a:rPr lang="en-US" dirty="0"/>
            </a:br>
            <a:r>
              <a:rPr lang="en-US" dirty="0"/>
              <a:t>materials or harmful gases</a:t>
            </a:r>
          </a:p>
          <a:p>
            <a:pPr marL="216000" indent="-216000">
              <a:spcBef>
                <a:spcPts val="500"/>
              </a:spcBef>
              <a:spcAft>
                <a:spcPts val="500"/>
              </a:spcAft>
              <a:buClr>
                <a:srgbClr val="0077E3"/>
              </a:buClr>
              <a:buFont typeface="Arial" panose="020B0604020202020204" pitchFamily="34" charset="0"/>
              <a:buChar char="•"/>
            </a:pPr>
            <a:r>
              <a:rPr lang="en-US" dirty="0"/>
              <a:t>challenging working environments (working at height, </a:t>
            </a:r>
            <a:br>
              <a:rPr lang="en-US" dirty="0"/>
            </a:br>
            <a:r>
              <a:rPr lang="en-US" dirty="0"/>
              <a:t>below ground, with noisy machinery, vehicles, furnaces etc).</a:t>
            </a:r>
          </a:p>
          <a:p>
            <a:endParaRPr lang="en-GB" dirty="0"/>
          </a:p>
        </p:txBody>
      </p:sp>
      <p:pic>
        <p:nvPicPr>
          <p:cNvPr id="5" name="Picture 4" descr="A picture containing indoor&#10;&#10;Description automatically generated">
            <a:extLst>
              <a:ext uri="{FF2B5EF4-FFF2-40B4-BE49-F238E27FC236}">
                <a16:creationId xmlns:a16="http://schemas.microsoft.com/office/drawing/2014/main" id="{850C3712-7D27-5937-D0BB-4AC18D5F6775}"/>
              </a:ext>
            </a:extLst>
          </p:cNvPr>
          <p:cNvPicPr>
            <a:picLocks noChangeAspect="1"/>
          </p:cNvPicPr>
          <p:nvPr/>
        </p:nvPicPr>
        <p:blipFill>
          <a:blip r:embed="rId3"/>
          <a:stretch>
            <a:fillRect/>
          </a:stretch>
        </p:blipFill>
        <p:spPr>
          <a:xfrm>
            <a:off x="5692878" y="2585668"/>
            <a:ext cx="2915264" cy="1947396"/>
          </a:xfrm>
          <a:prstGeom prst="rect">
            <a:avLst/>
          </a:prstGeom>
        </p:spPr>
      </p:pic>
    </p:spTree>
    <p:extLst>
      <p:ext uri="{BB962C8B-B14F-4D97-AF65-F5344CB8AC3E}">
        <p14:creationId xmlns:p14="http://schemas.microsoft.com/office/powerpoint/2010/main" val="2664594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Causes of common industrial injuries</a:t>
            </a:r>
          </a:p>
        </p:txBody>
      </p:sp>
      <p:sp>
        <p:nvSpPr>
          <p:cNvPr id="3" name="Content Placeholder 2">
            <a:extLst>
              <a:ext uri="{FF2B5EF4-FFF2-40B4-BE49-F238E27FC236}">
                <a16:creationId xmlns:a16="http://schemas.microsoft.com/office/drawing/2014/main" id="{F35C2E2D-6541-4A41-98F8-36AE5EFDF143}"/>
              </a:ext>
            </a:extLst>
          </p:cNvPr>
          <p:cNvSpPr>
            <a:spLocks noGrp="1"/>
          </p:cNvSpPr>
          <p:nvPr>
            <p:ph sz="quarter" idx="10"/>
          </p:nvPr>
        </p:nvSpPr>
        <p:spPr>
          <a:xfrm>
            <a:off x="457200" y="1497762"/>
            <a:ext cx="8229600" cy="4248000"/>
          </a:xfrm>
        </p:spPr>
        <p:txBody>
          <a:bodyPr/>
          <a:lstStyle/>
          <a:p>
            <a:r>
              <a:rPr lang="en-GB" dirty="0"/>
              <a:t>Within engineering and manufacturing, the HSE has identified the following common causes of industrial injuries:</a:t>
            </a:r>
          </a:p>
          <a:p>
            <a:pPr marL="216000" indent="-216000">
              <a:spcBef>
                <a:spcPts val="500"/>
              </a:spcBef>
              <a:spcAft>
                <a:spcPts val="500"/>
              </a:spcAft>
              <a:buClr>
                <a:srgbClr val="0077E3"/>
              </a:buClr>
              <a:buFont typeface="Arial" panose="020B0604020202020204" pitchFamily="34" charset="0"/>
              <a:buChar char="•"/>
            </a:pPr>
            <a:r>
              <a:rPr lang="en-GB" dirty="0"/>
              <a:t>exposure to or contact with a harmful or hot substance or object</a:t>
            </a:r>
          </a:p>
          <a:p>
            <a:pPr marL="216000" indent="-216000">
              <a:spcBef>
                <a:spcPts val="500"/>
              </a:spcBef>
              <a:spcAft>
                <a:spcPts val="500"/>
              </a:spcAft>
              <a:buClr>
                <a:srgbClr val="0077E3"/>
              </a:buClr>
              <a:buFont typeface="Arial" panose="020B0604020202020204" pitchFamily="34" charset="0"/>
              <a:buChar char="•"/>
            </a:pPr>
            <a:r>
              <a:rPr lang="en-GB" dirty="0"/>
              <a:t>fires and explosions</a:t>
            </a:r>
          </a:p>
          <a:p>
            <a:pPr marL="216000" indent="-216000">
              <a:spcBef>
                <a:spcPts val="500"/>
              </a:spcBef>
              <a:spcAft>
                <a:spcPts val="500"/>
              </a:spcAft>
              <a:buClr>
                <a:srgbClr val="0077E3"/>
              </a:buClr>
              <a:buFont typeface="Arial" panose="020B0604020202020204" pitchFamily="34" charset="0"/>
              <a:buChar char="•"/>
            </a:pPr>
            <a:r>
              <a:rPr lang="en-GB" dirty="0"/>
              <a:t>falls from height</a:t>
            </a:r>
          </a:p>
          <a:p>
            <a:pPr marL="216000" indent="-216000">
              <a:spcBef>
                <a:spcPts val="500"/>
              </a:spcBef>
              <a:spcAft>
                <a:spcPts val="500"/>
              </a:spcAft>
              <a:buClr>
                <a:srgbClr val="0077E3"/>
              </a:buClr>
              <a:buFont typeface="Arial" panose="020B0604020202020204" pitchFamily="34" charset="0"/>
              <a:buChar char="•"/>
            </a:pPr>
            <a:r>
              <a:rPr lang="en-GB" dirty="0"/>
              <a:t>workplace transport</a:t>
            </a:r>
          </a:p>
          <a:p>
            <a:pPr marL="216000" indent="-216000">
              <a:spcBef>
                <a:spcPts val="500"/>
              </a:spcBef>
              <a:spcAft>
                <a:spcPts val="500"/>
              </a:spcAft>
              <a:buClr>
                <a:srgbClr val="0077E3"/>
              </a:buClr>
              <a:buFont typeface="Arial" panose="020B0604020202020204" pitchFamily="34" charset="0"/>
              <a:buChar char="•"/>
            </a:pPr>
            <a:r>
              <a:rPr lang="en-GB" dirty="0"/>
              <a:t>slips and trips</a:t>
            </a:r>
          </a:p>
          <a:p>
            <a:pPr marL="216000" indent="-216000">
              <a:spcBef>
                <a:spcPts val="500"/>
              </a:spcBef>
              <a:spcAft>
                <a:spcPts val="500"/>
              </a:spcAft>
              <a:buClr>
                <a:srgbClr val="0077E3"/>
              </a:buClr>
              <a:buFont typeface="Arial" panose="020B0604020202020204" pitchFamily="34" charset="0"/>
              <a:buChar char="•"/>
            </a:pPr>
            <a:r>
              <a:rPr lang="en-GB" dirty="0"/>
              <a:t>being struck by an object.</a:t>
            </a:r>
          </a:p>
          <a:p>
            <a:pPr>
              <a:buClr>
                <a:srgbClr val="0077E3"/>
              </a:buClr>
            </a:pPr>
            <a:r>
              <a:rPr lang="en-GB" dirty="0"/>
              <a:t>Let’s look at some examples.</a:t>
            </a:r>
          </a:p>
        </p:txBody>
      </p:sp>
      <p:pic>
        <p:nvPicPr>
          <p:cNvPr id="5" name="Picture 4" descr="A picture containing person, outdoor&#10;&#10;Description automatically generated">
            <a:extLst>
              <a:ext uri="{FF2B5EF4-FFF2-40B4-BE49-F238E27FC236}">
                <a16:creationId xmlns:a16="http://schemas.microsoft.com/office/drawing/2014/main" id="{0D8BC58E-BFAB-B332-DB7E-7AA164EFA21F}"/>
              </a:ext>
            </a:extLst>
          </p:cNvPr>
          <p:cNvPicPr>
            <a:picLocks noChangeAspect="1"/>
          </p:cNvPicPr>
          <p:nvPr/>
        </p:nvPicPr>
        <p:blipFill>
          <a:blip r:embed="rId3"/>
          <a:stretch>
            <a:fillRect/>
          </a:stretch>
        </p:blipFill>
        <p:spPr>
          <a:xfrm>
            <a:off x="5149995" y="2969343"/>
            <a:ext cx="3536805" cy="2362586"/>
          </a:xfrm>
          <a:prstGeom prst="rect">
            <a:avLst/>
          </a:prstGeom>
        </p:spPr>
      </p:pic>
    </p:spTree>
    <p:extLst>
      <p:ext uri="{BB962C8B-B14F-4D97-AF65-F5344CB8AC3E}">
        <p14:creationId xmlns:p14="http://schemas.microsoft.com/office/powerpoint/2010/main" val="27990520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Exposure to or contact with a harmful substance</a:t>
            </a:r>
          </a:p>
        </p:txBody>
      </p:sp>
      <p:sp>
        <p:nvSpPr>
          <p:cNvPr id="3" name="Content Placeholder 2">
            <a:extLst>
              <a:ext uri="{FF2B5EF4-FFF2-40B4-BE49-F238E27FC236}">
                <a16:creationId xmlns:a16="http://schemas.microsoft.com/office/drawing/2014/main" id="{F35C2E2D-6541-4A41-98F8-36AE5EFDF143}"/>
              </a:ext>
            </a:extLst>
          </p:cNvPr>
          <p:cNvSpPr>
            <a:spLocks noGrp="1"/>
          </p:cNvSpPr>
          <p:nvPr>
            <p:ph sz="quarter" idx="10"/>
          </p:nvPr>
        </p:nvSpPr>
        <p:spPr>
          <a:xfrm>
            <a:off x="457199" y="1464866"/>
            <a:ext cx="5060731" cy="2730396"/>
          </a:xfrm>
        </p:spPr>
        <p:txBody>
          <a:bodyPr/>
          <a:lstStyle/>
          <a:p>
            <a:r>
              <a:rPr lang="en-GB" b="1" i="0" dirty="0">
                <a:solidFill>
                  <a:srgbClr val="111111"/>
                </a:solidFill>
                <a:effectLst/>
                <a:latin typeface="Arial" panose="020B0604020202020204" pitchFamily="34" charset="0"/>
              </a:rPr>
              <a:t>Case study</a:t>
            </a:r>
          </a:p>
          <a:p>
            <a:r>
              <a:rPr lang="en-GB" b="0" i="0" dirty="0">
                <a:solidFill>
                  <a:srgbClr val="111111"/>
                </a:solidFill>
                <a:effectLst/>
                <a:latin typeface="Arial" panose="020B0604020202020204" pitchFamily="34" charset="0"/>
              </a:rPr>
              <a:t>A spillage of titanium tetrachloride occurred when a heat treatment furnace was serviced. </a:t>
            </a:r>
          </a:p>
          <a:p>
            <a:r>
              <a:rPr lang="en-GB" b="0" i="0" dirty="0">
                <a:solidFill>
                  <a:srgbClr val="111111"/>
                </a:solidFill>
                <a:effectLst/>
                <a:latin typeface="Arial" panose="020B0604020202020204" pitchFamily="34" charset="0"/>
              </a:rPr>
              <a:t>The engineer was not wearing appropriate PPE and was unaware of the correct emergency procedures. </a:t>
            </a:r>
          </a:p>
          <a:p>
            <a:endParaRPr lang="en-GB" dirty="0"/>
          </a:p>
        </p:txBody>
      </p:sp>
      <p:sp>
        <p:nvSpPr>
          <p:cNvPr id="6" name="TextBox 5">
            <a:extLst>
              <a:ext uri="{FF2B5EF4-FFF2-40B4-BE49-F238E27FC236}">
                <a16:creationId xmlns:a16="http://schemas.microsoft.com/office/drawing/2014/main" id="{6CCD3530-E667-4560-BDC9-270642DA0B6F}"/>
              </a:ext>
            </a:extLst>
          </p:cNvPr>
          <p:cNvSpPr txBox="1"/>
          <p:nvPr/>
        </p:nvSpPr>
        <p:spPr>
          <a:xfrm>
            <a:off x="412955" y="4195262"/>
            <a:ext cx="8273846" cy="1323439"/>
          </a:xfrm>
          <a:prstGeom prst="rect">
            <a:avLst/>
          </a:prstGeom>
          <a:noFill/>
        </p:spPr>
        <p:txBody>
          <a:bodyPr wrap="square">
            <a:spAutoFit/>
          </a:bodyPr>
          <a:lstStyle/>
          <a:p>
            <a:r>
              <a:rPr lang="en-GB" b="0" i="0" dirty="0">
                <a:solidFill>
                  <a:srgbClr val="111111"/>
                </a:solidFill>
                <a:effectLst/>
                <a:latin typeface="Arial" panose="020B0604020202020204" pitchFamily="34" charset="0"/>
              </a:rPr>
              <a:t>By applying water to the spillage, he increased the amount of hydrogen chloride generated. An extractor fan exhausted the fumes into the yard of a neighbouring firm during a break, resulting in 66 people being taken to hospital.</a:t>
            </a:r>
          </a:p>
        </p:txBody>
      </p:sp>
      <p:pic>
        <p:nvPicPr>
          <p:cNvPr id="7" name="Picture 6">
            <a:extLst>
              <a:ext uri="{FF2B5EF4-FFF2-40B4-BE49-F238E27FC236}">
                <a16:creationId xmlns:a16="http://schemas.microsoft.com/office/drawing/2014/main" id="{EB37BB1D-A978-2AD6-AB4B-B34457DC3135}"/>
              </a:ext>
            </a:extLst>
          </p:cNvPr>
          <p:cNvPicPr>
            <a:picLocks noChangeAspect="1"/>
          </p:cNvPicPr>
          <p:nvPr/>
        </p:nvPicPr>
        <p:blipFill>
          <a:blip r:embed="rId3"/>
          <a:stretch>
            <a:fillRect/>
          </a:stretch>
        </p:blipFill>
        <p:spPr>
          <a:xfrm>
            <a:off x="5822965" y="1730352"/>
            <a:ext cx="2863835" cy="2199425"/>
          </a:xfrm>
          <a:prstGeom prst="rect">
            <a:avLst/>
          </a:prstGeom>
        </p:spPr>
      </p:pic>
    </p:spTree>
    <p:extLst>
      <p:ext uri="{BB962C8B-B14F-4D97-AF65-F5344CB8AC3E}">
        <p14:creationId xmlns:p14="http://schemas.microsoft.com/office/powerpoint/2010/main" val="4157754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Fires and explosions</a:t>
            </a:r>
          </a:p>
        </p:txBody>
      </p:sp>
      <p:sp>
        <p:nvSpPr>
          <p:cNvPr id="3" name="Content Placeholder 2">
            <a:extLst>
              <a:ext uri="{FF2B5EF4-FFF2-40B4-BE49-F238E27FC236}">
                <a16:creationId xmlns:a16="http://schemas.microsoft.com/office/drawing/2014/main" id="{F35C2E2D-6541-4A41-98F8-36AE5EFDF143}"/>
              </a:ext>
            </a:extLst>
          </p:cNvPr>
          <p:cNvSpPr>
            <a:spLocks noGrp="1"/>
          </p:cNvSpPr>
          <p:nvPr>
            <p:ph sz="quarter" idx="10"/>
          </p:nvPr>
        </p:nvSpPr>
        <p:spPr>
          <a:xfrm>
            <a:off x="457200" y="1464866"/>
            <a:ext cx="4545724" cy="4248000"/>
          </a:xfrm>
        </p:spPr>
        <p:txBody>
          <a:bodyPr/>
          <a:lstStyle/>
          <a:p>
            <a:r>
              <a:rPr lang="en-GB" b="1" i="0" dirty="0">
                <a:solidFill>
                  <a:srgbClr val="111111"/>
                </a:solidFill>
                <a:effectLst/>
                <a:latin typeface="Arial" panose="020B0604020202020204" pitchFamily="34" charset="0"/>
              </a:rPr>
              <a:t>Case study</a:t>
            </a:r>
          </a:p>
          <a:p>
            <a:r>
              <a:rPr lang="en-GB" b="0" i="0" dirty="0">
                <a:solidFill>
                  <a:srgbClr val="111111"/>
                </a:solidFill>
                <a:effectLst/>
                <a:latin typeface="Arial" panose="020B0604020202020204" pitchFamily="34" charset="0"/>
              </a:rPr>
              <a:t>A fire occurred at a trichloroethylene vapour-degreasing tank when the solvent level fell to such an extent that the accumulated grease/oil overheated. </a:t>
            </a:r>
          </a:p>
          <a:p>
            <a:r>
              <a:rPr lang="en-GB" b="0" i="0" dirty="0">
                <a:solidFill>
                  <a:srgbClr val="111111"/>
                </a:solidFill>
                <a:effectLst/>
                <a:latin typeface="Arial" panose="020B0604020202020204" pitchFamily="34" charset="0"/>
              </a:rPr>
              <a:t>The low solvent level indicator was defective, so the operator, who had left the tank unattended, was unaware that manual topping up was required.</a:t>
            </a:r>
            <a:endParaRPr lang="en-GB" dirty="0"/>
          </a:p>
        </p:txBody>
      </p:sp>
      <p:pic>
        <p:nvPicPr>
          <p:cNvPr id="5" name="Picture 4" descr="A picture containing fire, nature, fireplace, barbecue&#10;&#10;Description automatically generated">
            <a:extLst>
              <a:ext uri="{FF2B5EF4-FFF2-40B4-BE49-F238E27FC236}">
                <a16:creationId xmlns:a16="http://schemas.microsoft.com/office/drawing/2014/main" id="{F1C8547A-7689-E116-43B2-B8CADD9C1CDF}"/>
              </a:ext>
            </a:extLst>
          </p:cNvPr>
          <p:cNvPicPr>
            <a:picLocks noChangeAspect="1"/>
          </p:cNvPicPr>
          <p:nvPr/>
        </p:nvPicPr>
        <p:blipFill>
          <a:blip r:embed="rId3"/>
          <a:stretch>
            <a:fillRect/>
          </a:stretch>
        </p:blipFill>
        <p:spPr>
          <a:xfrm>
            <a:off x="5178176" y="2235379"/>
            <a:ext cx="3436848" cy="2158770"/>
          </a:xfrm>
          <a:prstGeom prst="rect">
            <a:avLst/>
          </a:prstGeom>
        </p:spPr>
      </p:pic>
    </p:spTree>
    <p:extLst>
      <p:ext uri="{BB962C8B-B14F-4D97-AF65-F5344CB8AC3E}">
        <p14:creationId xmlns:p14="http://schemas.microsoft.com/office/powerpoint/2010/main" val="41154440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Struck by an object</a:t>
            </a:r>
          </a:p>
        </p:txBody>
      </p:sp>
      <p:sp>
        <p:nvSpPr>
          <p:cNvPr id="3" name="Content Placeholder 2">
            <a:extLst>
              <a:ext uri="{FF2B5EF4-FFF2-40B4-BE49-F238E27FC236}">
                <a16:creationId xmlns:a16="http://schemas.microsoft.com/office/drawing/2014/main" id="{F35C2E2D-6541-4A41-98F8-36AE5EFDF143}"/>
              </a:ext>
            </a:extLst>
          </p:cNvPr>
          <p:cNvSpPr>
            <a:spLocks noGrp="1"/>
          </p:cNvSpPr>
          <p:nvPr>
            <p:ph sz="quarter" idx="10"/>
          </p:nvPr>
        </p:nvSpPr>
        <p:spPr>
          <a:xfrm>
            <a:off x="457200" y="1502573"/>
            <a:ext cx="4293909" cy="4248000"/>
          </a:xfrm>
        </p:spPr>
        <p:txBody>
          <a:bodyPr/>
          <a:lstStyle/>
          <a:p>
            <a:r>
              <a:rPr lang="en-GB" b="1" i="0" dirty="0">
                <a:solidFill>
                  <a:srgbClr val="111111"/>
                </a:solidFill>
                <a:effectLst/>
                <a:latin typeface="Arial" panose="020B0604020202020204" pitchFamily="34" charset="0"/>
              </a:rPr>
              <a:t>Case study</a:t>
            </a:r>
          </a:p>
          <a:p>
            <a:pPr algn="l" fontAlgn="base"/>
            <a:r>
              <a:rPr lang="en-GB" b="0" i="0" dirty="0">
                <a:solidFill>
                  <a:srgbClr val="111111"/>
                </a:solidFill>
                <a:effectLst/>
                <a:latin typeface="Arial" panose="020B0604020202020204" pitchFamily="34" charset="0"/>
              </a:rPr>
              <a:t>An employee lost the sight of an eye when he was hit by a piece of swarf (metal filing). He was using a compressed air line to clean metal cabinets prior to powder coating, but was not wearing eye protection. </a:t>
            </a:r>
          </a:p>
          <a:p>
            <a:pPr algn="l" fontAlgn="base"/>
            <a:r>
              <a:rPr lang="en-GB" b="0" i="0" dirty="0">
                <a:solidFill>
                  <a:srgbClr val="111111"/>
                </a:solidFill>
                <a:effectLst/>
                <a:latin typeface="Arial" panose="020B0604020202020204" pitchFamily="34" charset="0"/>
              </a:rPr>
              <a:t>Inadequate consideration had been given to safer alternatives, such as vacuuming.</a:t>
            </a:r>
          </a:p>
        </p:txBody>
      </p:sp>
      <p:pic>
        <p:nvPicPr>
          <p:cNvPr id="6" name="Picture 5">
            <a:extLst>
              <a:ext uri="{FF2B5EF4-FFF2-40B4-BE49-F238E27FC236}">
                <a16:creationId xmlns:a16="http://schemas.microsoft.com/office/drawing/2014/main" id="{0582C7C8-EA46-C942-6E70-D9A130F58C0F}"/>
              </a:ext>
            </a:extLst>
          </p:cNvPr>
          <p:cNvPicPr>
            <a:picLocks noChangeAspect="1"/>
          </p:cNvPicPr>
          <p:nvPr/>
        </p:nvPicPr>
        <p:blipFill>
          <a:blip r:embed="rId3"/>
          <a:stretch>
            <a:fillRect/>
          </a:stretch>
        </p:blipFill>
        <p:spPr>
          <a:xfrm>
            <a:off x="5166129" y="2062875"/>
            <a:ext cx="3520671" cy="2351809"/>
          </a:xfrm>
          <a:prstGeom prst="rect">
            <a:avLst/>
          </a:prstGeom>
        </p:spPr>
      </p:pic>
    </p:spTree>
    <p:extLst>
      <p:ext uri="{BB962C8B-B14F-4D97-AF65-F5344CB8AC3E}">
        <p14:creationId xmlns:p14="http://schemas.microsoft.com/office/powerpoint/2010/main" val="183986295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 ds:uri="b461a341-6040-4841-94a8-bc3e8908b04d"/>
    <ds:schemaRef ds:uri="http://purl.org/dc/dcmitype/"/>
    <ds:schemaRef ds:uri="http://schemas.openxmlformats.org/package/2006/metadata/core-properties"/>
    <ds:schemaRef ds:uri="http://schemas.microsoft.com/office/2006/documentManagement/types"/>
    <ds:schemaRef ds:uri="http://www.w3.org/XML/1998/namespace"/>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0</TotalTime>
  <Words>725</Words>
  <Application>Microsoft Office PowerPoint</Application>
  <PresentationFormat>On-screen Show (4:3)</PresentationFormat>
  <Paragraphs>71</Paragraphs>
  <Slides>11</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ＭＳ Ｐゴシック</vt:lpstr>
      <vt:lpstr>Arial</vt:lpstr>
      <vt:lpstr>Calibri</vt:lpstr>
      <vt:lpstr>Lucida Grande</vt:lpstr>
      <vt:lpstr>Times New Roman</vt:lpstr>
      <vt:lpstr>Default Design</vt:lpstr>
      <vt:lpstr>PowerPoint 4: Hazards in manufacturing and engineering</vt:lpstr>
      <vt:lpstr>Objectives</vt:lpstr>
      <vt:lpstr>‘So far as is reasonably practicable’</vt:lpstr>
      <vt:lpstr>SFAIRP</vt:lpstr>
      <vt:lpstr>Hazards in manufacturing and engineering contexts</vt:lpstr>
      <vt:lpstr>Causes of common industrial injuries</vt:lpstr>
      <vt:lpstr>Exposure to or contact with a harmful substance</vt:lpstr>
      <vt:lpstr>Fires and explosions</vt:lpstr>
      <vt:lpstr>Struck by an object</vt:lpstr>
      <vt:lpstr>Pause to discuss: common injuries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206</cp:revision>
  <cp:lastPrinted>2022-02-11T13:58:58Z</cp:lastPrinted>
  <dcterms:created xsi:type="dcterms:W3CDTF">2013-05-28T00:38:54Z</dcterms:created>
  <dcterms:modified xsi:type="dcterms:W3CDTF">2025-11-12T10:12:32Z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