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1" r:id="rId4"/>
  </p:sldMasterIdLst>
  <p:notesMasterIdLst>
    <p:notesMasterId r:id="rId22"/>
  </p:notesMasterIdLst>
  <p:handoutMasterIdLst>
    <p:handoutMasterId r:id="rId23"/>
  </p:handoutMasterIdLst>
  <p:sldIdLst>
    <p:sldId id="256" r:id="rId5"/>
    <p:sldId id="324" r:id="rId6"/>
    <p:sldId id="309" r:id="rId7"/>
    <p:sldId id="323" r:id="rId8"/>
    <p:sldId id="322" r:id="rId9"/>
    <p:sldId id="310" r:id="rId10"/>
    <p:sldId id="317" r:id="rId11"/>
    <p:sldId id="318" r:id="rId12"/>
    <p:sldId id="311" r:id="rId13"/>
    <p:sldId id="319" r:id="rId14"/>
    <p:sldId id="320" r:id="rId15"/>
    <p:sldId id="321" r:id="rId16"/>
    <p:sldId id="313" r:id="rId17"/>
    <p:sldId id="315" r:id="rId18"/>
    <p:sldId id="314" r:id="rId19"/>
    <p:sldId id="316" r:id="rId20"/>
    <p:sldId id="289" r:id="rId21"/>
  </p:sldIdLst>
  <p:sldSz cx="9144000" cy="6858000" type="screen4x3"/>
  <p:notesSz cx="6858000" cy="9144000"/>
  <p:custDataLst>
    <p:tags r:id="rId24"/>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EED0D035-671F-4FE0-87C3-0072FEA5F013}" v="143" dt="2022-08-23T11:15:18.061"/>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MasterView">
  <p:normalViewPr>
    <p:restoredLeft sz="25172" autoAdjust="0"/>
    <p:restoredTop sz="93741" autoAdjust="0"/>
  </p:normalViewPr>
  <p:slideViewPr>
    <p:cSldViewPr snapToGrid="0">
      <p:cViewPr varScale="1">
        <p:scale>
          <a:sx n="64" d="100"/>
          <a:sy n="64" d="100"/>
        </p:scale>
        <p:origin x="972" y="36"/>
      </p:cViewPr>
      <p:guideLst>
        <p:guide orient="horz" pos="2160"/>
        <p:guide pos="2880"/>
      </p:guideLst>
    </p:cSldViewPr>
  </p:slideViewPr>
  <p:outlineViewPr>
    <p:cViewPr>
      <p:scale>
        <a:sx n="33" d="100"/>
        <a:sy n="33" d="100"/>
      </p:scale>
      <p:origin x="0" y="0"/>
    </p:cViewPr>
  </p:outlineViewPr>
  <p:notesTextViewPr>
    <p:cViewPr>
      <p:scale>
        <a:sx n="1" d="1"/>
        <a:sy n="1" d="1"/>
      </p:scale>
      <p:origin x="0" y="0"/>
    </p:cViewPr>
  </p:notesTextViewPr>
  <p:sorterViewPr>
    <p:cViewPr>
      <p:scale>
        <a:sx n="170" d="100"/>
        <a:sy n="170" d="100"/>
      </p:scale>
      <p:origin x="0" y="6163"/>
    </p:cViewPr>
  </p:sorterViewPr>
  <p:notesViewPr>
    <p:cSldViewPr snapToGrid="0">
      <p:cViewPr>
        <p:scale>
          <a:sx n="1" d="2"/>
          <a:sy n="1" d="2"/>
        </p:scale>
        <p:origin x="0" y="0"/>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viewProps" Target="viewProps.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tags" Target="tags/tag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handoutMaster" Target="handoutMasters/handoutMaster1.xml"/><Relationship Id="rId28"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notesMaster" Target="notesMasters/notesMaster1.xml"/><Relationship Id="rId27" Type="http://schemas.openxmlformats.org/officeDocument/2006/relationships/theme" Target="theme/theme1.xml"/></Relationships>
</file>

<file path=ppt/diagrams/colors1.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608F0075-8D5F-4FF5-AAC3-BA99194D1753}" type="doc">
      <dgm:prSet loTypeId="urn:microsoft.com/office/officeart/2008/layout/RadialCluster" loCatId="cycle" qsTypeId="urn:microsoft.com/office/officeart/2005/8/quickstyle/simple1" qsCatId="simple" csTypeId="urn:microsoft.com/office/officeart/2005/8/colors/colorful5" csCatId="colorful" phldr="1"/>
      <dgm:spPr/>
      <dgm:t>
        <a:bodyPr/>
        <a:lstStyle/>
        <a:p>
          <a:endParaRPr lang="en-GB"/>
        </a:p>
      </dgm:t>
    </dgm:pt>
    <dgm:pt modelId="{B9EFEE46-6E0D-4BCA-BAB2-FE106C04015F}">
      <dgm:prSet phldrT="[Text]"/>
      <dgm:spPr/>
      <dgm:t>
        <a:bodyPr/>
        <a:lstStyle/>
        <a:p>
          <a:r>
            <a:rPr lang="en-US" dirty="0">
              <a:solidFill>
                <a:schemeClr val="tx1"/>
              </a:solidFill>
            </a:rPr>
            <a:t>JIT</a:t>
          </a:r>
          <a:endParaRPr lang="en-GB" dirty="0">
            <a:solidFill>
              <a:schemeClr val="tx1"/>
            </a:solidFill>
          </a:endParaRPr>
        </a:p>
      </dgm:t>
    </dgm:pt>
    <dgm:pt modelId="{4F9327B5-951C-43E7-B110-D53576E04EFE}" type="parTrans" cxnId="{45868027-F358-4061-9A6B-3240ED172960}">
      <dgm:prSet/>
      <dgm:spPr/>
      <dgm:t>
        <a:bodyPr/>
        <a:lstStyle/>
        <a:p>
          <a:endParaRPr lang="en-GB"/>
        </a:p>
      </dgm:t>
    </dgm:pt>
    <dgm:pt modelId="{2E76937E-B88E-48F4-A97E-A24A58076C16}" type="sibTrans" cxnId="{45868027-F358-4061-9A6B-3240ED172960}">
      <dgm:prSet/>
      <dgm:spPr/>
      <dgm:t>
        <a:bodyPr/>
        <a:lstStyle/>
        <a:p>
          <a:endParaRPr lang="en-GB"/>
        </a:p>
      </dgm:t>
    </dgm:pt>
    <dgm:pt modelId="{320B1DD9-3D4B-4A67-8267-B81CC6798832}">
      <dgm:prSet phldrT="[Text]"/>
      <dgm:spPr/>
      <dgm:t>
        <a:bodyPr/>
        <a:lstStyle/>
        <a:p>
          <a:r>
            <a:rPr lang="en-US" dirty="0"/>
            <a:t>Reduce idle time</a:t>
          </a:r>
          <a:endParaRPr lang="en-GB" dirty="0"/>
        </a:p>
      </dgm:t>
    </dgm:pt>
    <dgm:pt modelId="{16862183-5189-40CA-A92F-B71FD7B8D93E}" type="parTrans" cxnId="{52EF3226-03A1-429A-9694-DBACA75077B4}">
      <dgm:prSet/>
      <dgm:spPr/>
      <dgm:t>
        <a:bodyPr/>
        <a:lstStyle/>
        <a:p>
          <a:endParaRPr lang="en-GB"/>
        </a:p>
      </dgm:t>
    </dgm:pt>
    <dgm:pt modelId="{5C42A5EC-B302-4B96-AE93-40C53390B636}" type="sibTrans" cxnId="{52EF3226-03A1-429A-9694-DBACA75077B4}">
      <dgm:prSet/>
      <dgm:spPr/>
      <dgm:t>
        <a:bodyPr/>
        <a:lstStyle/>
        <a:p>
          <a:endParaRPr lang="en-GB"/>
        </a:p>
      </dgm:t>
    </dgm:pt>
    <dgm:pt modelId="{54D0386B-0521-4B0A-A72B-9F146769B642}">
      <dgm:prSet phldrT="[Text]"/>
      <dgm:spPr/>
      <dgm:t>
        <a:bodyPr/>
        <a:lstStyle/>
        <a:p>
          <a:r>
            <a:rPr lang="en-US" dirty="0"/>
            <a:t>Improve</a:t>
          </a:r>
        </a:p>
        <a:p>
          <a:r>
            <a:rPr lang="en-US" dirty="0"/>
            <a:t>accuracy</a:t>
          </a:r>
          <a:endParaRPr lang="en-GB" dirty="0"/>
        </a:p>
      </dgm:t>
    </dgm:pt>
    <dgm:pt modelId="{7187E617-5018-4120-86FB-F9FAD472BCA8}" type="parTrans" cxnId="{7F53F3E5-3D46-4116-B220-3FD52D9AC3DB}">
      <dgm:prSet/>
      <dgm:spPr/>
      <dgm:t>
        <a:bodyPr/>
        <a:lstStyle/>
        <a:p>
          <a:endParaRPr lang="en-GB"/>
        </a:p>
      </dgm:t>
    </dgm:pt>
    <dgm:pt modelId="{95074AD6-CEDE-4C3F-AF1D-BB7F216D97E8}" type="sibTrans" cxnId="{7F53F3E5-3D46-4116-B220-3FD52D9AC3DB}">
      <dgm:prSet/>
      <dgm:spPr/>
      <dgm:t>
        <a:bodyPr/>
        <a:lstStyle/>
        <a:p>
          <a:endParaRPr lang="en-GB"/>
        </a:p>
      </dgm:t>
    </dgm:pt>
    <dgm:pt modelId="{753E1E24-FB60-475B-90AC-14043278D725}">
      <dgm:prSet phldrT="[Text]"/>
      <dgm:spPr/>
      <dgm:t>
        <a:bodyPr/>
        <a:lstStyle/>
        <a:p>
          <a:r>
            <a:rPr lang="en-US" dirty="0"/>
            <a:t>Reduce waste</a:t>
          </a:r>
          <a:endParaRPr lang="en-GB" dirty="0"/>
        </a:p>
      </dgm:t>
    </dgm:pt>
    <dgm:pt modelId="{64A86935-B8C6-4187-91C4-71D9CE4262BB}" type="parTrans" cxnId="{8C133311-E82A-468B-A284-788DE66EF90B}">
      <dgm:prSet/>
      <dgm:spPr/>
      <dgm:t>
        <a:bodyPr/>
        <a:lstStyle/>
        <a:p>
          <a:endParaRPr lang="en-GB"/>
        </a:p>
      </dgm:t>
    </dgm:pt>
    <dgm:pt modelId="{769C346D-0C3E-4D37-BD28-3ABA9424C093}" type="sibTrans" cxnId="{8C133311-E82A-468B-A284-788DE66EF90B}">
      <dgm:prSet/>
      <dgm:spPr/>
      <dgm:t>
        <a:bodyPr/>
        <a:lstStyle/>
        <a:p>
          <a:endParaRPr lang="en-GB"/>
        </a:p>
      </dgm:t>
    </dgm:pt>
    <dgm:pt modelId="{546F1A45-FB83-44C8-A954-34AA044B062B}">
      <dgm:prSet phldrT="[Text]"/>
      <dgm:spPr/>
      <dgm:t>
        <a:bodyPr/>
        <a:lstStyle/>
        <a:p>
          <a:r>
            <a:rPr lang="en-US" dirty="0"/>
            <a:t>Improve</a:t>
          </a:r>
        </a:p>
        <a:p>
          <a:r>
            <a:rPr lang="en-US" dirty="0"/>
            <a:t>efficiency</a:t>
          </a:r>
          <a:endParaRPr lang="en-GB" dirty="0"/>
        </a:p>
      </dgm:t>
    </dgm:pt>
    <dgm:pt modelId="{9EB01B1F-8C9B-4CC1-8A90-17A8B9B7024B}" type="parTrans" cxnId="{EA67EA3C-CD53-4F75-B5B1-25D93CF6D42A}">
      <dgm:prSet/>
      <dgm:spPr/>
      <dgm:t>
        <a:bodyPr/>
        <a:lstStyle/>
        <a:p>
          <a:endParaRPr lang="en-GB"/>
        </a:p>
      </dgm:t>
    </dgm:pt>
    <dgm:pt modelId="{30582F34-1477-40F3-AC31-021BDBD694B8}" type="sibTrans" cxnId="{EA67EA3C-CD53-4F75-B5B1-25D93CF6D42A}">
      <dgm:prSet/>
      <dgm:spPr/>
      <dgm:t>
        <a:bodyPr/>
        <a:lstStyle/>
        <a:p>
          <a:endParaRPr lang="en-GB"/>
        </a:p>
      </dgm:t>
    </dgm:pt>
    <dgm:pt modelId="{4B832ED1-95B5-4D58-A1EC-C6166ED253BC}">
      <dgm:prSet phldrT="[Text]"/>
      <dgm:spPr/>
      <dgm:t>
        <a:bodyPr/>
        <a:lstStyle/>
        <a:p>
          <a:r>
            <a:rPr lang="en-US" dirty="0"/>
            <a:t>Improve cash flow</a:t>
          </a:r>
          <a:endParaRPr lang="en-GB" dirty="0"/>
        </a:p>
      </dgm:t>
    </dgm:pt>
    <dgm:pt modelId="{86411960-5DFD-44AE-897C-C130FFF74233}" type="parTrans" cxnId="{D77133D2-2CD0-4D57-B59F-F8A6359C0434}">
      <dgm:prSet/>
      <dgm:spPr/>
      <dgm:t>
        <a:bodyPr/>
        <a:lstStyle/>
        <a:p>
          <a:endParaRPr lang="en-GB"/>
        </a:p>
      </dgm:t>
    </dgm:pt>
    <dgm:pt modelId="{40B79BA7-F901-48BC-B6B1-6803784F7F67}" type="sibTrans" cxnId="{D77133D2-2CD0-4D57-B59F-F8A6359C0434}">
      <dgm:prSet/>
      <dgm:spPr/>
      <dgm:t>
        <a:bodyPr/>
        <a:lstStyle/>
        <a:p>
          <a:endParaRPr lang="en-GB"/>
        </a:p>
      </dgm:t>
    </dgm:pt>
    <dgm:pt modelId="{4B340A49-E257-4FBD-B52D-42162E9A2C10}">
      <dgm:prSet phldrT="[Text]"/>
      <dgm:spPr/>
      <dgm:t>
        <a:bodyPr/>
        <a:lstStyle/>
        <a:p>
          <a:endParaRPr lang="en-GB"/>
        </a:p>
      </dgm:t>
    </dgm:pt>
    <dgm:pt modelId="{C427735D-B9E4-4DC3-A489-D0F9517931F3}" type="parTrans" cxnId="{5045C372-32AE-4F4B-88EC-5EFD34DB1B86}">
      <dgm:prSet/>
      <dgm:spPr/>
      <dgm:t>
        <a:bodyPr/>
        <a:lstStyle/>
        <a:p>
          <a:endParaRPr lang="en-GB"/>
        </a:p>
      </dgm:t>
    </dgm:pt>
    <dgm:pt modelId="{8899C7A0-A85E-42CA-918D-CF6F1125AD6F}" type="sibTrans" cxnId="{5045C372-32AE-4F4B-88EC-5EFD34DB1B86}">
      <dgm:prSet/>
      <dgm:spPr/>
      <dgm:t>
        <a:bodyPr/>
        <a:lstStyle/>
        <a:p>
          <a:endParaRPr lang="en-GB"/>
        </a:p>
      </dgm:t>
    </dgm:pt>
    <dgm:pt modelId="{13517569-474B-4EF4-BC61-22796E1E49B5}" type="pres">
      <dgm:prSet presAssocID="{608F0075-8D5F-4FF5-AAC3-BA99194D1753}" presName="Name0" presStyleCnt="0">
        <dgm:presLayoutVars>
          <dgm:chMax val="1"/>
          <dgm:chPref val="1"/>
          <dgm:dir/>
          <dgm:animOne val="branch"/>
          <dgm:animLvl val="lvl"/>
        </dgm:presLayoutVars>
      </dgm:prSet>
      <dgm:spPr/>
    </dgm:pt>
    <dgm:pt modelId="{3E15456B-FFBD-40A1-878A-7915BCFAC36B}" type="pres">
      <dgm:prSet presAssocID="{B9EFEE46-6E0D-4BCA-BAB2-FE106C04015F}" presName="singleCycle" presStyleCnt="0"/>
      <dgm:spPr/>
    </dgm:pt>
    <dgm:pt modelId="{E77881DD-B127-42BA-B879-454AF56135AA}" type="pres">
      <dgm:prSet presAssocID="{B9EFEE46-6E0D-4BCA-BAB2-FE106C04015F}" presName="singleCenter" presStyleLbl="node1" presStyleIdx="0" presStyleCnt="6">
        <dgm:presLayoutVars>
          <dgm:chMax val="7"/>
          <dgm:chPref val="7"/>
        </dgm:presLayoutVars>
      </dgm:prSet>
      <dgm:spPr/>
    </dgm:pt>
    <dgm:pt modelId="{2B800803-3070-4504-920C-8F1E38AB3961}" type="pres">
      <dgm:prSet presAssocID="{16862183-5189-40CA-A92F-B71FD7B8D93E}" presName="Name56" presStyleLbl="parChTrans1D2" presStyleIdx="0" presStyleCnt="5"/>
      <dgm:spPr/>
    </dgm:pt>
    <dgm:pt modelId="{93F23CD6-5936-4206-B702-893ECD169DB1}" type="pres">
      <dgm:prSet presAssocID="{320B1DD9-3D4B-4A67-8267-B81CC6798832}" presName="text0" presStyleLbl="node1" presStyleIdx="1" presStyleCnt="6">
        <dgm:presLayoutVars>
          <dgm:bulletEnabled val="1"/>
        </dgm:presLayoutVars>
      </dgm:prSet>
      <dgm:spPr/>
    </dgm:pt>
    <dgm:pt modelId="{C789978B-0F94-4DBB-953A-807226FFFBE6}" type="pres">
      <dgm:prSet presAssocID="{7187E617-5018-4120-86FB-F9FAD472BCA8}" presName="Name56" presStyleLbl="parChTrans1D2" presStyleIdx="1" presStyleCnt="5"/>
      <dgm:spPr/>
    </dgm:pt>
    <dgm:pt modelId="{C46DB748-6D1A-4E65-9504-A7DDC1DC3120}" type="pres">
      <dgm:prSet presAssocID="{54D0386B-0521-4B0A-A72B-9F146769B642}" presName="text0" presStyleLbl="node1" presStyleIdx="2" presStyleCnt="6" custRadScaleRad="98938" custRadScaleInc="593">
        <dgm:presLayoutVars>
          <dgm:bulletEnabled val="1"/>
        </dgm:presLayoutVars>
      </dgm:prSet>
      <dgm:spPr/>
    </dgm:pt>
    <dgm:pt modelId="{D6346A19-AAF7-4A3E-BF5B-9E406AD26B4C}" type="pres">
      <dgm:prSet presAssocID="{9EB01B1F-8C9B-4CC1-8A90-17A8B9B7024B}" presName="Name56" presStyleLbl="parChTrans1D2" presStyleIdx="2" presStyleCnt="5"/>
      <dgm:spPr/>
    </dgm:pt>
    <dgm:pt modelId="{2FDF2C27-3F5B-40D1-9929-CDB6359E5AE0}" type="pres">
      <dgm:prSet presAssocID="{546F1A45-FB83-44C8-A954-34AA044B062B}" presName="text0" presStyleLbl="node1" presStyleIdx="3" presStyleCnt="6" custRadScaleRad="98938" custRadScaleInc="593">
        <dgm:presLayoutVars>
          <dgm:bulletEnabled val="1"/>
        </dgm:presLayoutVars>
      </dgm:prSet>
      <dgm:spPr/>
    </dgm:pt>
    <dgm:pt modelId="{89107218-0DDA-463C-B1E1-D17DD1506D02}" type="pres">
      <dgm:prSet presAssocID="{64A86935-B8C6-4187-91C4-71D9CE4262BB}" presName="Name56" presStyleLbl="parChTrans1D2" presStyleIdx="3" presStyleCnt="5"/>
      <dgm:spPr/>
    </dgm:pt>
    <dgm:pt modelId="{DBA3C445-FD93-4287-BFB9-6CC62EB02BF4}" type="pres">
      <dgm:prSet presAssocID="{753E1E24-FB60-475B-90AC-14043278D725}" presName="text0" presStyleLbl="node1" presStyleIdx="4" presStyleCnt="6">
        <dgm:presLayoutVars>
          <dgm:bulletEnabled val="1"/>
        </dgm:presLayoutVars>
      </dgm:prSet>
      <dgm:spPr/>
    </dgm:pt>
    <dgm:pt modelId="{5729C524-C554-4A68-AC78-D562390E5A3B}" type="pres">
      <dgm:prSet presAssocID="{86411960-5DFD-44AE-897C-C130FFF74233}" presName="Name56" presStyleLbl="parChTrans1D2" presStyleIdx="4" presStyleCnt="5"/>
      <dgm:spPr/>
    </dgm:pt>
    <dgm:pt modelId="{812D933D-38AA-4F46-AB20-7F1790F5A415}" type="pres">
      <dgm:prSet presAssocID="{4B832ED1-95B5-4D58-A1EC-C6166ED253BC}" presName="text0" presStyleLbl="node1" presStyleIdx="5" presStyleCnt="6">
        <dgm:presLayoutVars>
          <dgm:bulletEnabled val="1"/>
        </dgm:presLayoutVars>
      </dgm:prSet>
      <dgm:spPr/>
    </dgm:pt>
  </dgm:ptLst>
  <dgm:cxnLst>
    <dgm:cxn modelId="{8C133311-E82A-468B-A284-788DE66EF90B}" srcId="{B9EFEE46-6E0D-4BCA-BAB2-FE106C04015F}" destId="{753E1E24-FB60-475B-90AC-14043278D725}" srcOrd="3" destOrd="0" parTransId="{64A86935-B8C6-4187-91C4-71D9CE4262BB}" sibTransId="{769C346D-0C3E-4D37-BD28-3ABA9424C093}"/>
    <dgm:cxn modelId="{52EF3226-03A1-429A-9694-DBACA75077B4}" srcId="{B9EFEE46-6E0D-4BCA-BAB2-FE106C04015F}" destId="{320B1DD9-3D4B-4A67-8267-B81CC6798832}" srcOrd="0" destOrd="0" parTransId="{16862183-5189-40CA-A92F-B71FD7B8D93E}" sibTransId="{5C42A5EC-B302-4B96-AE93-40C53390B636}"/>
    <dgm:cxn modelId="{45868027-F358-4061-9A6B-3240ED172960}" srcId="{608F0075-8D5F-4FF5-AAC3-BA99194D1753}" destId="{B9EFEE46-6E0D-4BCA-BAB2-FE106C04015F}" srcOrd="0" destOrd="0" parTransId="{4F9327B5-951C-43E7-B110-D53576E04EFE}" sibTransId="{2E76937E-B88E-48F4-A97E-A24A58076C16}"/>
    <dgm:cxn modelId="{B6AC7431-6B51-4561-ABAF-3DE1B195D7BD}" type="presOf" srcId="{64A86935-B8C6-4187-91C4-71D9CE4262BB}" destId="{89107218-0DDA-463C-B1E1-D17DD1506D02}" srcOrd="0" destOrd="0" presId="urn:microsoft.com/office/officeart/2008/layout/RadialCluster"/>
    <dgm:cxn modelId="{EA67EA3C-CD53-4F75-B5B1-25D93CF6D42A}" srcId="{B9EFEE46-6E0D-4BCA-BAB2-FE106C04015F}" destId="{546F1A45-FB83-44C8-A954-34AA044B062B}" srcOrd="2" destOrd="0" parTransId="{9EB01B1F-8C9B-4CC1-8A90-17A8B9B7024B}" sibTransId="{30582F34-1477-40F3-AC31-021BDBD694B8}"/>
    <dgm:cxn modelId="{13BF7240-C759-48DF-A5DD-DD79D4471E6D}" type="presOf" srcId="{16862183-5189-40CA-A92F-B71FD7B8D93E}" destId="{2B800803-3070-4504-920C-8F1E38AB3961}" srcOrd="0" destOrd="0" presId="urn:microsoft.com/office/officeart/2008/layout/RadialCluster"/>
    <dgm:cxn modelId="{37BF984A-202C-46F2-A793-7119D67D3DEC}" type="presOf" srcId="{320B1DD9-3D4B-4A67-8267-B81CC6798832}" destId="{93F23CD6-5936-4206-B702-893ECD169DB1}" srcOrd="0" destOrd="0" presId="urn:microsoft.com/office/officeart/2008/layout/RadialCluster"/>
    <dgm:cxn modelId="{5045C372-32AE-4F4B-88EC-5EFD34DB1B86}" srcId="{608F0075-8D5F-4FF5-AAC3-BA99194D1753}" destId="{4B340A49-E257-4FBD-B52D-42162E9A2C10}" srcOrd="1" destOrd="0" parTransId="{C427735D-B9E4-4DC3-A489-D0F9517931F3}" sibTransId="{8899C7A0-A85E-42CA-918D-CF6F1125AD6F}"/>
    <dgm:cxn modelId="{DC369677-DD6E-416E-80C2-A7CFEBB69BAF}" type="presOf" srcId="{608F0075-8D5F-4FF5-AAC3-BA99194D1753}" destId="{13517569-474B-4EF4-BC61-22796E1E49B5}" srcOrd="0" destOrd="0" presId="urn:microsoft.com/office/officeart/2008/layout/RadialCluster"/>
    <dgm:cxn modelId="{3617D288-C326-45E7-9912-9771CC208D17}" type="presOf" srcId="{B9EFEE46-6E0D-4BCA-BAB2-FE106C04015F}" destId="{E77881DD-B127-42BA-B879-454AF56135AA}" srcOrd="0" destOrd="0" presId="urn:microsoft.com/office/officeart/2008/layout/RadialCluster"/>
    <dgm:cxn modelId="{B5AC3C8A-9649-4002-8ADF-2B7EF1422A12}" type="presOf" srcId="{4B832ED1-95B5-4D58-A1EC-C6166ED253BC}" destId="{812D933D-38AA-4F46-AB20-7F1790F5A415}" srcOrd="0" destOrd="0" presId="urn:microsoft.com/office/officeart/2008/layout/RadialCluster"/>
    <dgm:cxn modelId="{63C1548B-79EA-4CD0-91B3-2BBAB887DF4C}" type="presOf" srcId="{86411960-5DFD-44AE-897C-C130FFF74233}" destId="{5729C524-C554-4A68-AC78-D562390E5A3B}" srcOrd="0" destOrd="0" presId="urn:microsoft.com/office/officeart/2008/layout/RadialCluster"/>
    <dgm:cxn modelId="{859C16BA-2CCC-4F02-95F7-BD905A7120DB}" type="presOf" srcId="{54D0386B-0521-4B0A-A72B-9F146769B642}" destId="{C46DB748-6D1A-4E65-9504-A7DDC1DC3120}" srcOrd="0" destOrd="0" presId="urn:microsoft.com/office/officeart/2008/layout/RadialCluster"/>
    <dgm:cxn modelId="{5376E6BB-201F-4498-83CB-FAA4A3DA1524}" type="presOf" srcId="{753E1E24-FB60-475B-90AC-14043278D725}" destId="{DBA3C445-FD93-4287-BFB9-6CC62EB02BF4}" srcOrd="0" destOrd="0" presId="urn:microsoft.com/office/officeart/2008/layout/RadialCluster"/>
    <dgm:cxn modelId="{432A8BC0-0466-4D1D-9500-A6A594684BB9}" type="presOf" srcId="{9EB01B1F-8C9B-4CC1-8A90-17A8B9B7024B}" destId="{D6346A19-AAF7-4A3E-BF5B-9E406AD26B4C}" srcOrd="0" destOrd="0" presId="urn:microsoft.com/office/officeart/2008/layout/RadialCluster"/>
    <dgm:cxn modelId="{D77133D2-2CD0-4D57-B59F-F8A6359C0434}" srcId="{B9EFEE46-6E0D-4BCA-BAB2-FE106C04015F}" destId="{4B832ED1-95B5-4D58-A1EC-C6166ED253BC}" srcOrd="4" destOrd="0" parTransId="{86411960-5DFD-44AE-897C-C130FFF74233}" sibTransId="{40B79BA7-F901-48BC-B6B1-6803784F7F67}"/>
    <dgm:cxn modelId="{42596AD9-FA60-4F34-A2CB-6DB38DB87CD6}" type="presOf" srcId="{7187E617-5018-4120-86FB-F9FAD472BCA8}" destId="{C789978B-0F94-4DBB-953A-807226FFFBE6}" srcOrd="0" destOrd="0" presId="urn:microsoft.com/office/officeart/2008/layout/RadialCluster"/>
    <dgm:cxn modelId="{7F53F3E5-3D46-4116-B220-3FD52D9AC3DB}" srcId="{B9EFEE46-6E0D-4BCA-BAB2-FE106C04015F}" destId="{54D0386B-0521-4B0A-A72B-9F146769B642}" srcOrd="1" destOrd="0" parTransId="{7187E617-5018-4120-86FB-F9FAD472BCA8}" sibTransId="{95074AD6-CEDE-4C3F-AF1D-BB7F216D97E8}"/>
    <dgm:cxn modelId="{61ABC6FA-6560-4F92-9095-9003A39B8196}" type="presOf" srcId="{546F1A45-FB83-44C8-A954-34AA044B062B}" destId="{2FDF2C27-3F5B-40D1-9929-CDB6359E5AE0}" srcOrd="0" destOrd="0" presId="urn:microsoft.com/office/officeart/2008/layout/RadialCluster"/>
    <dgm:cxn modelId="{3AAE4DEC-7A44-414A-B0E8-15D9AF9569C6}" type="presParOf" srcId="{13517569-474B-4EF4-BC61-22796E1E49B5}" destId="{3E15456B-FFBD-40A1-878A-7915BCFAC36B}" srcOrd="0" destOrd="0" presId="urn:microsoft.com/office/officeart/2008/layout/RadialCluster"/>
    <dgm:cxn modelId="{17DA4B46-ACDF-4D0C-9081-40837F844E01}" type="presParOf" srcId="{3E15456B-FFBD-40A1-878A-7915BCFAC36B}" destId="{E77881DD-B127-42BA-B879-454AF56135AA}" srcOrd="0" destOrd="0" presId="urn:microsoft.com/office/officeart/2008/layout/RadialCluster"/>
    <dgm:cxn modelId="{57410223-4424-4357-AD7E-E847C324176E}" type="presParOf" srcId="{3E15456B-FFBD-40A1-878A-7915BCFAC36B}" destId="{2B800803-3070-4504-920C-8F1E38AB3961}" srcOrd="1" destOrd="0" presId="urn:microsoft.com/office/officeart/2008/layout/RadialCluster"/>
    <dgm:cxn modelId="{F2286BD5-BC31-46E6-A580-420F6467C8D2}" type="presParOf" srcId="{3E15456B-FFBD-40A1-878A-7915BCFAC36B}" destId="{93F23CD6-5936-4206-B702-893ECD169DB1}" srcOrd="2" destOrd="0" presId="urn:microsoft.com/office/officeart/2008/layout/RadialCluster"/>
    <dgm:cxn modelId="{D239BD8E-20BD-4107-AC8D-15140EEC955A}" type="presParOf" srcId="{3E15456B-FFBD-40A1-878A-7915BCFAC36B}" destId="{C789978B-0F94-4DBB-953A-807226FFFBE6}" srcOrd="3" destOrd="0" presId="urn:microsoft.com/office/officeart/2008/layout/RadialCluster"/>
    <dgm:cxn modelId="{C04BC0A5-F06E-460D-8EE8-02EF84DC83C2}" type="presParOf" srcId="{3E15456B-FFBD-40A1-878A-7915BCFAC36B}" destId="{C46DB748-6D1A-4E65-9504-A7DDC1DC3120}" srcOrd="4" destOrd="0" presId="urn:microsoft.com/office/officeart/2008/layout/RadialCluster"/>
    <dgm:cxn modelId="{AC6BEC0D-6007-442A-B829-26A3629E255C}" type="presParOf" srcId="{3E15456B-FFBD-40A1-878A-7915BCFAC36B}" destId="{D6346A19-AAF7-4A3E-BF5B-9E406AD26B4C}" srcOrd="5" destOrd="0" presId="urn:microsoft.com/office/officeart/2008/layout/RadialCluster"/>
    <dgm:cxn modelId="{0C72DB4B-1951-4879-B8E4-96080326475D}" type="presParOf" srcId="{3E15456B-FFBD-40A1-878A-7915BCFAC36B}" destId="{2FDF2C27-3F5B-40D1-9929-CDB6359E5AE0}" srcOrd="6" destOrd="0" presId="urn:microsoft.com/office/officeart/2008/layout/RadialCluster"/>
    <dgm:cxn modelId="{0E86369E-F7F3-452E-B31C-6DEE268097FE}" type="presParOf" srcId="{3E15456B-FFBD-40A1-878A-7915BCFAC36B}" destId="{89107218-0DDA-463C-B1E1-D17DD1506D02}" srcOrd="7" destOrd="0" presId="urn:microsoft.com/office/officeart/2008/layout/RadialCluster"/>
    <dgm:cxn modelId="{28E116A4-EC36-42DD-B3F9-1A2C73071208}" type="presParOf" srcId="{3E15456B-FFBD-40A1-878A-7915BCFAC36B}" destId="{DBA3C445-FD93-4287-BFB9-6CC62EB02BF4}" srcOrd="8" destOrd="0" presId="urn:microsoft.com/office/officeart/2008/layout/RadialCluster"/>
    <dgm:cxn modelId="{3EF92B9F-9FC3-406A-90F8-E5A41D7FA8AA}" type="presParOf" srcId="{3E15456B-FFBD-40A1-878A-7915BCFAC36B}" destId="{5729C524-C554-4A68-AC78-D562390E5A3B}" srcOrd="9" destOrd="0" presId="urn:microsoft.com/office/officeart/2008/layout/RadialCluster"/>
    <dgm:cxn modelId="{31296B51-38FD-455D-9CDA-4606C22FF4E8}" type="presParOf" srcId="{3E15456B-FFBD-40A1-878A-7915BCFAC36B}" destId="{812D933D-38AA-4F46-AB20-7F1790F5A415}" srcOrd="10" destOrd="0" presId="urn:microsoft.com/office/officeart/2008/layout/RadialCluster"/>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77881DD-B127-42BA-B879-454AF56135AA}">
      <dsp:nvSpPr>
        <dsp:cNvPr id="0" name=""/>
        <dsp:cNvSpPr/>
      </dsp:nvSpPr>
      <dsp:spPr>
        <a:xfrm>
          <a:off x="2199275" y="1380096"/>
          <a:ext cx="1061343" cy="1061343"/>
        </a:xfrm>
        <a:prstGeom prst="roundRect">
          <a:avLst/>
        </a:prstGeom>
        <a:solidFill>
          <a:schemeClr val="accent5">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600200">
            <a:lnSpc>
              <a:spcPct val="90000"/>
            </a:lnSpc>
            <a:spcBef>
              <a:spcPct val="0"/>
            </a:spcBef>
            <a:spcAft>
              <a:spcPct val="35000"/>
            </a:spcAft>
            <a:buNone/>
          </a:pPr>
          <a:r>
            <a:rPr lang="en-US" sz="3600" kern="1200" dirty="0">
              <a:solidFill>
                <a:schemeClr val="tx1"/>
              </a:solidFill>
            </a:rPr>
            <a:t>JIT</a:t>
          </a:r>
          <a:endParaRPr lang="en-GB" sz="3600" kern="1200" dirty="0">
            <a:solidFill>
              <a:schemeClr val="tx1"/>
            </a:solidFill>
          </a:endParaRPr>
        </a:p>
      </dsp:txBody>
      <dsp:txXfrm>
        <a:off x="2251085" y="1431906"/>
        <a:ext cx="957723" cy="957723"/>
      </dsp:txXfrm>
    </dsp:sp>
    <dsp:sp modelId="{2B800803-3070-4504-920C-8F1E38AB3961}">
      <dsp:nvSpPr>
        <dsp:cNvPr id="0" name=""/>
        <dsp:cNvSpPr/>
      </dsp:nvSpPr>
      <dsp:spPr>
        <a:xfrm rot="16200000">
          <a:off x="2430256" y="1080405"/>
          <a:ext cx="599382" cy="0"/>
        </a:xfrm>
        <a:custGeom>
          <a:avLst/>
          <a:gdLst/>
          <a:ahLst/>
          <a:cxnLst/>
          <a:rect l="0" t="0" r="0" b="0"/>
          <a:pathLst>
            <a:path>
              <a:moveTo>
                <a:pt x="0" y="0"/>
              </a:moveTo>
              <a:lnTo>
                <a:pt x="599382" y="0"/>
              </a:lnTo>
            </a:path>
          </a:pathLst>
        </a:custGeom>
        <a:noFill/>
        <a:ln w="25400" cap="flat" cmpd="sng" algn="ctr">
          <a:solidFill>
            <a:schemeClr val="accent6">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93F23CD6-5936-4206-B702-893ECD169DB1}">
      <dsp:nvSpPr>
        <dsp:cNvPr id="0" name=""/>
        <dsp:cNvSpPr/>
      </dsp:nvSpPr>
      <dsp:spPr>
        <a:xfrm>
          <a:off x="2374397" y="69613"/>
          <a:ext cx="711100" cy="711100"/>
        </a:xfrm>
        <a:prstGeom prst="roundRect">
          <a:avLst/>
        </a:prstGeom>
        <a:solidFill>
          <a:schemeClr val="accent5">
            <a:hueOff val="651405"/>
            <a:satOff val="2239"/>
            <a:lumOff val="-10745"/>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3020" tIns="33020" rIns="33020" bIns="33020" numCol="1" spcCol="1270" anchor="ctr" anchorCtr="0">
          <a:noAutofit/>
        </a:bodyPr>
        <a:lstStyle/>
        <a:p>
          <a:pPr marL="0" lvl="0" indent="0" algn="ctr" defTabSz="577850">
            <a:lnSpc>
              <a:spcPct val="90000"/>
            </a:lnSpc>
            <a:spcBef>
              <a:spcPct val="0"/>
            </a:spcBef>
            <a:spcAft>
              <a:spcPct val="35000"/>
            </a:spcAft>
            <a:buNone/>
          </a:pPr>
          <a:r>
            <a:rPr lang="en-US" sz="1300" kern="1200" dirty="0"/>
            <a:t>Reduce idle time</a:t>
          </a:r>
          <a:endParaRPr lang="en-GB" sz="1300" kern="1200" dirty="0"/>
        </a:p>
      </dsp:txBody>
      <dsp:txXfrm>
        <a:off x="2409110" y="104326"/>
        <a:ext cx="641674" cy="641674"/>
      </dsp:txXfrm>
    </dsp:sp>
    <dsp:sp modelId="{C789978B-0F94-4DBB-953A-807226FFFBE6}">
      <dsp:nvSpPr>
        <dsp:cNvPr id="0" name=""/>
        <dsp:cNvSpPr/>
      </dsp:nvSpPr>
      <dsp:spPr>
        <a:xfrm rot="20532809">
          <a:off x="3247734" y="1658183"/>
          <a:ext cx="539118" cy="0"/>
        </a:xfrm>
        <a:custGeom>
          <a:avLst/>
          <a:gdLst/>
          <a:ahLst/>
          <a:cxnLst/>
          <a:rect l="0" t="0" r="0" b="0"/>
          <a:pathLst>
            <a:path>
              <a:moveTo>
                <a:pt x="0" y="0"/>
              </a:moveTo>
              <a:lnTo>
                <a:pt x="539118" y="0"/>
              </a:lnTo>
            </a:path>
          </a:pathLst>
        </a:custGeom>
        <a:noFill/>
        <a:ln w="25400" cap="flat" cmpd="sng" algn="ctr">
          <a:solidFill>
            <a:schemeClr val="accent6">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C46DB748-6D1A-4E65-9504-A7DDC1DC3120}">
      <dsp:nvSpPr>
        <dsp:cNvPr id="0" name=""/>
        <dsp:cNvSpPr/>
      </dsp:nvSpPr>
      <dsp:spPr>
        <a:xfrm>
          <a:off x="3773968" y="1106228"/>
          <a:ext cx="711100" cy="711100"/>
        </a:xfrm>
        <a:prstGeom prst="roundRect">
          <a:avLst/>
        </a:prstGeom>
        <a:solidFill>
          <a:schemeClr val="accent5">
            <a:hueOff val="1302810"/>
            <a:satOff val="4478"/>
            <a:lumOff val="-2149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7940" tIns="27940" rIns="27940" bIns="27940" numCol="1" spcCol="1270" anchor="ctr" anchorCtr="0">
          <a:noAutofit/>
        </a:bodyPr>
        <a:lstStyle/>
        <a:p>
          <a:pPr marL="0" lvl="0" indent="0" algn="ctr" defTabSz="488950">
            <a:lnSpc>
              <a:spcPct val="90000"/>
            </a:lnSpc>
            <a:spcBef>
              <a:spcPct val="0"/>
            </a:spcBef>
            <a:spcAft>
              <a:spcPct val="35000"/>
            </a:spcAft>
            <a:buNone/>
          </a:pPr>
          <a:r>
            <a:rPr lang="en-US" sz="1100" kern="1200" dirty="0"/>
            <a:t>Improve</a:t>
          </a:r>
        </a:p>
        <a:p>
          <a:pPr marL="0" lvl="0" indent="0" algn="ctr" defTabSz="488950">
            <a:lnSpc>
              <a:spcPct val="90000"/>
            </a:lnSpc>
            <a:spcBef>
              <a:spcPct val="0"/>
            </a:spcBef>
            <a:spcAft>
              <a:spcPct val="35000"/>
            </a:spcAft>
            <a:buNone/>
          </a:pPr>
          <a:r>
            <a:rPr lang="en-US" sz="1100" kern="1200" dirty="0"/>
            <a:t>accuracy</a:t>
          </a:r>
          <a:endParaRPr lang="en-GB" sz="1100" kern="1200" dirty="0"/>
        </a:p>
      </dsp:txBody>
      <dsp:txXfrm>
        <a:off x="3808681" y="1140941"/>
        <a:ext cx="641674" cy="641674"/>
      </dsp:txXfrm>
    </dsp:sp>
    <dsp:sp modelId="{D6346A19-AAF7-4A3E-BF5B-9E406AD26B4C}">
      <dsp:nvSpPr>
        <dsp:cNvPr id="0" name=""/>
        <dsp:cNvSpPr/>
      </dsp:nvSpPr>
      <dsp:spPr>
        <a:xfrm rot="3252809">
          <a:off x="3034146" y="2594491"/>
          <a:ext cx="377346" cy="0"/>
        </a:xfrm>
        <a:custGeom>
          <a:avLst/>
          <a:gdLst/>
          <a:ahLst/>
          <a:cxnLst/>
          <a:rect l="0" t="0" r="0" b="0"/>
          <a:pathLst>
            <a:path>
              <a:moveTo>
                <a:pt x="0" y="0"/>
              </a:moveTo>
              <a:lnTo>
                <a:pt x="377346" y="0"/>
              </a:lnTo>
            </a:path>
          </a:pathLst>
        </a:custGeom>
        <a:noFill/>
        <a:ln w="25400" cap="flat" cmpd="sng" algn="ctr">
          <a:solidFill>
            <a:schemeClr val="accent6">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2FDF2C27-3F5B-40D1-9929-CDB6359E5AE0}">
      <dsp:nvSpPr>
        <dsp:cNvPr id="0" name=""/>
        <dsp:cNvSpPr/>
      </dsp:nvSpPr>
      <dsp:spPr>
        <a:xfrm>
          <a:off x="3233903" y="2747543"/>
          <a:ext cx="711100" cy="711100"/>
        </a:xfrm>
        <a:prstGeom prst="roundRect">
          <a:avLst/>
        </a:prstGeom>
        <a:solidFill>
          <a:schemeClr val="accent5">
            <a:hueOff val="1954216"/>
            <a:satOff val="6718"/>
            <a:lumOff val="-32236"/>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7940" tIns="27940" rIns="27940" bIns="27940" numCol="1" spcCol="1270" anchor="ctr" anchorCtr="0">
          <a:noAutofit/>
        </a:bodyPr>
        <a:lstStyle/>
        <a:p>
          <a:pPr marL="0" lvl="0" indent="0" algn="ctr" defTabSz="488950">
            <a:lnSpc>
              <a:spcPct val="90000"/>
            </a:lnSpc>
            <a:spcBef>
              <a:spcPct val="0"/>
            </a:spcBef>
            <a:spcAft>
              <a:spcPct val="35000"/>
            </a:spcAft>
            <a:buNone/>
          </a:pPr>
          <a:r>
            <a:rPr lang="en-US" sz="1100" kern="1200" dirty="0"/>
            <a:t>Improve</a:t>
          </a:r>
        </a:p>
        <a:p>
          <a:pPr marL="0" lvl="0" indent="0" algn="ctr" defTabSz="488950">
            <a:lnSpc>
              <a:spcPct val="90000"/>
            </a:lnSpc>
            <a:spcBef>
              <a:spcPct val="0"/>
            </a:spcBef>
            <a:spcAft>
              <a:spcPct val="35000"/>
            </a:spcAft>
            <a:buNone/>
          </a:pPr>
          <a:r>
            <a:rPr lang="en-US" sz="1100" kern="1200" dirty="0"/>
            <a:t>efficiency</a:t>
          </a:r>
          <a:endParaRPr lang="en-GB" sz="1100" kern="1200" dirty="0"/>
        </a:p>
      </dsp:txBody>
      <dsp:txXfrm>
        <a:off x="3268616" y="2782256"/>
        <a:ext cx="641674" cy="641674"/>
      </dsp:txXfrm>
    </dsp:sp>
    <dsp:sp modelId="{89107218-0DDA-463C-B1E1-D17DD1506D02}">
      <dsp:nvSpPr>
        <dsp:cNvPr id="0" name=""/>
        <dsp:cNvSpPr/>
      </dsp:nvSpPr>
      <dsp:spPr>
        <a:xfrm rot="7560000">
          <a:off x="2034635" y="2599268"/>
          <a:ext cx="390174" cy="0"/>
        </a:xfrm>
        <a:custGeom>
          <a:avLst/>
          <a:gdLst/>
          <a:ahLst/>
          <a:cxnLst/>
          <a:rect l="0" t="0" r="0" b="0"/>
          <a:pathLst>
            <a:path>
              <a:moveTo>
                <a:pt x="0" y="0"/>
              </a:moveTo>
              <a:lnTo>
                <a:pt x="390174" y="0"/>
              </a:lnTo>
            </a:path>
          </a:pathLst>
        </a:custGeom>
        <a:noFill/>
        <a:ln w="25400" cap="flat" cmpd="sng" algn="ctr">
          <a:solidFill>
            <a:schemeClr val="accent6">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DBA3C445-FD93-4287-BFB9-6CC62EB02BF4}">
      <dsp:nvSpPr>
        <dsp:cNvPr id="0" name=""/>
        <dsp:cNvSpPr/>
      </dsp:nvSpPr>
      <dsp:spPr>
        <a:xfrm>
          <a:off x="1501181" y="2757097"/>
          <a:ext cx="711100" cy="711100"/>
        </a:xfrm>
        <a:prstGeom prst="roundRect">
          <a:avLst/>
        </a:prstGeom>
        <a:solidFill>
          <a:schemeClr val="accent5">
            <a:hueOff val="2605621"/>
            <a:satOff val="8957"/>
            <a:lumOff val="-42981"/>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3020" tIns="33020" rIns="33020" bIns="33020" numCol="1" spcCol="1270" anchor="ctr" anchorCtr="0">
          <a:noAutofit/>
        </a:bodyPr>
        <a:lstStyle/>
        <a:p>
          <a:pPr marL="0" lvl="0" indent="0" algn="ctr" defTabSz="577850">
            <a:lnSpc>
              <a:spcPct val="90000"/>
            </a:lnSpc>
            <a:spcBef>
              <a:spcPct val="0"/>
            </a:spcBef>
            <a:spcAft>
              <a:spcPct val="35000"/>
            </a:spcAft>
            <a:buNone/>
          </a:pPr>
          <a:r>
            <a:rPr lang="en-US" sz="1300" kern="1200" dirty="0"/>
            <a:t>Reduce waste</a:t>
          </a:r>
          <a:endParaRPr lang="en-GB" sz="1300" kern="1200" dirty="0"/>
        </a:p>
      </dsp:txBody>
      <dsp:txXfrm>
        <a:off x="1535894" y="2791810"/>
        <a:ext cx="641674" cy="641674"/>
      </dsp:txXfrm>
    </dsp:sp>
    <dsp:sp modelId="{5729C524-C554-4A68-AC78-D562390E5A3B}">
      <dsp:nvSpPr>
        <dsp:cNvPr id="0" name=""/>
        <dsp:cNvSpPr/>
      </dsp:nvSpPr>
      <dsp:spPr>
        <a:xfrm rot="11880000">
          <a:off x="1659052" y="1652779"/>
          <a:ext cx="553775" cy="0"/>
        </a:xfrm>
        <a:custGeom>
          <a:avLst/>
          <a:gdLst/>
          <a:ahLst/>
          <a:cxnLst/>
          <a:rect l="0" t="0" r="0" b="0"/>
          <a:pathLst>
            <a:path>
              <a:moveTo>
                <a:pt x="0" y="0"/>
              </a:moveTo>
              <a:lnTo>
                <a:pt x="553775" y="0"/>
              </a:lnTo>
            </a:path>
          </a:pathLst>
        </a:custGeom>
        <a:noFill/>
        <a:ln w="25400" cap="flat" cmpd="sng" algn="ctr">
          <a:solidFill>
            <a:schemeClr val="accent6">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812D933D-38AA-4F46-AB20-7F1790F5A415}">
      <dsp:nvSpPr>
        <dsp:cNvPr id="0" name=""/>
        <dsp:cNvSpPr/>
      </dsp:nvSpPr>
      <dsp:spPr>
        <a:xfrm>
          <a:off x="961503" y="1096141"/>
          <a:ext cx="711100" cy="711100"/>
        </a:xfrm>
        <a:prstGeom prst="roundRect">
          <a:avLst/>
        </a:prstGeom>
        <a:solidFill>
          <a:schemeClr val="accent5">
            <a:hueOff val="3257026"/>
            <a:satOff val="11196"/>
            <a:lumOff val="-53726"/>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marL="0" lvl="0" indent="0" algn="ctr" defTabSz="533400">
            <a:lnSpc>
              <a:spcPct val="90000"/>
            </a:lnSpc>
            <a:spcBef>
              <a:spcPct val="0"/>
            </a:spcBef>
            <a:spcAft>
              <a:spcPct val="35000"/>
            </a:spcAft>
            <a:buNone/>
          </a:pPr>
          <a:r>
            <a:rPr lang="en-US" sz="1200" kern="1200" dirty="0"/>
            <a:t>Improve cash flow</a:t>
          </a:r>
          <a:endParaRPr lang="en-GB" sz="1200" kern="1200" dirty="0"/>
        </a:p>
      </dsp:txBody>
      <dsp:txXfrm>
        <a:off x="996216" y="1130854"/>
        <a:ext cx="641674" cy="641674"/>
      </dsp:txXfrm>
    </dsp:sp>
  </dsp:spTree>
</dsp:drawing>
</file>

<file path=ppt/diagrams/layout1.xml><?xml version="1.0" encoding="utf-8"?>
<dgm:layoutDef xmlns:dgm="http://schemas.openxmlformats.org/drawingml/2006/diagram" xmlns:a="http://schemas.openxmlformats.org/drawingml/2006/main" uniqueId="urn:microsoft.com/office/officeart/2008/layout/RadialCluster">
  <dgm:title val=""/>
  <dgm:desc val=""/>
  <dgm:catLst>
    <dgm:cat type="relationship" pri="19500"/>
    <dgm:cat type="cycle" pri="150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useDef="1">
    <dgm:dataModel>
      <dgm:ptLst/>
      <dgm:bg/>
      <dgm:whole/>
    </dgm:dataModel>
  </dgm:styleData>
  <dgm:clrData useDef="1">
    <dgm:dataModel>
      <dgm:ptLst/>
      <dgm:bg/>
      <dgm:whole/>
    </dgm:dataModel>
  </dgm:clrData>
  <dgm:layoutNode name="Name0">
    <dgm:varLst>
      <dgm:chMax val="1"/>
      <dgm:chPref val="1"/>
      <dgm:dir/>
      <dgm:animOne val="branch"/>
      <dgm:animLvl val="lvl"/>
    </dgm:varLst>
    <dgm:alg type="composite">
      <dgm:param type="ar" val="1.00"/>
    </dgm:alg>
    <dgm:shape xmlns:r="http://schemas.openxmlformats.org/officeDocument/2006/relationships" r:blip="">
      <dgm:adjLst/>
    </dgm:shape>
    <dgm:choose name="Name1">
      <dgm:if name="Name2" func="var" arg="dir" op="equ" val="norm">
        <dgm:choose name="Name3">
          <dgm:if name="Name4" axis="ch ch" ptType="node node" cnt="1 0" func="cnt" op="equ" val="1">
            <dgm:constrLst>
              <dgm:constr type="l" for="ch" forName="textCenter"/>
              <dgm:constr type="ctrY" for="ch" forName="textCenter" refType="h" fact="0.5"/>
              <dgm:constr type="w" for="ch" forName="textCenter" refType="w" fact="0.32"/>
              <dgm:constr type="h" for="ch" forName="textCenter" refType="w" refFor="ch" refForName="textCenter"/>
              <dgm:constr type="r" for="ch" forName="cycle_1" refType="w"/>
              <dgm:constr type="ctrY" for="ch" forName="cycle_1" refType="h" fact="0.5"/>
              <dgm:constr type="w" for="ch" forName="cycle_1" refType="w" fact="0.56"/>
              <dgm:constr type="h" for="ch" forName="cycle_1" refType="h"/>
              <dgm:constr type="primFontSz" for="ch" forName="textCenter" val="65"/>
              <dgm:constr type="primFontSz" for="des" forName="childCenter1" val="65"/>
              <dgm:constr type="primFontSz" for="des" forName="text1" op="equ" val="65"/>
              <dgm:constr type="userS" for="des" ptType="node" refType="w" refFor="ch" refForName="textCenter" fact="0.67"/>
            </dgm:constrLst>
          </dgm:if>
          <dgm:if name="Name5" axis="ch ch" ptType="node node" cnt="1 0" func="cnt" op="equ" val="2">
            <dgm:constrLst>
              <dgm:constr type="ctrX" for="ch" forName="textCenter" refType="w" fact="0.5"/>
              <dgm:constr type="ctrY" for="ch" forName="textCenter" refType="h" fact="0.5"/>
              <dgm:constr type="w" for="ch" forName="textCenter" refType="w" fact="0.25"/>
              <dgm:constr type="h" for="ch" forName="textCenter" refType="w" refFor="ch" refForName="textCenter"/>
              <dgm:constr type="ctrX" for="ch" forName="cycle_1" refType="w" fact="0.5"/>
              <dgm:constr type="t" for="ch" forName="cycle_1"/>
              <dgm:constr type="w" for="ch" forName="cycle_1" refType="w"/>
              <dgm:constr type="h" for="ch" forName="cycle_1" refType="h" fact="0.34"/>
              <dgm:constr type="ctrX" for="ch" forName="cycle_2" refType="w" fact="0.5"/>
              <dgm:constr type="b" for="ch" forName="cycle_2" refType="h"/>
              <dgm:constr type="w" for="ch" forName="cycle_2" refType="w"/>
              <dgm:constr type="h" for="ch" forName="cycle_2" refType="h" fact="0.34"/>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userS" for="des" ptType="node" refType="w" refFor="ch" refForName="textCenter" fact="0.67"/>
            </dgm:constrLst>
          </dgm:if>
          <dgm:if name="Name6" axis="ch ch" ptType="node node" cnt="1 0" func="cnt" op="equ" val="3">
            <dgm:choose name="Name7">
              <dgm:if name="Name8" axis="ch ch ch" ptType="node node node" st="1 2 0" cnt="1 1 0" func="cnt" op="equ" val="1">
                <dgm:choose name="Name9">
                  <dgm:if name="Name10" axis="ch ch ch" ptType="node node node" st="1 3 0" cnt="1 1 0" func="cnt" op="equ" val="1">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r" for="ch" forName="cycle_2" refType="w"/>
                      <dgm:constr type="b" for="ch" forName="cycle_2" refType="h" fact="0.85"/>
                      <dgm:constr type="w" for="ch" forName="cycle_2" refType="w" fact="0.46"/>
                      <dgm:constr type="h" for="ch" forName="cycle_2" refType="h" fact="0.54"/>
                      <dgm:constr type="diam" for="ch" forName="cycle_2" refType="w" fact="0.5"/>
                      <dgm:constr type="l" for="ch" forName="cycle_3"/>
                      <dgm:constr type="b" for="ch" forName="cycle_3" refType="h" fact="0.85"/>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if>
                  <dgm:else name="Name11">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r" for="ch" forName="cycle_2" refType="w"/>
                      <dgm:constr type="b" for="ch" forName="cycle_2" refType="h" fact="0.85"/>
                      <dgm:constr type="w" for="ch" forName="cycle_2" refType="w" fact="0.46"/>
                      <dgm:constr type="h" for="ch" forName="cycle_2" refType="h" fact="0.54"/>
                      <dgm:constr type="diam" for="ch" forName="cycle_2" refType="w" fact="0.5"/>
                      <dgm:constr type="l" for="ch" forName="cycle_3"/>
                      <dgm:constr type="b" for="ch" forName="cycle_3" refType="h"/>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else>
                </dgm:choose>
              </dgm:if>
              <dgm:else name="Name12">
                <dgm:choose name="Name13">
                  <dgm:if name="Name14" axis="ch ch ch" ptType="node node node" st="1 3 0" cnt="1 1 0" func="cnt" op="equ" val="1">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r" for="ch" forName="cycle_2" refType="w"/>
                      <dgm:constr type="b" for="ch" forName="cycle_2" refType="h"/>
                      <dgm:constr type="w" for="ch" forName="cycle_2" refType="w" fact="0.46"/>
                      <dgm:constr type="h" for="ch" forName="cycle_2" refType="h" fact="0.54"/>
                      <dgm:constr type="diam" for="ch" forName="cycle_2" refType="w" fact="0.5"/>
                      <dgm:constr type="l" for="ch" forName="cycle_3"/>
                      <dgm:constr type="b" for="ch" forName="cycle_3" refType="h" fact="0.85"/>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if>
                  <dgm:else name="Name15">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r" for="ch" forName="cycle_2" refType="w"/>
                      <dgm:constr type="b" for="ch" forName="cycle_2" refType="h"/>
                      <dgm:constr type="w" for="ch" forName="cycle_2" refType="w" fact="0.46"/>
                      <dgm:constr type="h" for="ch" forName="cycle_2" refType="h" fact="0.54"/>
                      <dgm:constr type="diam" for="ch" forName="cycle_2" refType="w" fact="0.5"/>
                      <dgm:constr type="l" for="ch" forName="cycle_3"/>
                      <dgm:constr type="b" for="ch" forName="cycle_3" refType="h"/>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else>
                </dgm:choose>
              </dgm:else>
            </dgm:choose>
          </dgm:if>
          <dgm:if name="Name16" axis="ch ch" ptType="node node" cnt="1 0" func="cnt" op="equ" val="4">
            <dgm:constrLst>
              <dgm:constr type="ctrX" for="ch" forName="textCenter" refType="w" fact="0.5"/>
              <dgm:constr type="ctrY" for="ch" forName="textCenter" refType="h" fact="0.5"/>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5"/>
              <dgm:constr type="h" for="ch" forName="cycle_1" refType="h" fact="0.33"/>
              <dgm:constr type="r" for="ch" forName="cycle_2" refType="w"/>
              <dgm:constr type="ctrY" for="ch" forName="cycle_2" refType="h" fact="0.5"/>
              <dgm:constr type="w" for="ch" forName="cycle_2" refType="w" fact="0.33"/>
              <dgm:constr type="h" for="ch" forName="cycle_2" refType="h" fact="0.5"/>
              <dgm:constr type="ctrX" for="ch" forName="cycle_3" refType="w" fact="0.5"/>
              <dgm:constr type="b" for="ch" forName="cycle_3" refType="h"/>
              <dgm:constr type="w" for="ch" forName="cycle_3" refType="w" fact="0.5"/>
              <dgm:constr type="h" for="ch" forName="cycle_3" refType="h" fact="0.33"/>
              <dgm:constr type="l" for="ch" forName="cycle_4"/>
              <dgm:constr type="ctrY" for="ch" forName="cycle_4" refType="h" fact="0.5"/>
              <dgm:constr type="w" for="ch" forName="cycle_4" refType="w" fact="0.33"/>
              <dgm:constr type="h" for="ch" forName="cycle_4" refType="h"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userS" for="des" ptType="node" refType="w" refFor="ch" refForName="textCenter" fact="0.67"/>
            </dgm:constrLst>
          </dgm:if>
          <dgm:if name="Name17" axis="ch ch" ptType="node node" cnt="1 0" func="cnt" op="equ" val="5">
            <dgm:constrLst>
              <dgm:constr type="ctrX" for="ch" forName="textCenter" refType="w" fact="0.5"/>
              <dgm:constr type="t" for="ch" forName="textCenter" refType="h" fact="0.42"/>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33"/>
              <dgm:constr type="h" for="ch" forName="cycle_1" refType="w" refFor="ch" refForName="cycle_1"/>
              <dgm:constr type="r" for="ch" forName="cycle_2" refType="w"/>
              <dgm:constr type="t" for="ch" forName="cycle_2" refType="h" fact="0.24"/>
              <dgm:constr type="w" for="ch" forName="cycle_2" refType="w" fact="0.33"/>
              <dgm:constr type="h" for="ch" forName="cycle_2" refType="w" refFor="ch" refForName="cycle_2"/>
              <dgm:constr type="r" for="ch" forName="cycle_3" refType="w" fact="0.89"/>
              <dgm:constr type="b" for="ch" forName="cycle_3" refType="h"/>
              <dgm:constr type="w" for="ch" forName="cycle_3" refType="w" fact="0.33"/>
              <dgm:constr type="h" for="ch" forName="cycle_3" refType="w" refFor="ch" refForName="cycle_3"/>
              <dgm:constr type="l" for="ch" forName="cycle_4" refType="w" fact="0.11"/>
              <dgm:constr type="b" for="ch" forName="cycle_4" refType="h"/>
              <dgm:constr type="w" for="ch" forName="cycle_4" refType="w" fact="0.33"/>
              <dgm:constr type="h" for="ch" forName="cycle_4" refType="w" refFor="ch" refForName="cycle_4"/>
              <dgm:constr type="l" for="ch" forName="cycle_5"/>
              <dgm:constr type="t" for="ch" forName="cycle_5" refType="h" fact="0.24"/>
              <dgm:constr type="w" for="ch" forName="cycle_5" refType="w" fact="0.33"/>
              <dgm:constr type="h" for="ch" forName="cycle_5" refType="w" refFor="ch" refForName="cycle_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userS" for="des" ptType="node" refType="w" refFor="ch" refForName="textCenter" fact="0.67"/>
            </dgm:constrLst>
          </dgm:if>
          <dgm:if name="Name18" axis="ch ch" ptType="node node" cnt="1 0" func="cnt" op="equ" val="6">
            <dgm:constrLst>
              <dgm:constr type="ctrX" for="ch" forName="textCenter" refType="w" fact="0.5"/>
              <dgm:constr type="ctrY" for="ch" forName="textCenter" refType="h" fact="0.5"/>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33"/>
              <dgm:constr type="h" for="ch" forName="cycle_1" refType="w" refFor="ch" refForName="cycle_1"/>
              <dgm:constr type="r" for="ch" forName="cycle_2" refType="w"/>
              <dgm:constr type="t" for="ch" forName="cycle_2" refType="h" fact="0.17"/>
              <dgm:constr type="w" for="ch" forName="cycle_2" refType="w" fact="0.33"/>
              <dgm:constr type="h" for="ch" forName="cycle_2" refType="w" refFor="ch" refForName="cycle_2"/>
              <dgm:constr type="r" for="ch" forName="cycle_3" refType="w"/>
              <dgm:constr type="b" for="ch" forName="cycle_3" refType="h" fact="0.83"/>
              <dgm:constr type="w" for="ch" forName="cycle_3" refType="w" fact="0.33"/>
              <dgm:constr type="h" for="ch" forName="cycle_3" refType="w" refFor="ch" refForName="cycle_3"/>
              <dgm:constr type="ctrX" for="ch" forName="cycle_4" refType="w" fact="0.5"/>
              <dgm:constr type="b" for="ch" forName="cycle_4" refType="h"/>
              <dgm:constr type="w" for="ch" forName="cycle_4" refType="w" fact="0.33"/>
              <dgm:constr type="h" for="ch" forName="cycle_4" refType="w" refFor="ch" refForName="cycle_4"/>
              <dgm:constr type="l" for="ch" forName="cycle_5"/>
              <dgm:constr type="b" for="ch" forName="cycle_5" refType="h" fact="0.83"/>
              <dgm:constr type="w" for="ch" forName="cycle_5" refType="w" fact="0.33"/>
              <dgm:constr type="h" for="ch" forName="cycle_5" refType="w" refFor="ch" refForName="cycle_5"/>
              <dgm:constr type="l" for="ch" forName="cycle_6"/>
              <dgm:constr type="t" for="ch" forName="cycle_6" refType="h" fact="0.17"/>
              <dgm:constr type="w" for="ch" forName="cycle_6" refType="w" fact="0.33"/>
              <dgm:constr type="h" for="ch" forName="cycle_6" refType="w" refFor="ch" refForName="cycle_6"/>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primFontSz" for="des" forName="childCenter6" refType="primFontSz" refFor="des" refForName="childCenter1" op="equ"/>
              <dgm:constr type="primFontSz" for="des" forName="text6" refType="primFontSz" refFor="des" refForName="text1" op="equ"/>
              <dgm:constr type="userS" for="des" ptType="node" refType="w" refFor="ch" refForName="textCenter" fact="0.67"/>
            </dgm:constrLst>
          </dgm:if>
          <dgm:else name="Name19">
            <dgm:constrLst>
              <dgm:constr type="ctrX" for="ch" forName="textCenter" refType="w" fact="0.5"/>
              <dgm:constr type="t" for="ch" forName="textCenter" refType="h" fact="0.444"/>
              <dgm:constr type="w" for="ch" forName="textCenter" refType="w" fact="0.167"/>
              <dgm:constr type="h" for="ch" forName="textCenter" refType="w" refFor="ch" refForName="textCenter"/>
              <dgm:constr type="ctrX" for="ch" forName="cycle_1" refType="w" fact="0.5"/>
              <dgm:constr type="t" for="ch" forName="cycle_1"/>
              <dgm:constr type="w" for="ch" forName="cycle_1" refType="w" fact="0.263"/>
              <dgm:constr type="h" for="ch" forName="cycle_1" refType="w" refFor="ch" refForName="cycle_1"/>
              <dgm:constr type="r" for="ch" forName="cycle_2" refType="w" fact="0.938"/>
              <dgm:constr type="t" for="ch" forName="cycle_2" refType="h" fact="0.141"/>
              <dgm:constr type="w" for="ch" forName="cycle_2" refType="w" fact="0.263"/>
              <dgm:constr type="h" for="ch" forName="cycle_2" refType="w" refFor="ch" refForName="cycle_2"/>
              <dgm:constr type="r" for="ch" forName="cycle_3" refType="w"/>
              <dgm:constr type="b" for="ch" forName="cycle_3" refType="h" fact="0.74"/>
              <dgm:constr type="w" for="ch" forName="cycle_3" refType="w" fact="0.263"/>
              <dgm:constr type="h" for="ch" forName="cycle_3" refType="w" refFor="ch" refForName="cycle_3"/>
              <dgm:constr type="r" for="ch" forName="cycle_4" refType="w" fact="0.8"/>
              <dgm:constr type="b" for="ch" forName="cycle_4" refType="h"/>
              <dgm:constr type="w" for="ch" forName="cycle_4" refType="w" fact="0.263"/>
              <dgm:constr type="h" for="ch" forName="cycle_4" refType="w" refFor="ch" refForName="cycle_4"/>
              <dgm:constr type="l" for="ch" forName="cycle_5" refType="w" fact="0.2"/>
              <dgm:constr type="b" for="ch" forName="cycle_5" refType="h"/>
              <dgm:constr type="w" for="ch" forName="cycle_5" refType="w" fact="0.263"/>
              <dgm:constr type="h" for="ch" forName="cycle_5" refType="w" refFor="ch" refForName="cycle_5"/>
              <dgm:constr type="l" for="ch" forName="cycle_6"/>
              <dgm:constr type="b" for="ch" forName="cycle_6" refType="h" fact="0.74"/>
              <dgm:constr type="w" for="ch" forName="cycle_6" refType="w" fact="0.263"/>
              <dgm:constr type="h" for="ch" forName="cycle_6" refType="w" refFor="ch" refForName="cycle_6"/>
              <dgm:constr type="l" for="ch" forName="cycle_7" refType="w" fact="0.062"/>
              <dgm:constr type="t" for="ch" forName="cycle_7" refType="h" fact="0.141"/>
              <dgm:constr type="w" for="ch" forName="cycle_7" refType="w" fact="0.263"/>
              <dgm:constr type="h" for="ch" forName="cycle_7" refType="w" refFor="ch" refForName="cycle_7"/>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primFontSz" for="des" forName="childCenter6" refType="primFontSz" refFor="des" refForName="childCenter1" op="equ"/>
              <dgm:constr type="primFontSz" for="des" forName="text6" refType="primFontSz" refFor="des" refForName="text1" op="equ"/>
              <dgm:constr type="primFontSz" for="des" forName="childCenter7" refType="primFontSz" refFor="des" refForName="childCenter1" op="equ"/>
              <dgm:constr type="primFontSz" for="des" forName="text7" refType="primFontSz" refFor="des" refForName="text1" op="equ"/>
              <dgm:constr type="userS" for="des" ptType="node" refType="w" refFor="ch" refForName="textCenter" fact="0.67"/>
            </dgm:constrLst>
          </dgm:else>
        </dgm:choose>
      </dgm:if>
      <dgm:else name="Name20">
        <dgm:choose name="Name21">
          <dgm:if name="Name22" axis="ch ch" ptType="node node" func="cnt" op="equ" val="1">
            <dgm:constrLst>
              <dgm:constr type="r" for="ch" forName="textCenter" refType="w"/>
              <dgm:constr type="ctrY" for="ch" forName="textCenter" refType="h" fact="0.5"/>
              <dgm:constr type="w" for="ch" forName="textCenter" refType="w" fact="0.32"/>
              <dgm:constr type="h" for="ch" forName="textCenter" refType="w" refFor="ch" refForName="textCenter"/>
              <dgm:constr type="l" for="ch" forName="cycle_1"/>
              <dgm:constr type="ctrY" for="ch" forName="cycle_1" refType="h" fact="0.5"/>
              <dgm:constr type="w" for="ch" forName="cycle_1" refType="w" fact="0.56"/>
              <dgm:constr type="h" for="ch" forName="cycle_1" refType="h"/>
              <dgm:constr type="primFontSz" for="ch" forName="textCenter" val="65"/>
              <dgm:constr type="primFontSz" for="des" forName="childCenter1" val="65"/>
              <dgm:constr type="primFontSz" for="des" forName="text1" op="equ" val="65"/>
              <dgm:constr type="userS" for="des" ptType="node" refType="w" refFor="ch" refForName="textCenter" fact="0.67"/>
            </dgm:constrLst>
          </dgm:if>
          <dgm:if name="Name23" axis="ch ch" ptType="node node" func="cnt" op="equ" val="2">
            <dgm:constrLst>
              <dgm:constr type="ctrX" for="ch" forName="textCenter" refType="w" fact="0.5"/>
              <dgm:constr type="ctrY" for="ch" forName="textCenter" refType="h" fact="0.5"/>
              <dgm:constr type="w" for="ch" forName="textCenter" refType="w" fact="0.25"/>
              <dgm:constr type="h" for="ch" forName="textCenter" refType="w" refFor="ch" refForName="textCenter"/>
              <dgm:constr type="ctrX" for="ch" forName="cycle_1" refType="w" fact="0.5"/>
              <dgm:constr type="t" for="ch" forName="cycle_1"/>
              <dgm:constr type="w" for="ch" forName="cycle_1" refType="w"/>
              <dgm:constr type="h" for="ch" forName="cycle_1" refType="h" fact="0.34"/>
              <dgm:constr type="ctrX" for="ch" forName="cycle_2" refType="w" fact="0.5"/>
              <dgm:constr type="b" for="ch" forName="cycle_2" refType="h"/>
              <dgm:constr type="w" for="ch" forName="cycle_2" refType="w"/>
              <dgm:constr type="h" for="ch" forName="cycle_2" refType="h" fact="0.34"/>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userS" for="des" ptType="node" refType="w" refFor="ch" refForName="textCenter" fact="0.67"/>
            </dgm:constrLst>
          </dgm:if>
          <dgm:if name="Name24" axis="ch ch" ptType="node node" func="cnt" op="equ" val="3">
            <dgm:choose name="Name25">
              <dgm:if name="Name26" axis="ch ch ch" ptType="node node node" st="1 2 0" cnt="1 1 0" func="cnt" op="equ" val="1">
                <dgm:choose name="Name27">
                  <dgm:if name="Name28" axis="ch ch ch" ptType="node node node" st="1 3 0" cnt="1 1 0" func="cnt" op="equ" val="1">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l" for="ch" forName="cycle_2"/>
                      <dgm:constr type="b" for="ch" forName="cycle_2" refType="h" fact="0.85"/>
                      <dgm:constr type="w" for="ch" forName="cycle_2" refType="w" fact="0.46"/>
                      <dgm:constr type="h" for="ch" forName="cycle_2" refType="h" fact="0.54"/>
                      <dgm:constr type="diam" for="ch" forName="cycle_2" refType="w" fact="0.5"/>
                      <dgm:constr type="r" for="ch" forName="cycle_3" refType="w"/>
                      <dgm:constr type="b" for="ch" forName="cycle_3" refType="h" fact="0.85"/>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if>
                  <dgm:else name="Name29">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l" for="ch" forName="cycle_2"/>
                      <dgm:constr type="b" for="ch" forName="cycle_2" refType="h" fact="0.85"/>
                      <dgm:constr type="w" for="ch" forName="cycle_2" refType="w" fact="0.46"/>
                      <dgm:constr type="h" for="ch" forName="cycle_2" refType="h" fact="0.54"/>
                      <dgm:constr type="diam" for="ch" forName="cycle_2" refType="w" fact="0.5"/>
                      <dgm:constr type="r" for="ch" forName="cycle_3" refType="w"/>
                      <dgm:constr type="b" for="ch" forName="cycle_3" refType="h"/>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else>
                </dgm:choose>
              </dgm:if>
              <dgm:else name="Name30">
                <dgm:choose name="Name31">
                  <dgm:if name="Name32" axis="ch ch ch" ptType="node node node" st="1 3 0" cnt="1 1 0" func="cnt" op="equ" val="1">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l" for="ch" forName="cycle_2"/>
                      <dgm:constr type="b" for="ch" forName="cycle_2" refType="h"/>
                      <dgm:constr type="w" for="ch" forName="cycle_2" refType="w" fact="0.46"/>
                      <dgm:constr type="h" for="ch" forName="cycle_2" refType="h" fact="0.54"/>
                      <dgm:constr type="diam" for="ch" forName="cycle_2" refType="w" fact="0.5"/>
                      <dgm:constr type="r" for="ch" forName="cycle_3" refType="w"/>
                      <dgm:constr type="b" for="ch" forName="cycle_3" refType="h" fact="0.85"/>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if>
                  <dgm:else name="Name33">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l" for="ch" forName="cycle_2"/>
                      <dgm:constr type="b" for="ch" forName="cycle_2" refType="h"/>
                      <dgm:constr type="w" for="ch" forName="cycle_2" refType="w" fact="0.46"/>
                      <dgm:constr type="h" for="ch" forName="cycle_2" refType="h" fact="0.54"/>
                      <dgm:constr type="diam" for="ch" forName="cycle_2" refType="w" fact="0.5"/>
                      <dgm:constr type="r" for="ch" forName="cycle_3" refType="w"/>
                      <dgm:constr type="b" for="ch" forName="cycle_3" refType="h"/>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else>
                </dgm:choose>
              </dgm:else>
            </dgm:choose>
          </dgm:if>
          <dgm:if name="Name34" axis="ch ch" ptType="node node" func="cnt" op="equ" val="4">
            <dgm:constrLst>
              <dgm:constr type="ctrX" for="ch" forName="textCenter" refType="w" fact="0.5"/>
              <dgm:constr type="ctrY" for="ch" forName="textCenter" refType="h" fact="0.5"/>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5"/>
              <dgm:constr type="h" for="ch" forName="cycle_1" refType="h" fact="0.33"/>
              <dgm:constr type="l" for="ch" forName="cycle_2"/>
              <dgm:constr type="ctrY" for="ch" forName="cycle_2" refType="h" fact="0.5"/>
              <dgm:constr type="w" for="ch" forName="cycle_2" refType="w" fact="0.33"/>
              <dgm:constr type="h" for="ch" forName="cycle_2" refType="h" fact="0.5"/>
              <dgm:constr type="ctrX" for="ch" forName="cycle_3" refType="w" fact="0.5"/>
              <dgm:constr type="b" for="ch" forName="cycle_3" refType="h"/>
              <dgm:constr type="w" for="ch" forName="cycle_3" refType="w" fact="0.5"/>
              <dgm:constr type="h" for="ch" forName="cycle_3" refType="h" fact="0.33"/>
              <dgm:constr type="r" for="ch" forName="cycle_4" refType="w"/>
              <dgm:constr type="ctrY" for="ch" forName="cycle_4" refType="h" fact="0.5"/>
              <dgm:constr type="w" for="ch" forName="cycle_4" refType="w" fact="0.33"/>
              <dgm:constr type="h" for="ch" forName="cycle_4" refType="h"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userS" for="des" ptType="node" refType="w" refFor="ch" refForName="textCenter" fact="0.67"/>
            </dgm:constrLst>
          </dgm:if>
          <dgm:if name="Name35" axis="ch ch" ptType="node node" func="cnt" op="equ" val="5">
            <dgm:constrLst>
              <dgm:constr type="ctrX" for="ch" forName="textCenter" refType="w" fact="0.5"/>
              <dgm:constr type="t" for="ch" forName="textCenter" refType="h" fact="0.42"/>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33"/>
              <dgm:constr type="h" for="ch" forName="cycle_1" refType="w" refFor="ch" refForName="cycle_1"/>
              <dgm:constr type="l" for="ch" forName="cycle_2"/>
              <dgm:constr type="t" for="ch" forName="cycle_2" refType="h" fact="0.24"/>
              <dgm:constr type="w" for="ch" forName="cycle_2" refType="w" fact="0.33"/>
              <dgm:constr type="h" for="ch" forName="cycle_2" refType="w" refFor="ch" refForName="cycle_2"/>
              <dgm:constr type="l" for="ch" forName="cycle_3" refType="w" fact="0.11"/>
              <dgm:constr type="b" for="ch" forName="cycle_3" refType="h"/>
              <dgm:constr type="w" for="ch" forName="cycle_3" refType="w" fact="0.33"/>
              <dgm:constr type="h" for="ch" forName="cycle_3" refType="w" refFor="ch" refForName="cycle_3"/>
              <dgm:constr type="r" for="ch" forName="cycle_4" refType="w" fact="0.89"/>
              <dgm:constr type="b" for="ch" forName="cycle_4" refType="h"/>
              <dgm:constr type="w" for="ch" forName="cycle_4" refType="w" fact="0.33"/>
              <dgm:constr type="h" for="ch" forName="cycle_4" refType="w" refFor="ch" refForName="cycle_4"/>
              <dgm:constr type="r" for="ch" forName="cycle_5" refType="w"/>
              <dgm:constr type="t" for="ch" forName="cycle_5" refType="h" fact="0.24"/>
              <dgm:constr type="w" for="ch" forName="cycle_5" refType="w" fact="0.33"/>
              <dgm:constr type="h" for="ch" forName="cycle_5" refType="w" refFor="ch" refForName="cycle_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userS" for="des" ptType="node" refType="w" refFor="ch" refForName="textCenter" fact="0.67"/>
            </dgm:constrLst>
          </dgm:if>
          <dgm:if name="Name36" axis="ch ch" ptType="node node" func="cnt" op="equ" val="6">
            <dgm:constrLst>
              <dgm:constr type="ctrX" for="ch" forName="textCenter" refType="w" fact="0.5"/>
              <dgm:constr type="ctrY" for="ch" forName="textCenter" refType="h" fact="0.5"/>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33"/>
              <dgm:constr type="h" for="ch" forName="cycle_1" refType="w" refFor="ch" refForName="cycle_1"/>
              <dgm:constr type="l" for="ch" forName="cycle_2"/>
              <dgm:constr type="t" for="ch" forName="cycle_2" refType="h" fact="0.17"/>
              <dgm:constr type="w" for="ch" forName="cycle_2" refType="w" fact="0.33"/>
              <dgm:constr type="h" for="ch" forName="cycle_2" refType="w" refFor="ch" refForName="cycle_2"/>
              <dgm:constr type="l" for="ch" forName="cycle_3"/>
              <dgm:constr type="b" for="ch" forName="cycle_3" refType="h" fact="0.83"/>
              <dgm:constr type="w" for="ch" forName="cycle_3" refType="w" fact="0.33"/>
              <dgm:constr type="h" for="ch" forName="cycle_3" refType="w" refFor="ch" refForName="cycle_3"/>
              <dgm:constr type="ctrX" for="ch" forName="cycle_4" refType="w" fact="0.5"/>
              <dgm:constr type="b" for="ch" forName="cycle_4" refType="h"/>
              <dgm:constr type="w" for="ch" forName="cycle_4" refType="w" fact="0.33"/>
              <dgm:constr type="h" for="ch" forName="cycle_4" refType="w" refFor="ch" refForName="cycle_4"/>
              <dgm:constr type="r" for="ch" forName="cycle_5" refType="w"/>
              <dgm:constr type="b" for="ch" forName="cycle_5" refType="h" fact="0.83"/>
              <dgm:constr type="w" for="ch" forName="cycle_5" refType="w" fact="0.33"/>
              <dgm:constr type="h" for="ch" forName="cycle_5" refType="w" refFor="ch" refForName="cycle_5"/>
              <dgm:constr type="r" for="ch" forName="cycle_6" refType="w"/>
              <dgm:constr type="t" for="ch" forName="cycle_6" refType="h" fact="0.17"/>
              <dgm:constr type="w" for="ch" forName="cycle_6" refType="w" fact="0.33"/>
              <dgm:constr type="h" for="ch" forName="cycle_6" refType="w" refFor="ch" refForName="cycle_6"/>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primFontSz" for="des" forName="childCenter6" refType="primFontSz" refFor="des" refForName="childCenter1" op="equ"/>
              <dgm:constr type="primFontSz" for="des" forName="text6" refType="primFontSz" refFor="des" refForName="text1" op="equ"/>
              <dgm:constr type="userS" for="des" ptType="node" refType="w" refFor="ch" refForName="textCenter" fact="0.67"/>
            </dgm:constrLst>
          </dgm:if>
          <dgm:else name="Name37">
            <dgm:constrLst>
              <dgm:constr type="ctrX" for="ch" forName="textCenter" refType="w" fact="0.5"/>
              <dgm:constr type="t" for="ch" forName="textCenter" refType="h" fact="0.444"/>
              <dgm:constr type="w" for="ch" forName="textCenter" refType="w" fact="0.167"/>
              <dgm:constr type="h" for="ch" forName="textCenter" refType="w" refFor="ch" refForName="textCenter"/>
              <dgm:constr type="ctrX" for="ch" forName="cycle_1" refType="w" fact="0.5"/>
              <dgm:constr type="t" for="ch" forName="cycle_1"/>
              <dgm:constr type="w" for="ch" forName="cycle_1" refType="w" fact="0.263"/>
              <dgm:constr type="h" for="ch" forName="cycle_1" refType="w" refFor="ch" refForName="cycle_1"/>
              <dgm:constr type="l" for="ch" forName="cycle_2" refType="w" fact="0.062"/>
              <dgm:constr type="t" for="ch" forName="cycle_2" refType="h" fact="0.141"/>
              <dgm:constr type="w" for="ch" forName="cycle_2" refType="w" fact="0.263"/>
              <dgm:constr type="h" for="ch" forName="cycle_2" refType="w" refFor="ch" refForName="cycle_2"/>
              <dgm:constr type="l" for="ch" forName="cycle_3"/>
              <dgm:constr type="b" for="ch" forName="cycle_3" refType="h" fact="0.74"/>
              <dgm:constr type="w" for="ch" forName="cycle_3" refType="w" fact="0.263"/>
              <dgm:constr type="h" for="ch" forName="cycle_3" refType="w" refFor="ch" refForName="cycle_3"/>
              <dgm:constr type="l" for="ch" forName="cycle_4" refType="w" fact="0.2"/>
              <dgm:constr type="b" for="ch" forName="cycle_4" refType="h"/>
              <dgm:constr type="w" for="ch" forName="cycle_4" refType="w" fact="0.263"/>
              <dgm:constr type="h" for="ch" forName="cycle_4" refType="w" refFor="ch" refForName="cycle_4"/>
              <dgm:constr type="r" for="ch" forName="cycle_5" refType="w" fact="0.8"/>
              <dgm:constr type="b" for="ch" forName="cycle_5" refType="h"/>
              <dgm:constr type="w" for="ch" forName="cycle_5" refType="w" fact="0.263"/>
              <dgm:constr type="h" for="ch" forName="cycle_5" refType="w" refFor="ch" refForName="cycle_5"/>
              <dgm:constr type="r" for="ch" forName="cycle_6" refType="w"/>
              <dgm:constr type="b" for="ch" forName="cycle_6" refType="h" fact="0.74"/>
              <dgm:constr type="w" for="ch" forName="cycle_6" refType="w" fact="0.263"/>
              <dgm:constr type="h" for="ch" forName="cycle_6" refType="w" refFor="ch" refForName="cycle_6"/>
              <dgm:constr type="r" for="ch" forName="cycle_7" refType="w" fact="0.938"/>
              <dgm:constr type="t" for="ch" forName="cycle_7" refType="h" fact="0.141"/>
              <dgm:constr type="w" for="ch" forName="cycle_7" refType="w" fact="0.263"/>
              <dgm:constr type="h" for="ch" forName="cycle_7" refType="w" refFor="ch" refForName="cycle_7"/>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primFontSz" for="des" forName="childCenter6" refType="primFontSz" refFor="des" refForName="childCenter1" op="equ"/>
              <dgm:constr type="primFontSz" for="des" forName="text6" refType="primFontSz" refFor="des" refForName="text1" op="equ"/>
              <dgm:constr type="primFontSz" for="des" forName="childCenter7" refType="primFontSz" refFor="des" refForName="childCenter1" op="equ"/>
              <dgm:constr type="primFontSz" for="des" forName="text7" refType="primFontSz" refFor="des" refForName="text1" op="equ"/>
              <dgm:constr type="userS" for="des" ptType="node" refType="w" refFor="ch" refForName="textCenter" fact="0.67"/>
            </dgm:constrLst>
          </dgm:else>
        </dgm:choose>
      </dgm:else>
    </dgm:choose>
    <dgm:forEach name="Name38" axis="ch" ptType="node" cnt="1">
      <dgm:choose name="Name39">
        <dgm:if name="Name40" axis="des" func="maxDepth" op="lte" val="1">
          <dgm:layoutNode name="singleCycle">
            <dgm:choose name="Name41">
              <dgm:if name="Name42" axis="ch" ptType="node" func="cnt" op="equ" val="1">
                <dgm:choose name="Name43">
                  <dgm:if name="Name44" func="var" arg="dir" op="equ" val="norm">
                    <dgm:alg type="cycle">
                      <dgm:param type="stAng" val="90"/>
                      <dgm:param type="ctrShpMap" val="fNode"/>
                    </dgm:alg>
                  </dgm:if>
                  <dgm:else name="Name45">
                    <dgm:alg type="cycle">
                      <dgm:param type="stAng" val="-90"/>
                      <dgm:param type="spanAng" val="-360"/>
                      <dgm:param type="ctrShpMap" val="fNode"/>
                    </dgm:alg>
                  </dgm:else>
                </dgm:choose>
              </dgm:if>
              <dgm:else name="Name46">
                <dgm:choose name="Name47">
                  <dgm:if name="Name48" func="var" arg="dir" op="equ" val="norm">
                    <dgm:alg type="cycle">
                      <dgm:param type="ctrShpMap" val="fNode"/>
                    </dgm:alg>
                  </dgm:if>
                  <dgm:else name="Name49">
                    <dgm:alg type="cycle">
                      <dgm:param type="spanAng" val="-360"/>
                      <dgm:param type="ctrShpMap" val="fNode"/>
                    </dgm:alg>
                  </dgm:else>
                </dgm:choose>
              </dgm:else>
            </dgm:choose>
            <dgm:shape xmlns:r="http://schemas.openxmlformats.org/officeDocument/2006/relationships" r:blip="">
              <dgm:adjLst/>
            </dgm:shape>
            <dgm:presOf/>
            <dgm:choose name="Name50">
              <dgm:if name="Name51" axis="ch" ptType="node" func="cnt" op="equ" val="0">
                <dgm:constrLst>
                  <dgm:constr type="w" for="ch" forName="singleCenter" refType="w"/>
                  <dgm:constr type="h" for="ch" forName="singleCenter" refType="w" refFor="ch" refForName="singleCenter"/>
                </dgm:constrLst>
              </dgm:if>
              <dgm:if name="Name52" axis="ch" ptType="node" func="cnt" op="equ" val="1">
                <dgm:constrLst>
                  <dgm:constr type="w" for="ch" forName="singleCenter" refType="w" fact="0.5"/>
                  <dgm:constr type="h" for="ch" forName="singleCenter" refType="w" refFor="ch" refForName="singleCenter"/>
                  <dgm:constr type="userS" for="ch" ptType="node" refType="w" refFor="ch" refForName="singleCenter" fact="0.67"/>
                </dgm:constrLst>
              </dgm:if>
              <dgm:else name="Name53">
                <dgm:constrLst>
                  <dgm:constr type="w" for="ch" forName="singleCenter" refType="w" fact="0.3"/>
                  <dgm:constr type="h" for="ch" forName="singleCenter" refType="w" refFor="ch" refForName="singleCenter"/>
                  <dgm:constr type="userS" for="ch" ptType="node" refType="w" refFor="ch" refForName="singleCenter" fact="0.67"/>
                </dgm:constrLst>
              </dgm:else>
            </dgm:choose>
            <dgm:layoutNode name="singleCenter" styleLbl="node1">
              <dgm:varLst>
                <dgm:chMax val="7"/>
                <dgm:chPref val="7"/>
              </dgm:varLst>
              <dgm:alg type="tx"/>
              <dgm:shape xmlns:r="http://schemas.openxmlformats.org/officeDocument/2006/relationships" type="roundRect" r:blip="">
                <dgm:adjLst/>
              </dgm:shape>
              <dgm:presOf axis="self" ptType="node"/>
              <dgm:constrLst>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54" axis="ch" cnt="21">
              <dgm:forEach name="Name55" axis="self" ptType="parTrans">
                <dgm:layoutNode name="Name56">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57" axis="self" ptType="node">
                <dgm:layoutNode name="text0"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layoutNode>
        </dgm:if>
        <dgm:else name="Name58">
          <dgm:layoutNode name="textCenter" styleLbl="node1">
            <dgm:alg type="tx"/>
            <dgm:shape xmlns:r="http://schemas.openxmlformats.org/officeDocument/2006/relationships" type="roundRect" r:blip="">
              <dgm:adjLst/>
            </dgm:shape>
            <dgm:presOf axis="self" ptType="node"/>
            <dgm:constrLst>
              <dgm:constr type="tMarg" refType="primFontSz" fact="0.2"/>
              <dgm:constr type="bMarg" refType="primFontSz" fact="0.2"/>
              <dgm:constr type="lMarg" refType="primFontSz" fact="0.2"/>
              <dgm:constr type="rMarg" refType="primFontSz" fact="0.2"/>
            </dgm:constrLst>
            <dgm:ruleLst>
              <dgm:rule type="primFontSz" val="5" fact="NaN" max="NaN"/>
            </dgm:ruleLst>
          </dgm:layoutNode>
          <dgm:choose name="Name59">
            <dgm:if name="Name60" axis="ch" ptType="node" func="cnt" op="gte" val="1">
              <dgm:layoutNode name="cycle_1">
                <dgm:choose name="Name61">
                  <dgm:if name="Name62" func="var" arg="dir" op="equ" val="norm">
                    <dgm:choose name="Name63">
                      <dgm:if name="Name64" axis="ch" ptType="node" func="cnt" op="equ" val="1">
                        <dgm:choose name="Name65">
                          <dgm:if name="Name66" axis="ch ch" ptType="node node" st="1 1" cnt="1 0" func="cnt" op="equ" val="1">
                            <dgm:alg type="cycle">
                              <dgm:param type="ctrShpMap" val="fNode"/>
                              <dgm:param type="stAng" val="90"/>
                            </dgm:alg>
                          </dgm:if>
                          <dgm:if name="Name67" axis="ch ch" ptType="node node" st="1 1" cnt="1 0" func="cnt" op="equ" val="2">
                            <dgm:alg type="cycle">
                              <dgm:param type="ctrShpMap" val="fNode"/>
                              <dgm:param type="stAng" val="45"/>
                              <dgm:param type="spanAng" val="90"/>
                            </dgm:alg>
                          </dgm:if>
                          <dgm:else name="Name68">
                            <dgm:alg type="cycle">
                              <dgm:param type="ctrShpMap" val="fNode"/>
                              <dgm:param type="stAng" val="0"/>
                              <dgm:param type="spanAng" val="180"/>
                            </dgm:alg>
                          </dgm:else>
                        </dgm:choose>
                      </dgm:if>
                      <dgm:if name="Name69" axis="ch" ptType="node" func="cnt" op="equ" val="2">
                        <dgm:choose name="Name70">
                          <dgm:if name="Name71" axis="ch ch" ptType="node node" st="1 1" cnt="1 0" func="cnt" op="equ" val="1">
                            <dgm:alg type="cycle">
                              <dgm:param type="ctrShpMap" val="fNode"/>
                              <dgm:param type="stAng" val="0"/>
                            </dgm:alg>
                          </dgm:if>
                          <dgm:if name="Name72" axis="ch ch" ptType="node node" st="1 1" cnt="1 0" func="cnt" op="equ" val="2">
                            <dgm:alg type="cycle">
                              <dgm:param type="ctrShpMap" val="fNode"/>
                              <dgm:param type="stAng" val="315"/>
                              <dgm:param type="spanAng" val="90"/>
                            </dgm:alg>
                          </dgm:if>
                          <dgm:else name="Name73">
                            <dgm:alg type="cycle">
                              <dgm:param type="ctrShpMap" val="fNode"/>
                              <dgm:param type="stAng" val="270"/>
                              <dgm:param type="spanAng" val="180"/>
                            </dgm:alg>
                          </dgm:else>
                        </dgm:choose>
                      </dgm:if>
                      <dgm:if name="Name74" axis="ch" ptType="node" func="cnt" op="equ" val="3">
                        <dgm:choose name="Name75">
                          <dgm:if name="Name76" axis="ch ch" ptType="node node" st="1 1" cnt="1 0" func="cnt" op="equ" val="1">
                            <dgm:alg type="cycle">
                              <dgm:param type="ctrShpMap" val="fNode"/>
                              <dgm:param type="stAng" val="0"/>
                            </dgm:alg>
                          </dgm:if>
                          <dgm:if name="Name77" axis="ch ch" ptType="node node" st="1 1" cnt="1 0" func="cnt" op="equ" val="2">
                            <dgm:alg type="cycle">
                              <dgm:param type="ctrShpMap" val="fNode"/>
                              <dgm:param type="stAng" val="315"/>
                              <dgm:param type="spanAng" val="90"/>
                            </dgm:alg>
                          </dgm:if>
                          <dgm:else name="Name78">
                            <dgm:alg type="cycle">
                              <dgm:param type="ctrShpMap" val="fNode"/>
                              <dgm:param type="stAng" val="270"/>
                              <dgm:param type="spanAng" val="180"/>
                            </dgm:alg>
                          </dgm:else>
                        </dgm:choose>
                      </dgm:if>
                      <dgm:if name="Name79" axis="ch" ptType="node" func="cnt" op="equ" val="4">
                        <dgm:choose name="Name80">
                          <dgm:if name="Name81" axis="ch ch" ptType="node node" st="1 1" cnt="1 0" func="cnt" op="equ" val="1">
                            <dgm:alg type="cycle">
                              <dgm:param type="ctrShpMap" val="fNode"/>
                              <dgm:param type="stAng" val="0"/>
                            </dgm:alg>
                          </dgm:if>
                          <dgm:if name="Name82" axis="ch ch" ptType="node node" st="1 1" cnt="1 0" func="cnt" op="equ" val="2">
                            <dgm:alg type="cycle">
                              <dgm:param type="ctrShpMap" val="fNode"/>
                              <dgm:param type="stAng" val="315"/>
                              <dgm:param type="spanAng" val="90"/>
                            </dgm:alg>
                          </dgm:if>
                          <dgm:else name="Name83">
                            <dgm:alg type="cycle">
                              <dgm:param type="ctrShpMap" val="fNode"/>
                              <dgm:param type="stAng" val="292.5"/>
                              <dgm:param type="spanAng" val="135"/>
                            </dgm:alg>
                          </dgm:else>
                        </dgm:choose>
                      </dgm:if>
                      <dgm:if name="Name84" axis="ch" ptType="node" func="cnt" op="equ" val="5">
                        <dgm:choose name="Name85">
                          <dgm:if name="Name86" axis="ch ch" ptType="node node" st="1 1" cnt="1 0" func="cnt" op="equ" val="1">
                            <dgm:alg type="cycle">
                              <dgm:param type="ctrShpMap" val="fNode"/>
                              <dgm:param type="stAng" val="0"/>
                            </dgm:alg>
                          </dgm:if>
                          <dgm:if name="Name87" axis="ch ch" ptType="node node" st="1 1" cnt="1 0" func="cnt" op="equ" val="2">
                            <dgm:alg type="cycle">
                              <dgm:param type="ctrShpMap" val="fNode"/>
                              <dgm:param type="stAng" val="315"/>
                              <dgm:param type="spanAng" val="90"/>
                            </dgm:alg>
                          </dgm:if>
                          <dgm:else name="Name88">
                            <dgm:alg type="cycle">
                              <dgm:param type="ctrShpMap" val="fNode"/>
                              <dgm:param type="stAng" val="0"/>
                              <dgm:param type="spanAng" val="360"/>
                            </dgm:alg>
                          </dgm:else>
                        </dgm:choose>
                      </dgm:if>
                      <dgm:if name="Name89" axis="ch" ptType="node" func="cnt" op="equ" val="6">
                        <dgm:choose name="Name90">
                          <dgm:if name="Name91" axis="ch ch" ptType="node node" st="1 1" cnt="1 0" func="cnt" op="equ" val="1">
                            <dgm:alg type="cycle">
                              <dgm:param type="ctrShpMap" val="fNode"/>
                              <dgm:param type="stAng" val="0"/>
                            </dgm:alg>
                          </dgm:if>
                          <dgm:if name="Name92" axis="ch ch" ptType="node node" st="1 1" cnt="1 0" func="cnt" op="equ" val="2">
                            <dgm:alg type="cycle">
                              <dgm:param type="ctrShpMap" val="fNode"/>
                              <dgm:param type="stAng" val="315"/>
                              <dgm:param type="spanAng" val="90"/>
                            </dgm:alg>
                          </dgm:if>
                          <dgm:else name="Name93">
                            <dgm:alg type="cycle">
                              <dgm:param type="ctrShpMap" val="fNode"/>
                              <dgm:param type="stAng" val="0"/>
                              <dgm:param type="spanAng" val="360"/>
                            </dgm:alg>
                          </dgm:else>
                        </dgm:choose>
                      </dgm:if>
                      <dgm:if name="Name94" axis="ch" ptType="node" func="cnt" op="gte" val="7">
                        <dgm:choose name="Name95">
                          <dgm:if name="Name96" axis="ch ch" ptType="node node" st="1 1" cnt="1 0" func="cnt" op="equ" val="1">
                            <dgm:alg type="cycle">
                              <dgm:param type="ctrShpMap" val="fNode"/>
                              <dgm:param type="stAng" val="0"/>
                            </dgm:alg>
                          </dgm:if>
                          <dgm:if name="Name97" axis="ch ch" ptType="node node" st="1 1" cnt="1 0" func="cnt" op="equ" val="2">
                            <dgm:alg type="cycle">
                              <dgm:param type="ctrShpMap" val="fNode"/>
                              <dgm:param type="stAng" val="315"/>
                              <dgm:param type="spanAng" val="90"/>
                            </dgm:alg>
                          </dgm:if>
                          <dgm:else name="Name98">
                            <dgm:alg type="cycle">
                              <dgm:param type="ctrShpMap" val="fNode"/>
                              <dgm:param type="stAng" val="0"/>
                              <dgm:param type="spanAng" val="360"/>
                            </dgm:alg>
                          </dgm:else>
                        </dgm:choose>
                      </dgm:if>
                      <dgm:else name="Name99"/>
                    </dgm:choose>
                  </dgm:if>
                  <dgm:else name="Name100">
                    <dgm:choose name="Name101">
                      <dgm:if name="Name102" axis="ch" ptType="node" func="cnt" op="equ" val="1">
                        <dgm:choose name="Name103">
                          <dgm:if name="Name104" axis="ch ch" ptType="node node" st="1 1" cnt="1 0" func="cnt" op="equ" val="1">
                            <dgm:alg type="cycle">
                              <dgm:param type="ctrShpMap" val="fNode"/>
                              <dgm:param type="stAng" val="270"/>
                            </dgm:alg>
                          </dgm:if>
                          <dgm:if name="Name105" axis="ch ch" ptType="node node" st="1 1" cnt="1 0" func="cnt" op="equ" val="2">
                            <dgm:alg type="cycle">
                              <dgm:param type="ctrShpMap" val="fNode"/>
                              <dgm:param type="stAng" val="315"/>
                              <dgm:param type="spanAng" val="-90"/>
                            </dgm:alg>
                          </dgm:if>
                          <dgm:else name="Name106">
                            <dgm:alg type="cycle">
                              <dgm:param type="ctrShpMap" val="fNode"/>
                              <dgm:param type="stAng" val="0"/>
                              <dgm:param type="spanAng" val="-180"/>
                            </dgm:alg>
                          </dgm:else>
                        </dgm:choose>
                      </dgm:if>
                      <dgm:if name="Name107" axis="ch" ptType="node" func="cnt" op="equ" val="2">
                        <dgm:choose name="Name108">
                          <dgm:if name="Name109" axis="ch ch" ptType="node node" st="1 1" cnt="1 0" func="cnt" op="equ" val="1">
                            <dgm:alg type="cycle">
                              <dgm:param type="ctrShpMap" val="fNode"/>
                              <dgm:param type="stAng" val="0"/>
                            </dgm:alg>
                          </dgm:if>
                          <dgm:if name="Name110" axis="ch ch" ptType="node node" st="1 1" cnt="1 0" func="cnt" op="equ" val="2">
                            <dgm:alg type="cycle">
                              <dgm:param type="ctrShpMap" val="fNode"/>
                              <dgm:param type="stAng" val="45"/>
                              <dgm:param type="spanAng" val="-90"/>
                            </dgm:alg>
                          </dgm:if>
                          <dgm:else name="Name111">
                            <dgm:alg type="cycle">
                              <dgm:param type="ctrShpMap" val="fNode"/>
                              <dgm:param type="stAng" val="90"/>
                              <dgm:param type="spanAng" val="-180"/>
                            </dgm:alg>
                          </dgm:else>
                        </dgm:choose>
                      </dgm:if>
                      <dgm:if name="Name112" axis="ch" ptType="node" func="cnt" op="equ" val="3">
                        <dgm:choose name="Name113">
                          <dgm:if name="Name114" axis="ch ch" ptType="node node" st="1 1" cnt="1 0" func="cnt" op="equ" val="1">
                            <dgm:alg type="cycle">
                              <dgm:param type="ctrShpMap" val="fNode"/>
                              <dgm:param type="stAng" val="0"/>
                            </dgm:alg>
                          </dgm:if>
                          <dgm:if name="Name115" axis="ch ch" ptType="node node" st="1 1" cnt="1 0" func="cnt" op="equ" val="2">
                            <dgm:alg type="cycle">
                              <dgm:param type="ctrShpMap" val="fNode"/>
                              <dgm:param type="stAng" val="45"/>
                              <dgm:param type="spanAng" val="-90"/>
                            </dgm:alg>
                          </dgm:if>
                          <dgm:else name="Name116">
                            <dgm:alg type="cycle">
                              <dgm:param type="ctrShpMap" val="fNode"/>
                              <dgm:param type="stAng" val="90"/>
                              <dgm:param type="spanAng" val="-180"/>
                            </dgm:alg>
                          </dgm:else>
                        </dgm:choose>
                      </dgm:if>
                      <dgm:if name="Name117" axis="ch" ptType="node" func="cnt" op="equ" val="4">
                        <dgm:choose name="Name118">
                          <dgm:if name="Name119" axis="ch ch" ptType="node node" st="1 1" cnt="1 0" func="cnt" op="equ" val="1">
                            <dgm:alg type="cycle">
                              <dgm:param type="ctrShpMap" val="fNode"/>
                              <dgm:param type="stAng" val="0"/>
                            </dgm:alg>
                          </dgm:if>
                          <dgm:if name="Name120" axis="ch ch" ptType="node node" st="1 1" cnt="1 0" func="cnt" op="equ" val="2">
                            <dgm:alg type="cycle">
                              <dgm:param type="ctrShpMap" val="fNode"/>
                              <dgm:param type="stAng" val="45"/>
                              <dgm:param type="spanAng" val="-90"/>
                            </dgm:alg>
                          </dgm:if>
                          <dgm:else name="Name121">
                            <dgm:alg type="cycle">
                              <dgm:param type="ctrShpMap" val="fNode"/>
                              <dgm:param type="stAng" val="67.5"/>
                              <dgm:param type="spanAng" val="-135"/>
                            </dgm:alg>
                          </dgm:else>
                        </dgm:choose>
                      </dgm:if>
                      <dgm:if name="Name122" axis="ch" ptType="node" func="cnt" op="equ" val="5">
                        <dgm:choose name="Name123">
                          <dgm:if name="Name124" axis="ch ch" ptType="node node" st="1 1" cnt="1 0" func="cnt" op="equ" val="1">
                            <dgm:alg type="cycle">
                              <dgm:param type="ctrShpMap" val="fNode"/>
                              <dgm:param type="stAng" val="0"/>
                            </dgm:alg>
                          </dgm:if>
                          <dgm:if name="Name125" axis="ch ch" ptType="node node" st="1 1" cnt="1 0" func="cnt" op="equ" val="2">
                            <dgm:alg type="cycle">
                              <dgm:param type="ctrShpMap" val="fNode"/>
                              <dgm:param type="stAng" val="45"/>
                              <dgm:param type="spanAng" val="-90"/>
                            </dgm:alg>
                          </dgm:if>
                          <dgm:else name="Name126">
                            <dgm:alg type="cycle">
                              <dgm:param type="ctrShpMap" val="fNode"/>
                              <dgm:param type="stAng" val="0"/>
                              <dgm:param type="spanAng" val="-360"/>
                            </dgm:alg>
                          </dgm:else>
                        </dgm:choose>
                      </dgm:if>
                      <dgm:if name="Name127" axis="ch" ptType="node" func="cnt" op="equ" val="6">
                        <dgm:choose name="Name128">
                          <dgm:if name="Name129" axis="ch ch" ptType="node node" st="1 1" cnt="1 0" func="cnt" op="equ" val="1">
                            <dgm:alg type="cycle">
                              <dgm:param type="ctrShpMap" val="fNode"/>
                              <dgm:param type="stAng" val="0"/>
                            </dgm:alg>
                          </dgm:if>
                          <dgm:if name="Name130" axis="ch ch" ptType="node node" st="1 1" cnt="1 0" func="cnt" op="equ" val="2">
                            <dgm:alg type="cycle">
                              <dgm:param type="ctrShpMap" val="fNode"/>
                              <dgm:param type="stAng" val="45"/>
                              <dgm:param type="spanAng" val="-90"/>
                            </dgm:alg>
                          </dgm:if>
                          <dgm:else name="Name131">
                            <dgm:alg type="cycle">
                              <dgm:param type="ctrShpMap" val="fNode"/>
                              <dgm:param type="stAng" val="0"/>
                              <dgm:param type="spanAng" val="-360"/>
                            </dgm:alg>
                          </dgm:else>
                        </dgm:choose>
                      </dgm:if>
                      <dgm:if name="Name132" axis="ch" ptType="node" func="cnt" op="gte" val="7">
                        <dgm:choose name="Name133">
                          <dgm:if name="Name134" axis="ch ch" ptType="node node" st="1 1" cnt="1 0" func="cnt" op="equ" val="1">
                            <dgm:alg type="cycle">
                              <dgm:param type="ctrShpMap" val="fNode"/>
                              <dgm:param type="stAng" val="0"/>
                            </dgm:alg>
                          </dgm:if>
                          <dgm:if name="Name135" axis="ch ch" ptType="node node" st="1 1" cnt="1 0" func="cnt" op="equ" val="2">
                            <dgm:alg type="cycle">
                              <dgm:param type="ctrShpMap" val="fNode"/>
                              <dgm:param type="stAng" val="45"/>
                              <dgm:param type="spanAng" val="-90"/>
                            </dgm:alg>
                          </dgm:if>
                          <dgm:else name="Name136">
                            <dgm:alg type="cycle">
                              <dgm:param type="ctrShpMap" val="fNode"/>
                              <dgm:param type="stAng" val="0"/>
                              <dgm:param type="spanAng" val="-360"/>
                            </dgm:alg>
                          </dgm:else>
                        </dgm:choose>
                      </dgm:if>
                      <dgm:else name="Name137"/>
                    </dgm:choose>
                  </dgm:else>
                </dgm:choose>
                <dgm:shape xmlns:r="http://schemas.openxmlformats.org/officeDocument/2006/relationships" r:blip="">
                  <dgm:adjLst/>
                </dgm:shape>
                <dgm:presOf/>
                <dgm:constrLst>
                  <dgm:constr type="sp" refType="w" fact="0.1"/>
                  <dgm:constr type="sibSp" refType="w" fact="0.1"/>
                </dgm:constrLst>
                <dgm:forEach name="Name138" axis="ch" ptType="node" cnt="1">
                  <dgm:layoutNode name="childCenter1"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139" axis="ch">
                    <dgm:forEach name="Name140" axis="self" ptType="parTrans">
                      <dgm:layoutNode name="Name141">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142" axis="self" ptType="node">
                      <dgm:layoutNode name="text1"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143" axis="ch" ptType="parTrans" cnt="1">
                <dgm:layoutNode name="Name144">
                  <dgm:alg type="conn">
                    <dgm:param type="dim" val="1D"/>
                    <dgm:param type="begPts" val="auto"/>
                    <dgm:param type="endPts" val="auto"/>
                    <dgm:param type="endSty" val="noArr"/>
                    <dgm:param type="srcNode" val="textCenter"/>
                    <dgm:param type="dstNode" val="childCenter1"/>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145"/>
          </dgm:choose>
          <dgm:choose name="Name146">
            <dgm:if name="Name147" axis="ch" ptType="node" func="cnt" op="gte" val="2">
              <dgm:layoutNode name="cycle_2">
                <dgm:choose name="Name148">
                  <dgm:if name="Name149" func="var" arg="dir" op="equ" val="norm">
                    <dgm:choose name="Name150">
                      <dgm:if name="Name151" axis="ch" ptType="node" func="cnt" op="equ" val="2">
                        <dgm:choose name="Name152">
                          <dgm:if name="Name153" axis="ch ch" ptType="node node" st="2 1" cnt="1 0" func="cnt" op="equ" val="1">
                            <dgm:alg type="cycle">
                              <dgm:param type="ctrShpMap" val="fNode"/>
                              <dgm:param type="stAng" val="180"/>
                            </dgm:alg>
                          </dgm:if>
                          <dgm:if name="Name154" axis="ch ch" ptType="node node" st="2 1" cnt="1 0" func="cnt" op="equ" val="2">
                            <dgm:alg type="cycle">
                              <dgm:param type="ctrShpMap" val="fNode"/>
                              <dgm:param type="stAng" val="135"/>
                              <dgm:param type="spanAng" val="90"/>
                            </dgm:alg>
                          </dgm:if>
                          <dgm:else name="Name155">
                            <dgm:alg type="cycle">
                              <dgm:param type="ctrShpMap" val="fNode"/>
                              <dgm:param type="stAng" val="90"/>
                              <dgm:param type="spanAng" val="180"/>
                            </dgm:alg>
                          </dgm:else>
                        </dgm:choose>
                      </dgm:if>
                      <dgm:if name="Name156" axis="ch" ptType="node" func="cnt" op="equ" val="3">
                        <dgm:choose name="Name157">
                          <dgm:if name="Name158" axis="ch ch" ptType="node node" st="2 1" cnt="1 0" func="cnt" op="equ" val="1">
                            <dgm:alg type="cycle">
                              <dgm:param type="ctrShpMap" val="fNode"/>
                              <dgm:param type="stAng" val="120"/>
                              <dgm:param type="horzAlign" val="r"/>
                              <dgm:param type="vertAlign" val="b"/>
                            </dgm:alg>
                          </dgm:if>
                          <dgm:if name="Name159" axis="ch ch" ptType="node node" st="2 1" cnt="1 0" func="cnt" op="equ" val="2">
                            <dgm:alg type="cycle">
                              <dgm:param type="ctrShpMap" val="fNode"/>
                              <dgm:param type="stAng" val="75"/>
                              <dgm:param type="spanAng" val="90"/>
                              <dgm:param type="horzAlign" val="r"/>
                              <dgm:param type="vertAlign" val="b"/>
                            </dgm:alg>
                          </dgm:if>
                          <dgm:else name="Name160">
                            <dgm:alg type="cycle">
                              <dgm:param type="ctrShpMap" val="fNode"/>
                              <dgm:param type="stAng" val="30"/>
                              <dgm:param type="spanAng" val="180"/>
                            </dgm:alg>
                          </dgm:else>
                        </dgm:choose>
                      </dgm:if>
                      <dgm:if name="Name161" axis="ch" ptType="node" func="cnt" op="equ" val="4">
                        <dgm:choose name="Name162">
                          <dgm:if name="Name163" axis="ch ch" ptType="node node" st="2 1" cnt="1 0" func="cnt" op="equ" val="1">
                            <dgm:alg type="cycle">
                              <dgm:param type="ctrShpMap" val="fNode"/>
                              <dgm:param type="stAng" val="90"/>
                            </dgm:alg>
                          </dgm:if>
                          <dgm:if name="Name164" axis="ch ch" ptType="node node" st="2 1" cnt="1 0" func="cnt" op="equ" val="2">
                            <dgm:alg type="cycle">
                              <dgm:param type="ctrShpMap" val="fNode"/>
                              <dgm:param type="stAng" val="45"/>
                              <dgm:param type="spanAng" val="90"/>
                            </dgm:alg>
                          </dgm:if>
                          <dgm:else name="Name165">
                            <dgm:alg type="cycle">
                              <dgm:param type="ctrShpMap" val="fNode"/>
                              <dgm:param type="stAng" val="22.5"/>
                              <dgm:param type="spanAng" val="135"/>
                            </dgm:alg>
                          </dgm:else>
                        </dgm:choose>
                      </dgm:if>
                      <dgm:if name="Name166" axis="ch" ptType="node" func="cnt" op="equ" val="5">
                        <dgm:choose name="Name167">
                          <dgm:if name="Name168" axis="ch ch" ptType="node node" st="2 1" cnt="1 0" func="cnt" op="equ" val="1">
                            <dgm:alg type="cycle">
                              <dgm:param type="ctrShpMap" val="fNode"/>
                              <dgm:param type="stAng" val="72"/>
                            </dgm:alg>
                          </dgm:if>
                          <dgm:if name="Name169" axis="ch ch" ptType="node node" st="2 1" cnt="1 0" func="cnt" op="equ" val="2">
                            <dgm:alg type="cycle">
                              <dgm:param type="ctrShpMap" val="fNode"/>
                              <dgm:param type="stAng" val="27"/>
                              <dgm:param type="spanAng" val="90"/>
                            </dgm:alg>
                          </dgm:if>
                          <dgm:else name="Name170">
                            <dgm:alg type="cycle">
                              <dgm:param type="ctrShpMap" val="fNode"/>
                              <dgm:param type="stAng" val="0"/>
                              <dgm:param type="spanAng" val="360"/>
                            </dgm:alg>
                          </dgm:else>
                        </dgm:choose>
                      </dgm:if>
                      <dgm:if name="Name171" axis="ch" ptType="node" func="cnt" op="equ" val="6">
                        <dgm:choose name="Name172">
                          <dgm:if name="Name173" axis="ch ch" ptType="node node" st="2 1" cnt="1 0" func="cnt" op="equ" val="1">
                            <dgm:alg type="cycle">
                              <dgm:param type="ctrShpMap" val="fNode"/>
                              <dgm:param type="stAng" val="60"/>
                            </dgm:alg>
                          </dgm:if>
                          <dgm:if name="Name174" axis="ch ch" ptType="node node" st="2 1" cnt="1 0" func="cnt" op="equ" val="2">
                            <dgm:alg type="cycle">
                              <dgm:param type="ctrShpMap" val="fNode"/>
                              <dgm:param type="stAng" val="15"/>
                              <dgm:param type="spanAng" val="90"/>
                            </dgm:alg>
                          </dgm:if>
                          <dgm:else name="Name175">
                            <dgm:alg type="cycle">
                              <dgm:param type="ctrShpMap" val="fNode"/>
                              <dgm:param type="stAng" val="0"/>
                              <dgm:param type="spanAng" val="360"/>
                            </dgm:alg>
                          </dgm:else>
                        </dgm:choose>
                      </dgm:if>
                      <dgm:if name="Name176" axis="ch" ptType="node" func="cnt" op="gte" val="7">
                        <dgm:choose name="Name177">
                          <dgm:if name="Name178" axis="ch ch" ptType="node node" st="2 1" cnt="1 0" func="cnt" op="equ" val="1">
                            <dgm:alg type="cycle">
                              <dgm:param type="ctrShpMap" val="fNode"/>
                              <dgm:param type="stAng" val="51"/>
                            </dgm:alg>
                          </dgm:if>
                          <dgm:if name="Name179" axis="ch ch" ptType="node node" st="2 1" cnt="1 0" func="cnt" op="equ" val="2">
                            <dgm:alg type="cycle">
                              <dgm:param type="ctrShpMap" val="fNode"/>
                              <dgm:param type="stAng" val="6"/>
                              <dgm:param type="spanAng" val="90"/>
                            </dgm:alg>
                          </dgm:if>
                          <dgm:else name="Name180">
                            <dgm:alg type="cycle">
                              <dgm:param type="ctrShpMap" val="fNode"/>
                              <dgm:param type="stAng" val="0"/>
                              <dgm:param type="spanAng" val="360"/>
                            </dgm:alg>
                          </dgm:else>
                        </dgm:choose>
                      </dgm:if>
                      <dgm:else name="Name181"/>
                    </dgm:choose>
                  </dgm:if>
                  <dgm:else name="Name182">
                    <dgm:choose name="Name183">
                      <dgm:if name="Name184" axis="ch" ptType="node" func="cnt" op="equ" val="2">
                        <dgm:choose name="Name185">
                          <dgm:if name="Name186" axis="ch ch" ptType="node node" st="2 1" cnt="1 0" func="cnt" op="equ" val="1">
                            <dgm:alg type="cycle">
                              <dgm:param type="ctrShpMap" val="fNode"/>
                              <dgm:param type="stAng" val="180"/>
                            </dgm:alg>
                          </dgm:if>
                          <dgm:if name="Name187" axis="ch ch" ptType="node node" st="2 1" cnt="1 0" func="cnt" op="equ" val="2">
                            <dgm:alg type="cycle">
                              <dgm:param type="ctrShpMap" val="fNode"/>
                              <dgm:param type="stAng" val="225"/>
                              <dgm:param type="spanAng" val="-90"/>
                            </dgm:alg>
                          </dgm:if>
                          <dgm:else name="Name188">
                            <dgm:alg type="cycle">
                              <dgm:param type="ctrShpMap" val="fNode"/>
                              <dgm:param type="stAng" val="270"/>
                              <dgm:param type="spanAng" val="-180"/>
                            </dgm:alg>
                          </dgm:else>
                        </dgm:choose>
                      </dgm:if>
                      <dgm:if name="Name189" axis="ch" ptType="node" func="cnt" op="equ" val="3">
                        <dgm:choose name="Name190">
                          <dgm:if name="Name191" axis="ch ch" ptType="node node" st="2 1" cnt="1 0" func="cnt" op="equ" val="1">
                            <dgm:alg type="cycle">
                              <dgm:param type="ctrShpMap" val="fNode"/>
                              <dgm:param type="stAng" val="240"/>
                              <dgm:param type="horzAlign" val="l"/>
                              <dgm:param type="vertAlign" val="b"/>
                            </dgm:alg>
                          </dgm:if>
                          <dgm:if name="Name192" axis="ch ch" ptType="node node" st="2 1" cnt="1 0" func="cnt" op="equ" val="2">
                            <dgm:alg type="cycle">
                              <dgm:param type="ctrShpMap" val="fNode"/>
                              <dgm:param type="stAng" val="285"/>
                              <dgm:param type="spanAng" val="-90"/>
                              <dgm:param type="horzAlign" val="l"/>
                              <dgm:param type="vertAlign" val="b"/>
                            </dgm:alg>
                          </dgm:if>
                          <dgm:else name="Name193">
                            <dgm:alg type="cycle">
                              <dgm:param type="ctrShpMap" val="fNode"/>
                              <dgm:param type="stAng" val="330"/>
                              <dgm:param type="spanAng" val="-180"/>
                            </dgm:alg>
                          </dgm:else>
                        </dgm:choose>
                      </dgm:if>
                      <dgm:if name="Name194" axis="ch" ptType="node" func="cnt" op="equ" val="4">
                        <dgm:choose name="Name195">
                          <dgm:if name="Name196" axis="ch ch" ptType="node node" st="2 1" cnt="1 0" func="cnt" op="equ" val="1">
                            <dgm:alg type="cycle">
                              <dgm:param type="ctrShpMap" val="fNode"/>
                              <dgm:param type="stAng" val="270"/>
                            </dgm:alg>
                          </dgm:if>
                          <dgm:if name="Name197" axis="ch ch" ptType="node node" st="2 1" cnt="1 0" func="cnt" op="equ" val="2">
                            <dgm:alg type="cycle">
                              <dgm:param type="ctrShpMap" val="fNode"/>
                              <dgm:param type="stAng" val="315"/>
                              <dgm:param type="spanAng" val="-90"/>
                            </dgm:alg>
                          </dgm:if>
                          <dgm:else name="Name198">
                            <dgm:alg type="cycle">
                              <dgm:param type="ctrShpMap" val="fNode"/>
                              <dgm:param type="stAng" val="337.5"/>
                              <dgm:param type="spanAng" val="-135"/>
                            </dgm:alg>
                          </dgm:else>
                        </dgm:choose>
                      </dgm:if>
                      <dgm:if name="Name199" axis="ch" ptType="node" func="cnt" op="equ" val="5">
                        <dgm:choose name="Name200">
                          <dgm:if name="Name201" axis="ch ch" ptType="node node" st="2 1" cnt="1 0" func="cnt" op="equ" val="1">
                            <dgm:alg type="cycle">
                              <dgm:param type="ctrShpMap" val="fNode"/>
                              <dgm:param type="stAng" val="288"/>
                            </dgm:alg>
                          </dgm:if>
                          <dgm:if name="Name202" axis="ch ch" ptType="node node" st="2 1" cnt="1 0" func="cnt" op="equ" val="2">
                            <dgm:alg type="cycle">
                              <dgm:param type="ctrShpMap" val="fNode"/>
                              <dgm:param type="stAng" val="333"/>
                              <dgm:param type="spanAng" val="-90"/>
                            </dgm:alg>
                          </dgm:if>
                          <dgm:else name="Name203">
                            <dgm:alg type="cycle">
                              <dgm:param type="ctrShpMap" val="fNode"/>
                              <dgm:param type="stAng" val="0"/>
                              <dgm:param type="spanAng" val="-360"/>
                            </dgm:alg>
                          </dgm:else>
                        </dgm:choose>
                      </dgm:if>
                      <dgm:if name="Name204" axis="ch" ptType="node" func="cnt" op="equ" val="6">
                        <dgm:choose name="Name205">
                          <dgm:if name="Name206" axis="ch ch" ptType="node node" st="2 1" cnt="1 0" func="cnt" op="equ" val="1">
                            <dgm:alg type="cycle">
                              <dgm:param type="ctrShpMap" val="fNode"/>
                              <dgm:param type="stAng" val="300"/>
                            </dgm:alg>
                          </dgm:if>
                          <dgm:if name="Name207" axis="ch ch" ptType="node node" st="2 1" cnt="1 0" func="cnt" op="equ" val="2">
                            <dgm:alg type="cycle">
                              <dgm:param type="ctrShpMap" val="fNode"/>
                              <dgm:param type="stAng" val="345"/>
                              <dgm:param type="spanAng" val="-90"/>
                            </dgm:alg>
                          </dgm:if>
                          <dgm:else name="Name208">
                            <dgm:alg type="cycle">
                              <dgm:param type="ctrShpMap" val="fNode"/>
                              <dgm:param type="stAng" val="0"/>
                              <dgm:param type="spanAng" val="-360"/>
                            </dgm:alg>
                          </dgm:else>
                        </dgm:choose>
                      </dgm:if>
                      <dgm:if name="Name209" axis="ch" ptType="node" func="cnt" op="gte" val="7">
                        <dgm:choose name="Name210">
                          <dgm:if name="Name211" axis="ch ch" ptType="node node" st="2 1" cnt="1 0" func="cnt" op="equ" val="1">
                            <dgm:alg type="cycle">
                              <dgm:param type="ctrShpMap" val="fNode"/>
                              <dgm:param type="stAng" val="308"/>
                            </dgm:alg>
                          </dgm:if>
                          <dgm:if name="Name212" axis="ch ch" ptType="node node" st="2 1" cnt="1 0" func="cnt" op="equ" val="2">
                            <dgm:alg type="cycle">
                              <dgm:param type="ctrShpMap" val="fNode"/>
                              <dgm:param type="stAng" val="353"/>
                              <dgm:param type="spanAng" val="-90"/>
                            </dgm:alg>
                          </dgm:if>
                          <dgm:else name="Name213">
                            <dgm:alg type="cycle">
                              <dgm:param type="ctrShpMap" val="fNode"/>
                              <dgm:param type="stAng" val="0"/>
                              <dgm:param type="spanAng" val="-360"/>
                            </dgm:alg>
                          </dgm:else>
                        </dgm:choose>
                      </dgm:if>
                      <dgm:else name="Name214"/>
                    </dgm:choose>
                  </dgm:else>
                </dgm:choose>
                <dgm:shape xmlns:r="http://schemas.openxmlformats.org/officeDocument/2006/relationships" r:blip="">
                  <dgm:adjLst/>
                </dgm:shape>
                <dgm:presOf/>
                <dgm:constrLst>
                  <dgm:constr type="sp" refType="w" fact="0.1"/>
                  <dgm:constr type="sibSp" refType="w" fact="0.1"/>
                </dgm:constrLst>
                <dgm:forEach name="Name215" axis="ch" ptType="node" st="2" cnt="1">
                  <dgm:layoutNode name="childCenter2"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216" axis="ch">
                    <dgm:forEach name="Name217" axis="self" ptType="parTrans">
                      <dgm:layoutNode name="Name218">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219" axis="self" ptType="node">
                      <dgm:layoutNode name="text2"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220" axis="ch" ptType="parTrans" st="2" cnt="1">
                <dgm:layoutNode name="Name221">
                  <dgm:alg type="conn">
                    <dgm:param type="dim" val="1D"/>
                    <dgm:param type="begPts" val="auto"/>
                    <dgm:param type="endPts" val="auto"/>
                    <dgm:param type="endSty" val="noArr"/>
                    <dgm:param type="srcNode" val="textCenter"/>
                    <dgm:param type="dstNode" val="childCenter2"/>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222"/>
          </dgm:choose>
          <dgm:choose name="Name223">
            <dgm:if name="Name224" axis="ch" ptType="node" func="cnt" op="gte" val="3">
              <dgm:layoutNode name="cycle_3">
                <dgm:choose name="Name225">
                  <dgm:if name="Name226" func="var" arg="dir" op="equ" val="norm">
                    <dgm:choose name="Name227">
                      <dgm:if name="Name228" axis="ch" ptType="node" func="cnt" op="equ" val="3">
                        <dgm:choose name="Name229">
                          <dgm:if name="Name230" axis="ch ch" ptType="node node" st="3 1" cnt="1 0" func="cnt" op="equ" val="1">
                            <dgm:alg type="cycle">
                              <dgm:param type="ctrShpMap" val="fNode"/>
                              <dgm:param type="stAng" val="240"/>
                              <dgm:param type="horzAlign" val="l"/>
                              <dgm:param type="vertAlign" val="b"/>
                            </dgm:alg>
                          </dgm:if>
                          <dgm:if name="Name231" axis="ch ch" ptType="node node" st="3 1" cnt="1 0" func="cnt" op="equ" val="2">
                            <dgm:alg type="cycle">
                              <dgm:param type="ctrShpMap" val="fNode"/>
                              <dgm:param type="stAng" val="195"/>
                              <dgm:param type="spanAng" val="90"/>
                              <dgm:param type="horzAlign" val="l"/>
                              <dgm:param type="vertAlign" val="b"/>
                            </dgm:alg>
                          </dgm:if>
                          <dgm:else name="Name232">
                            <dgm:alg type="cycle">
                              <dgm:param type="ctrShpMap" val="fNode"/>
                              <dgm:param type="stAng" val="150"/>
                              <dgm:param type="spanAng" val="180"/>
                            </dgm:alg>
                          </dgm:else>
                        </dgm:choose>
                      </dgm:if>
                      <dgm:if name="Name233" axis="ch" ptType="node" func="cnt" op="equ" val="4">
                        <dgm:choose name="Name234">
                          <dgm:if name="Name235" axis="ch ch" ptType="node node" st="3 1" cnt="1 0" func="cnt" op="equ" val="1">
                            <dgm:alg type="cycle">
                              <dgm:param type="ctrShpMap" val="fNode"/>
                              <dgm:param type="stAng" val="180"/>
                            </dgm:alg>
                          </dgm:if>
                          <dgm:if name="Name236" axis="ch ch" ptType="node node" st="3 1" cnt="1 0" func="cnt" op="equ" val="2">
                            <dgm:alg type="cycle">
                              <dgm:param type="ctrShpMap" val="fNode"/>
                              <dgm:param type="stAng" val="135"/>
                              <dgm:param type="spanAng" val="90"/>
                            </dgm:alg>
                          </dgm:if>
                          <dgm:else name="Name237">
                            <dgm:alg type="cycle">
                              <dgm:param type="ctrShpMap" val="fNode"/>
                              <dgm:param type="stAng" val="112.5"/>
                              <dgm:param type="spanAng" val="135"/>
                            </dgm:alg>
                          </dgm:else>
                        </dgm:choose>
                      </dgm:if>
                      <dgm:if name="Name238" axis="ch" ptType="node" func="cnt" op="equ" val="5">
                        <dgm:choose name="Name239">
                          <dgm:if name="Name240" axis="ch ch" ptType="node node" st="3 1" cnt="1 0" func="cnt" op="equ" val="1">
                            <dgm:alg type="cycle">
                              <dgm:param type="ctrShpMap" val="fNode"/>
                              <dgm:param type="stAng" val="144"/>
                            </dgm:alg>
                          </dgm:if>
                          <dgm:if name="Name241" axis="ch ch" ptType="node node" st="3 1" cnt="1 0" func="cnt" op="equ" val="2">
                            <dgm:alg type="cycle">
                              <dgm:param type="ctrShpMap" val="fNode"/>
                              <dgm:param type="stAng" val="99"/>
                              <dgm:param type="spanAng" val="90"/>
                            </dgm:alg>
                          </dgm:if>
                          <dgm:else name="Name242">
                            <dgm:alg type="cycle">
                              <dgm:param type="ctrShpMap" val="fNode"/>
                              <dgm:param type="stAng" val="0"/>
                              <dgm:param type="spanAng" val="360"/>
                            </dgm:alg>
                          </dgm:else>
                        </dgm:choose>
                      </dgm:if>
                      <dgm:if name="Name243" axis="ch" ptType="node" func="cnt" op="equ" val="6">
                        <dgm:choose name="Name244">
                          <dgm:if name="Name245" axis="ch ch" ptType="node node" st="3 1" cnt="1 0" func="cnt" op="equ" val="1">
                            <dgm:alg type="cycle">
                              <dgm:param type="ctrShpMap" val="fNode"/>
                              <dgm:param type="stAng" val="120"/>
                            </dgm:alg>
                          </dgm:if>
                          <dgm:if name="Name246" axis="ch ch" ptType="node node" st="3 1" cnt="1 0" func="cnt" op="equ" val="2">
                            <dgm:alg type="cycle">
                              <dgm:param type="ctrShpMap" val="fNode"/>
                              <dgm:param type="stAng" val="75"/>
                              <dgm:param type="spanAng" val="90"/>
                            </dgm:alg>
                          </dgm:if>
                          <dgm:else name="Name247">
                            <dgm:alg type="cycle">
                              <dgm:param type="ctrShpMap" val="fNode"/>
                              <dgm:param type="stAng" val="0"/>
                              <dgm:param type="spanAng" val="360"/>
                            </dgm:alg>
                          </dgm:else>
                        </dgm:choose>
                      </dgm:if>
                      <dgm:if name="Name248" axis="ch" ptType="node" func="cnt" op="gte" val="7">
                        <dgm:choose name="Name249">
                          <dgm:if name="Name250" axis="ch ch" ptType="node node" st="3 1" cnt="1 0" func="cnt" op="equ" val="1">
                            <dgm:alg type="cycle">
                              <dgm:param type="ctrShpMap" val="fNode"/>
                              <dgm:param type="stAng" val="102"/>
                            </dgm:alg>
                          </dgm:if>
                          <dgm:if name="Name251" axis="ch ch" ptType="node node" st="3 1" cnt="1 0" func="cnt" op="equ" val="2">
                            <dgm:alg type="cycle">
                              <dgm:param type="ctrShpMap" val="fNode"/>
                              <dgm:param type="stAng" val="57"/>
                              <dgm:param type="spanAng" val="90"/>
                            </dgm:alg>
                          </dgm:if>
                          <dgm:else name="Name252">
                            <dgm:alg type="cycle">
                              <dgm:param type="ctrShpMap" val="fNode"/>
                              <dgm:param type="stAng" val="0"/>
                              <dgm:param type="spanAng" val="360"/>
                            </dgm:alg>
                          </dgm:else>
                        </dgm:choose>
                      </dgm:if>
                      <dgm:else name="Name253"/>
                    </dgm:choose>
                  </dgm:if>
                  <dgm:else name="Name254">
                    <dgm:choose name="Name255">
                      <dgm:if name="Name256" axis="ch" ptType="node" func="cnt" op="equ" val="3">
                        <dgm:choose name="Name257">
                          <dgm:if name="Name258" axis="ch ch" ptType="node node" st="3 1" cnt="1 0" func="cnt" op="equ" val="1">
                            <dgm:alg type="cycle">
                              <dgm:param type="ctrShpMap" val="fNode"/>
                              <dgm:param type="stAng" val="120"/>
                              <dgm:param type="horzAlign" val="r"/>
                              <dgm:param type="vertAlign" val="b"/>
                            </dgm:alg>
                          </dgm:if>
                          <dgm:if name="Name259" axis="ch ch" ptType="node node" st="3 1" cnt="1 0" func="cnt" op="equ" val="2">
                            <dgm:alg type="cycle">
                              <dgm:param type="ctrShpMap" val="fNode"/>
                              <dgm:param type="stAng" val="165"/>
                              <dgm:param type="spanAng" val="-90"/>
                              <dgm:param type="horzAlign" val="r"/>
                              <dgm:param type="vertAlign" val="b"/>
                            </dgm:alg>
                          </dgm:if>
                          <dgm:else name="Name260">
                            <dgm:alg type="cycle">
                              <dgm:param type="ctrShpMap" val="fNode"/>
                              <dgm:param type="stAng" val="210"/>
                              <dgm:param type="spanAng" val="-180"/>
                            </dgm:alg>
                          </dgm:else>
                        </dgm:choose>
                      </dgm:if>
                      <dgm:if name="Name261" axis="ch" ptType="node" func="cnt" op="equ" val="4">
                        <dgm:choose name="Name262">
                          <dgm:if name="Name263" axis="ch ch" ptType="node node" st="3 1" cnt="1 0" func="cnt" op="equ" val="1">
                            <dgm:alg type="cycle">
                              <dgm:param type="ctrShpMap" val="fNode"/>
                              <dgm:param type="stAng" val="180"/>
                            </dgm:alg>
                          </dgm:if>
                          <dgm:if name="Name264" axis="ch ch" ptType="node node" st="3 1" cnt="1 0" func="cnt" op="equ" val="2">
                            <dgm:alg type="cycle">
                              <dgm:param type="ctrShpMap" val="fNode"/>
                              <dgm:param type="stAng" val="225"/>
                              <dgm:param type="spanAng" val="-90"/>
                            </dgm:alg>
                          </dgm:if>
                          <dgm:else name="Name265">
                            <dgm:alg type="cycle">
                              <dgm:param type="ctrShpMap" val="fNode"/>
                              <dgm:param type="stAng" val="247.5"/>
                              <dgm:param type="spanAng" val="-135"/>
                            </dgm:alg>
                          </dgm:else>
                        </dgm:choose>
                      </dgm:if>
                      <dgm:if name="Name266" axis="ch" ptType="node" func="cnt" op="equ" val="5">
                        <dgm:choose name="Name267">
                          <dgm:if name="Name268" axis="ch ch" ptType="node node" st="3 1" cnt="1 0" func="cnt" op="equ" val="1">
                            <dgm:alg type="cycle">
                              <dgm:param type="ctrShpMap" val="fNode"/>
                              <dgm:param type="stAng" val="216"/>
                            </dgm:alg>
                          </dgm:if>
                          <dgm:if name="Name269" axis="ch ch" ptType="node node" st="3 1" cnt="1 0" func="cnt" op="equ" val="2">
                            <dgm:alg type="cycle">
                              <dgm:param type="ctrShpMap" val="fNode"/>
                              <dgm:param type="stAng" val="261"/>
                              <dgm:param type="spanAng" val="-90"/>
                            </dgm:alg>
                          </dgm:if>
                          <dgm:else name="Name270">
                            <dgm:alg type="cycle">
                              <dgm:param type="ctrShpMap" val="fNode"/>
                              <dgm:param type="stAng" val="0"/>
                              <dgm:param type="spanAng" val="-360"/>
                            </dgm:alg>
                          </dgm:else>
                        </dgm:choose>
                      </dgm:if>
                      <dgm:if name="Name271" axis="ch" ptType="node" func="cnt" op="equ" val="6">
                        <dgm:choose name="Name272">
                          <dgm:if name="Name273" axis="ch ch" ptType="node node" st="3 1" cnt="1 0" func="cnt" op="equ" val="1">
                            <dgm:alg type="cycle">
                              <dgm:param type="ctrShpMap" val="fNode"/>
                              <dgm:param type="stAng" val="240"/>
                            </dgm:alg>
                          </dgm:if>
                          <dgm:if name="Name274" axis="ch ch" ptType="node node" st="3 1" cnt="1 0" func="cnt" op="equ" val="2">
                            <dgm:alg type="cycle">
                              <dgm:param type="ctrShpMap" val="fNode"/>
                              <dgm:param type="stAng" val="285"/>
                              <dgm:param type="spanAng" val="-90"/>
                            </dgm:alg>
                          </dgm:if>
                          <dgm:else name="Name275">
                            <dgm:alg type="cycle">
                              <dgm:param type="ctrShpMap" val="fNode"/>
                              <dgm:param type="stAng" val="0"/>
                              <dgm:param type="spanAng" val="-360"/>
                            </dgm:alg>
                          </dgm:else>
                        </dgm:choose>
                      </dgm:if>
                      <dgm:if name="Name276" axis="ch" ptType="node" func="cnt" op="gte" val="7">
                        <dgm:choose name="Name277">
                          <dgm:if name="Name278" axis="ch ch" ptType="node node" st="3 1" cnt="1 0" func="cnt" op="equ" val="1">
                            <dgm:alg type="cycle">
                              <dgm:param type="ctrShpMap" val="fNode"/>
                              <dgm:param type="stAng" val="257"/>
                            </dgm:alg>
                          </dgm:if>
                          <dgm:if name="Name279" axis="ch ch" ptType="node node" st="3 1" cnt="1 0" func="cnt" op="equ" val="2">
                            <dgm:alg type="cycle">
                              <dgm:param type="ctrShpMap" val="fNode"/>
                              <dgm:param type="stAng" val="302"/>
                              <dgm:param type="spanAng" val="-90"/>
                            </dgm:alg>
                          </dgm:if>
                          <dgm:else name="Name280">
                            <dgm:alg type="cycle">
                              <dgm:param type="ctrShpMap" val="fNode"/>
                              <dgm:param type="stAng" val="0"/>
                              <dgm:param type="spanAng" val="-360"/>
                            </dgm:alg>
                          </dgm:else>
                        </dgm:choose>
                      </dgm:if>
                      <dgm:else name="Name281"/>
                    </dgm:choose>
                  </dgm:else>
                </dgm:choose>
                <dgm:shape xmlns:r="http://schemas.openxmlformats.org/officeDocument/2006/relationships" r:blip="">
                  <dgm:adjLst/>
                </dgm:shape>
                <dgm:presOf/>
                <dgm:constrLst>
                  <dgm:constr type="sp" refType="w" fact="0.1"/>
                  <dgm:constr type="sibSp" refType="w" fact="0.1"/>
                </dgm:constrLst>
                <dgm:forEach name="Name282" axis="ch" ptType="node" st="3" cnt="1">
                  <dgm:layoutNode name="childCenter3"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283" axis="ch">
                    <dgm:forEach name="Name284" axis="self" ptType="parTrans">
                      <dgm:layoutNode name="Name285">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286" axis="self" ptType="node">
                      <dgm:layoutNode name="text3"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287" axis="ch" ptType="parTrans" st="3" cnt="1">
                <dgm:layoutNode name="Name288">
                  <dgm:alg type="conn">
                    <dgm:param type="dim" val="1D"/>
                    <dgm:param type="begPts" val="auto"/>
                    <dgm:param type="endPts" val="auto"/>
                    <dgm:param type="endSty" val="noArr"/>
                    <dgm:param type="srcNode" val="textCenter"/>
                    <dgm:param type="dstNode" val="childCenter3"/>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289"/>
          </dgm:choose>
          <dgm:choose name="Name290">
            <dgm:if name="Name291" axis="ch" ptType="node" func="cnt" op="gte" val="4">
              <dgm:layoutNode name="cycle_4">
                <dgm:choose name="Name292">
                  <dgm:if name="Name293" func="var" arg="dir" op="equ" val="norm">
                    <dgm:choose name="Name294">
                      <dgm:if name="Name295" axis="ch" ptType="node" func="cnt" op="equ" val="4">
                        <dgm:choose name="Name296">
                          <dgm:if name="Name297" axis="ch ch" ptType="node node" st="4 1" cnt="1 0" func="cnt" op="equ" val="1">
                            <dgm:alg type="cycle">
                              <dgm:param type="ctrShpMap" val="fNode"/>
                              <dgm:param type="stAng" val="270"/>
                            </dgm:alg>
                          </dgm:if>
                          <dgm:if name="Name298" axis="ch ch" ptType="node node" st="4 1" cnt="1 0" func="cnt" op="equ" val="2">
                            <dgm:alg type="cycle">
                              <dgm:param type="ctrShpMap" val="fNode"/>
                              <dgm:param type="stAng" val="225"/>
                              <dgm:param type="spanAng" val="90"/>
                            </dgm:alg>
                          </dgm:if>
                          <dgm:else name="Name299">
                            <dgm:alg type="cycle">
                              <dgm:param type="ctrShpMap" val="fNode"/>
                              <dgm:param type="stAng" val="202.5"/>
                              <dgm:param type="spanAng" val="135"/>
                            </dgm:alg>
                          </dgm:else>
                        </dgm:choose>
                      </dgm:if>
                      <dgm:if name="Name300" axis="ch" ptType="node" func="cnt" op="equ" val="5">
                        <dgm:choose name="Name301">
                          <dgm:if name="Name302" axis="ch ch" ptType="node node" st="4 1" cnt="1 0" func="cnt" op="equ" val="1">
                            <dgm:alg type="cycle">
                              <dgm:param type="ctrShpMap" val="fNode"/>
                              <dgm:param type="stAng" val="216"/>
                            </dgm:alg>
                          </dgm:if>
                          <dgm:if name="Name303" axis="ch ch" ptType="node node" st="4 1" cnt="1 0" func="cnt" op="equ" val="2">
                            <dgm:alg type="cycle">
                              <dgm:param type="ctrShpMap" val="fNode"/>
                              <dgm:param type="stAng" val="171"/>
                              <dgm:param type="spanAng" val="90"/>
                            </dgm:alg>
                          </dgm:if>
                          <dgm:else name="Name304">
                            <dgm:alg type="cycle">
                              <dgm:param type="ctrShpMap" val="fNode"/>
                              <dgm:param type="stAng" val="0"/>
                              <dgm:param type="spanAng" val="360"/>
                            </dgm:alg>
                          </dgm:else>
                        </dgm:choose>
                      </dgm:if>
                      <dgm:if name="Name305" axis="ch" ptType="node" func="cnt" op="equ" val="6">
                        <dgm:choose name="Name306">
                          <dgm:if name="Name307" axis="ch ch" ptType="node node" st="4 1" cnt="1 0" func="cnt" op="equ" val="1">
                            <dgm:alg type="cycle">
                              <dgm:param type="ctrShpMap" val="fNode"/>
                              <dgm:param type="stAng" val="180"/>
                            </dgm:alg>
                          </dgm:if>
                          <dgm:if name="Name308" axis="ch ch" ptType="node node" st="4 1" cnt="1 0" func="cnt" op="equ" val="2">
                            <dgm:alg type="cycle">
                              <dgm:param type="ctrShpMap" val="fNode"/>
                              <dgm:param type="stAng" val="135"/>
                              <dgm:param type="spanAng" val="90"/>
                            </dgm:alg>
                          </dgm:if>
                          <dgm:else name="Name309">
                            <dgm:alg type="cycle">
                              <dgm:param type="ctrShpMap" val="fNode"/>
                              <dgm:param type="stAng" val="0"/>
                              <dgm:param type="spanAng" val="360"/>
                            </dgm:alg>
                          </dgm:else>
                        </dgm:choose>
                      </dgm:if>
                      <dgm:if name="Name310" axis="ch" ptType="node" func="cnt" op="gte" val="7">
                        <dgm:choose name="Name311">
                          <dgm:if name="Name312" axis="ch ch" ptType="node node" st="4 1" cnt="1 0" func="cnt" op="equ" val="1">
                            <dgm:alg type="cycle">
                              <dgm:param type="ctrShpMap" val="fNode"/>
                              <dgm:param type="stAng" val="154"/>
                            </dgm:alg>
                          </dgm:if>
                          <dgm:if name="Name313" axis="ch ch" ptType="node node" st="4 1" cnt="1 0" func="cnt" op="equ" val="2">
                            <dgm:alg type="cycle">
                              <dgm:param type="ctrShpMap" val="fNode"/>
                              <dgm:param type="stAng" val="109"/>
                              <dgm:param type="spanAng" val="90"/>
                            </dgm:alg>
                          </dgm:if>
                          <dgm:else name="Name314">
                            <dgm:alg type="cycle">
                              <dgm:param type="ctrShpMap" val="fNode"/>
                              <dgm:param type="stAng" val="0"/>
                              <dgm:param type="spanAng" val="360"/>
                            </dgm:alg>
                          </dgm:else>
                        </dgm:choose>
                      </dgm:if>
                      <dgm:else name="Name315"/>
                    </dgm:choose>
                  </dgm:if>
                  <dgm:else name="Name316">
                    <dgm:choose name="Name317">
                      <dgm:if name="Name318" axis="ch" ptType="node" func="cnt" op="equ" val="4">
                        <dgm:choose name="Name319">
                          <dgm:if name="Name320" axis="ch ch" ptType="node node" st="4 1" cnt="1 0" func="cnt" op="equ" val="1">
                            <dgm:alg type="cycle">
                              <dgm:param type="ctrShpMap" val="fNode"/>
                              <dgm:param type="stAng" val="90"/>
                            </dgm:alg>
                          </dgm:if>
                          <dgm:if name="Name321" axis="ch ch" ptType="node node" st="4 1" cnt="1 0" func="cnt" op="equ" val="2">
                            <dgm:alg type="cycle">
                              <dgm:param type="ctrShpMap" val="fNode"/>
                              <dgm:param type="stAng" val="135"/>
                              <dgm:param type="spanAng" val="-90"/>
                            </dgm:alg>
                          </dgm:if>
                          <dgm:else name="Name322">
                            <dgm:alg type="cycle">
                              <dgm:param type="ctrShpMap" val="fNode"/>
                              <dgm:param type="stAng" val="157.5"/>
                              <dgm:param type="spanAng" val="-135"/>
                            </dgm:alg>
                          </dgm:else>
                        </dgm:choose>
                      </dgm:if>
                      <dgm:if name="Name323" axis="ch" ptType="node" func="cnt" op="equ" val="5">
                        <dgm:choose name="Name324">
                          <dgm:if name="Name325" axis="ch ch" ptType="node node" st="4 1" cnt="1 0" func="cnt" op="equ" val="1">
                            <dgm:alg type="cycle">
                              <dgm:param type="ctrShpMap" val="fNode"/>
                              <dgm:param type="stAng" val="144"/>
                            </dgm:alg>
                          </dgm:if>
                          <dgm:if name="Name326" axis="ch ch" ptType="node node" st="4 1" cnt="1 0" func="cnt" op="equ" val="2">
                            <dgm:alg type="cycle">
                              <dgm:param type="ctrShpMap" val="fNode"/>
                              <dgm:param type="stAng" val="189"/>
                              <dgm:param type="spanAng" val="-90"/>
                            </dgm:alg>
                          </dgm:if>
                          <dgm:else name="Name327">
                            <dgm:alg type="cycle">
                              <dgm:param type="ctrShpMap" val="fNode"/>
                              <dgm:param type="stAng" val="0"/>
                              <dgm:param type="spanAng" val="-360"/>
                            </dgm:alg>
                          </dgm:else>
                        </dgm:choose>
                      </dgm:if>
                      <dgm:if name="Name328" axis="ch" ptType="node" func="cnt" op="equ" val="6">
                        <dgm:choose name="Name329">
                          <dgm:if name="Name330" axis="ch ch" ptType="node node" st="4 1" cnt="1 0" func="cnt" op="equ" val="1">
                            <dgm:alg type="cycle">
                              <dgm:param type="ctrShpMap" val="fNode"/>
                              <dgm:param type="stAng" val="180"/>
                            </dgm:alg>
                          </dgm:if>
                          <dgm:if name="Name331" axis="ch ch" ptType="node node" st="4 1" cnt="1 0" func="cnt" op="equ" val="2">
                            <dgm:alg type="cycle">
                              <dgm:param type="ctrShpMap" val="fNode"/>
                              <dgm:param type="stAng" val="225"/>
                              <dgm:param type="spanAng" val="-90"/>
                            </dgm:alg>
                          </dgm:if>
                          <dgm:else name="Name332">
                            <dgm:alg type="cycle">
                              <dgm:param type="ctrShpMap" val="fNode"/>
                              <dgm:param type="stAng" val="0"/>
                              <dgm:param type="spanAng" val="-360"/>
                            </dgm:alg>
                          </dgm:else>
                        </dgm:choose>
                      </dgm:if>
                      <dgm:if name="Name333" axis="ch" ptType="node" func="cnt" op="gte" val="7">
                        <dgm:choose name="Name334">
                          <dgm:if name="Name335" axis="ch ch" ptType="node node" st="4 1" cnt="1 0" func="cnt" op="equ" val="1">
                            <dgm:alg type="cycle">
                              <dgm:param type="ctrShpMap" val="fNode"/>
                              <dgm:param type="stAng" val="205"/>
                            </dgm:alg>
                          </dgm:if>
                          <dgm:if name="Name336" axis="ch ch" ptType="node node" st="4 1" cnt="1 0" func="cnt" op="equ" val="2">
                            <dgm:alg type="cycle">
                              <dgm:param type="ctrShpMap" val="fNode"/>
                              <dgm:param type="stAng" val="250"/>
                              <dgm:param type="spanAng" val="-90"/>
                            </dgm:alg>
                          </dgm:if>
                          <dgm:else name="Name337">
                            <dgm:alg type="cycle">
                              <dgm:param type="ctrShpMap" val="fNode"/>
                              <dgm:param type="stAng" val="0"/>
                              <dgm:param type="spanAng" val="-360"/>
                            </dgm:alg>
                          </dgm:else>
                        </dgm:choose>
                      </dgm:if>
                      <dgm:else name="Name338"/>
                    </dgm:choose>
                  </dgm:else>
                </dgm:choose>
                <dgm:shape xmlns:r="http://schemas.openxmlformats.org/officeDocument/2006/relationships" r:blip="">
                  <dgm:adjLst/>
                </dgm:shape>
                <dgm:presOf/>
                <dgm:constrLst>
                  <dgm:constr type="sp" refType="w" fact="0.1"/>
                  <dgm:constr type="sibSp" refType="w" fact="0.1"/>
                </dgm:constrLst>
                <dgm:forEach name="Name339" axis="ch" ptType="node" st="4" cnt="1">
                  <dgm:layoutNode name="childCenter4"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340" axis="ch">
                    <dgm:forEach name="Name341" axis="self" ptType="parTrans">
                      <dgm:layoutNode name="Name342">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343" axis="self" ptType="node">
                      <dgm:layoutNode name="text4"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344" axis="ch" ptType="parTrans" st="4" cnt="1">
                <dgm:layoutNode name="Name345">
                  <dgm:alg type="conn">
                    <dgm:param type="dim" val="1D"/>
                    <dgm:param type="begPts" val="auto"/>
                    <dgm:param type="endPts" val="auto"/>
                    <dgm:param type="endSty" val="noArr"/>
                    <dgm:param type="srcNode" val="textCenter"/>
                    <dgm:param type="dstNode" val="childCenter4"/>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346"/>
          </dgm:choose>
          <dgm:choose name="Name347">
            <dgm:if name="Name348" axis="ch" ptType="node" func="cnt" op="gte" val="5">
              <dgm:layoutNode name="cycle_5">
                <dgm:choose name="Name349">
                  <dgm:if name="Name350" func="var" arg="dir" op="equ" val="norm">
                    <dgm:choose name="Name351">
                      <dgm:if name="Name352" axis="ch" ptType="node" func="cnt" op="equ" val="5">
                        <dgm:choose name="Name353">
                          <dgm:if name="Name354" axis="ch ch" ptType="node node" st="5 1" cnt="1 0" func="cnt" op="equ" val="1">
                            <dgm:alg type="cycle">
                              <dgm:param type="ctrShpMap" val="fNode"/>
                              <dgm:param type="stAng" val="288"/>
                            </dgm:alg>
                          </dgm:if>
                          <dgm:if name="Name355" axis="ch ch" ptType="node node" st="5 1" cnt="1 0" func="cnt" op="equ" val="2">
                            <dgm:alg type="cycle">
                              <dgm:param type="ctrShpMap" val="fNode"/>
                              <dgm:param type="stAng" val="243"/>
                              <dgm:param type="spanAng" val="90"/>
                            </dgm:alg>
                          </dgm:if>
                          <dgm:else name="Name356">
                            <dgm:alg type="cycle">
                              <dgm:param type="ctrShpMap" val="fNode"/>
                              <dgm:param type="stAng" val="0"/>
                              <dgm:param type="spanAng" val="360"/>
                            </dgm:alg>
                          </dgm:else>
                        </dgm:choose>
                      </dgm:if>
                      <dgm:if name="Name357" axis="ch" ptType="node" func="cnt" op="equ" val="6">
                        <dgm:choose name="Name358">
                          <dgm:if name="Name359" axis="ch ch" ptType="node node" st="5 1" cnt="1 0" func="cnt" op="equ" val="1">
                            <dgm:alg type="cycle">
                              <dgm:param type="ctrShpMap" val="fNode"/>
                              <dgm:param type="stAng" val="240"/>
                            </dgm:alg>
                          </dgm:if>
                          <dgm:if name="Name360" axis="ch ch" ptType="node node" st="5 1" cnt="1 0" func="cnt" op="equ" val="2">
                            <dgm:alg type="cycle">
                              <dgm:param type="ctrShpMap" val="fNode"/>
                              <dgm:param type="stAng" val="195"/>
                              <dgm:param type="spanAng" val="90"/>
                            </dgm:alg>
                          </dgm:if>
                          <dgm:else name="Name361">
                            <dgm:alg type="cycle">
                              <dgm:param type="ctrShpMap" val="fNode"/>
                              <dgm:param type="stAng" val="0"/>
                              <dgm:param type="spanAng" val="360"/>
                            </dgm:alg>
                          </dgm:else>
                        </dgm:choose>
                      </dgm:if>
                      <dgm:if name="Name362" axis="ch" ptType="node" func="cnt" op="gte" val="7">
                        <dgm:choose name="Name363">
                          <dgm:if name="Name364" axis="ch ch" ptType="node node" st="5 1" cnt="1 0" func="cnt" op="equ" val="1">
                            <dgm:alg type="cycle">
                              <dgm:param type="ctrShpMap" val="fNode"/>
                              <dgm:param type="stAng" val="205"/>
                            </dgm:alg>
                          </dgm:if>
                          <dgm:if name="Name365" axis="ch ch" ptType="node node" st="5 1" cnt="1 0" func="cnt" op="equ" val="2">
                            <dgm:alg type="cycle">
                              <dgm:param type="ctrShpMap" val="fNode"/>
                              <dgm:param type="stAng" val="160"/>
                              <dgm:param type="spanAng" val="90"/>
                            </dgm:alg>
                          </dgm:if>
                          <dgm:else name="Name366">
                            <dgm:alg type="cycle">
                              <dgm:param type="ctrShpMap" val="fNode"/>
                              <dgm:param type="stAng" val="0"/>
                              <dgm:param type="spanAng" val="360"/>
                            </dgm:alg>
                          </dgm:else>
                        </dgm:choose>
                      </dgm:if>
                      <dgm:else name="Name367"/>
                    </dgm:choose>
                  </dgm:if>
                  <dgm:else name="Name368">
                    <dgm:choose name="Name369">
                      <dgm:if name="Name370" axis="ch" ptType="node" func="cnt" op="equ" val="5">
                        <dgm:choose name="Name371">
                          <dgm:if name="Name372" axis="ch ch" ptType="node node" st="5 1" cnt="1 0" func="cnt" op="equ" val="1">
                            <dgm:alg type="cycle">
                              <dgm:param type="ctrShpMap" val="fNode"/>
                              <dgm:param type="stAng" val="72"/>
                            </dgm:alg>
                          </dgm:if>
                          <dgm:if name="Name373" axis="ch ch" ptType="node node" st="5 1" cnt="1 0" func="cnt" op="equ" val="2">
                            <dgm:alg type="cycle">
                              <dgm:param type="ctrShpMap" val="fNode"/>
                              <dgm:param type="stAng" val="117"/>
                              <dgm:param type="spanAng" val="-90"/>
                            </dgm:alg>
                          </dgm:if>
                          <dgm:else name="Name374">
                            <dgm:alg type="cycle">
                              <dgm:param type="ctrShpMap" val="fNode"/>
                              <dgm:param type="stAng" val="0"/>
                              <dgm:param type="spanAng" val="-360"/>
                            </dgm:alg>
                          </dgm:else>
                        </dgm:choose>
                      </dgm:if>
                      <dgm:if name="Name375" axis="ch" ptType="node" func="cnt" op="equ" val="6">
                        <dgm:choose name="Name376">
                          <dgm:if name="Name377" axis="ch ch" ptType="node node" st="5 1" cnt="1 0" func="cnt" op="equ" val="1">
                            <dgm:alg type="cycle">
                              <dgm:param type="ctrShpMap" val="fNode"/>
                              <dgm:param type="stAng" val="120"/>
                            </dgm:alg>
                          </dgm:if>
                          <dgm:if name="Name378" axis="ch ch" ptType="node node" st="5 1" cnt="1 0" func="cnt" op="equ" val="2">
                            <dgm:alg type="cycle">
                              <dgm:param type="ctrShpMap" val="fNode"/>
                              <dgm:param type="stAng" val="165"/>
                              <dgm:param type="spanAng" val="-90"/>
                            </dgm:alg>
                          </dgm:if>
                          <dgm:else name="Name379">
                            <dgm:alg type="cycle">
                              <dgm:param type="ctrShpMap" val="fNode"/>
                              <dgm:param type="stAng" val="0"/>
                              <dgm:param type="spanAng" val="-360"/>
                            </dgm:alg>
                          </dgm:else>
                        </dgm:choose>
                      </dgm:if>
                      <dgm:if name="Name380" axis="ch" ptType="node" func="cnt" op="gte" val="7">
                        <dgm:choose name="Name381">
                          <dgm:if name="Name382" axis="ch ch" ptType="node node" st="5 1" cnt="1 0" func="cnt" op="equ" val="1">
                            <dgm:alg type="cycle">
                              <dgm:param type="ctrShpMap" val="fNode"/>
                              <dgm:param type="stAng" val="154"/>
                            </dgm:alg>
                          </dgm:if>
                          <dgm:if name="Name383" axis="ch ch" ptType="node node" st="5 1" cnt="1 0" func="cnt" op="equ" val="2">
                            <dgm:alg type="cycle">
                              <dgm:param type="ctrShpMap" val="fNode"/>
                              <dgm:param type="stAng" val="199"/>
                              <dgm:param type="spanAng" val="-90"/>
                            </dgm:alg>
                          </dgm:if>
                          <dgm:else name="Name384">
                            <dgm:alg type="cycle">
                              <dgm:param type="ctrShpMap" val="fNode"/>
                              <dgm:param type="stAng" val="0"/>
                              <dgm:param type="spanAng" val="-360"/>
                            </dgm:alg>
                          </dgm:else>
                        </dgm:choose>
                      </dgm:if>
                      <dgm:else name="Name385"/>
                    </dgm:choose>
                  </dgm:else>
                </dgm:choose>
                <dgm:shape xmlns:r="http://schemas.openxmlformats.org/officeDocument/2006/relationships" r:blip="">
                  <dgm:adjLst/>
                </dgm:shape>
                <dgm:presOf/>
                <dgm:constrLst>
                  <dgm:constr type="sp" refType="w" fact="0.1"/>
                  <dgm:constr type="sibSp" refType="w" fact="0.1"/>
                </dgm:constrLst>
                <dgm:forEach name="Name386" axis="ch" ptType="node" st="5" cnt="1">
                  <dgm:layoutNode name="childCenter5"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387" axis="ch">
                    <dgm:forEach name="Name388" axis="self" ptType="parTrans">
                      <dgm:layoutNode name="Name389">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390" axis="self" ptType="node">
                      <dgm:layoutNode name="text5"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391" axis="ch" ptType="parTrans" st="5" cnt="1">
                <dgm:layoutNode name="Name392">
                  <dgm:alg type="conn">
                    <dgm:param type="dim" val="1D"/>
                    <dgm:param type="begPts" val="auto"/>
                    <dgm:param type="endPts" val="auto"/>
                    <dgm:param type="endSty" val="noArr"/>
                    <dgm:param type="srcNode" val="textCenter"/>
                    <dgm:param type="dstNode" val="childCenter5"/>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393"/>
          </dgm:choose>
          <dgm:choose name="Name394">
            <dgm:if name="Name395" axis="ch" ptType="node" func="cnt" op="gte" val="6">
              <dgm:layoutNode name="cycle_6">
                <dgm:choose name="Name396">
                  <dgm:if name="Name397" func="var" arg="dir" op="equ" val="norm">
                    <dgm:choose name="Name398">
                      <dgm:if name="Name399" axis="ch" ptType="node" func="cnt" op="equ" val="6">
                        <dgm:choose name="Name400">
                          <dgm:if name="Name401" axis="ch ch" ptType="node node" st="6 1" cnt="1 0" func="cnt" op="equ" val="1">
                            <dgm:alg type="cycle">
                              <dgm:param type="ctrShpMap" val="fNode"/>
                              <dgm:param type="stAng" val="300"/>
                            </dgm:alg>
                          </dgm:if>
                          <dgm:if name="Name402" axis="ch ch" ptType="node node" st="6 1" cnt="1 0" func="cnt" op="equ" val="2">
                            <dgm:alg type="cycle">
                              <dgm:param type="ctrShpMap" val="fNode"/>
                              <dgm:param type="stAng" val="255"/>
                              <dgm:param type="spanAng" val="90"/>
                            </dgm:alg>
                          </dgm:if>
                          <dgm:else name="Name403">
                            <dgm:alg type="cycle">
                              <dgm:param type="ctrShpMap" val="fNode"/>
                              <dgm:param type="stAng" val="0"/>
                              <dgm:param type="spanAng" val="360"/>
                            </dgm:alg>
                          </dgm:else>
                        </dgm:choose>
                      </dgm:if>
                      <dgm:if name="Name404" axis="ch" ptType="node" func="cnt" op="gte" val="7">
                        <dgm:choose name="Name405">
                          <dgm:if name="Name406" axis="ch ch" ptType="node node" st="6 1" cnt="1 0" func="cnt" op="equ" val="1">
                            <dgm:alg type="cycle">
                              <dgm:param type="ctrShpMap" val="fNode"/>
                              <dgm:param type="stAng" val="257"/>
                            </dgm:alg>
                          </dgm:if>
                          <dgm:if name="Name407" axis="ch ch" ptType="node node" st="6 1" cnt="1 0" func="cnt" op="equ" val="2">
                            <dgm:alg type="cycle">
                              <dgm:param type="ctrShpMap" val="fNode"/>
                              <dgm:param type="stAng" val="212"/>
                              <dgm:param type="spanAng" val="90"/>
                            </dgm:alg>
                          </dgm:if>
                          <dgm:else name="Name408">
                            <dgm:alg type="cycle">
                              <dgm:param type="ctrShpMap" val="fNode"/>
                              <dgm:param type="stAng" val="0"/>
                              <dgm:param type="spanAng" val="360"/>
                            </dgm:alg>
                          </dgm:else>
                        </dgm:choose>
                      </dgm:if>
                      <dgm:else name="Name409"/>
                    </dgm:choose>
                  </dgm:if>
                  <dgm:else name="Name410">
                    <dgm:choose name="Name411">
                      <dgm:if name="Name412" axis="ch" ptType="node" func="cnt" op="equ" val="6">
                        <dgm:choose name="Name413">
                          <dgm:if name="Name414" axis="ch ch" ptType="node node" st="6 1" cnt="1 0" func="cnt" op="equ" val="1">
                            <dgm:alg type="cycle">
                              <dgm:param type="ctrShpMap" val="fNode"/>
                              <dgm:param type="stAng" val="60"/>
                            </dgm:alg>
                          </dgm:if>
                          <dgm:if name="Name415" axis="ch ch" ptType="node node" st="6 1" cnt="1 0" func="cnt" op="equ" val="2">
                            <dgm:alg type="cycle">
                              <dgm:param type="ctrShpMap" val="fNode"/>
                              <dgm:param type="stAng" val="105"/>
                              <dgm:param type="spanAng" val="-90"/>
                            </dgm:alg>
                          </dgm:if>
                          <dgm:else name="Name416">
                            <dgm:alg type="cycle">
                              <dgm:param type="ctrShpMap" val="fNode"/>
                              <dgm:param type="stAng" val="0"/>
                              <dgm:param type="spanAng" val="-360"/>
                            </dgm:alg>
                          </dgm:else>
                        </dgm:choose>
                      </dgm:if>
                      <dgm:if name="Name417" axis="ch" ptType="node" func="cnt" op="gte" val="7">
                        <dgm:choose name="Name418">
                          <dgm:if name="Name419" axis="ch ch" ptType="node node" st="6 1" cnt="1 0" func="cnt" op="equ" val="1">
                            <dgm:alg type="cycle">
                              <dgm:param type="ctrShpMap" val="fNode"/>
                              <dgm:param type="stAng" val="102"/>
                            </dgm:alg>
                          </dgm:if>
                          <dgm:if name="Name420" axis="ch ch" ptType="node node" st="6 1" cnt="1 0" func="cnt" op="equ" val="2">
                            <dgm:alg type="cycle">
                              <dgm:param type="ctrShpMap" val="fNode"/>
                              <dgm:param type="stAng" val="147"/>
                              <dgm:param type="spanAng" val="-90"/>
                            </dgm:alg>
                          </dgm:if>
                          <dgm:else name="Name421">
                            <dgm:alg type="cycle">
                              <dgm:param type="ctrShpMap" val="fNode"/>
                              <dgm:param type="stAng" val="0"/>
                              <dgm:param type="spanAng" val="-360"/>
                            </dgm:alg>
                          </dgm:else>
                        </dgm:choose>
                      </dgm:if>
                      <dgm:else name="Name422"/>
                    </dgm:choose>
                  </dgm:else>
                </dgm:choose>
                <dgm:shape xmlns:r="http://schemas.openxmlformats.org/officeDocument/2006/relationships" r:blip="">
                  <dgm:adjLst/>
                </dgm:shape>
                <dgm:presOf/>
                <dgm:constrLst>
                  <dgm:constr type="sp" refType="w" fact="0.1"/>
                  <dgm:constr type="sibSp" refType="w" fact="0.1"/>
                </dgm:constrLst>
                <dgm:forEach name="Name423" axis="ch" ptType="node" st="6" cnt="1">
                  <dgm:layoutNode name="childCenter6"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424" axis="ch">
                    <dgm:forEach name="Name425" axis="self" ptType="parTrans">
                      <dgm:layoutNode name="Name426">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427" axis="self" ptType="node">
                      <dgm:layoutNode name="text6"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428" axis="ch" ptType="parTrans" st="6" cnt="1">
                <dgm:layoutNode name="Name429">
                  <dgm:alg type="conn">
                    <dgm:param type="dim" val="1D"/>
                    <dgm:param type="begPts" val="auto"/>
                    <dgm:param type="endPts" val="auto"/>
                    <dgm:param type="endSty" val="noArr"/>
                    <dgm:param type="srcNode" val="textCenter"/>
                    <dgm:param type="dstNode" val="childCenter6"/>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430"/>
          </dgm:choose>
          <dgm:choose name="Name431">
            <dgm:if name="Name432" axis="ch" ptType="node" func="cnt" op="gte" val="7">
              <dgm:layoutNode name="cycle_7">
                <dgm:choose name="Name433">
                  <dgm:if name="Name434" func="var" arg="dir" op="equ" val="norm">
                    <dgm:choose name="Name435">
                      <dgm:if name="Name436" axis="ch" ptType="node" func="cnt" op="gte" val="7">
                        <dgm:choose name="Name437">
                          <dgm:if name="Name438" axis="ch ch" ptType="node node" st="7 1" cnt="1 0" func="cnt" op="equ" val="1">
                            <dgm:alg type="cycle">
                              <dgm:param type="ctrShpMap" val="fNode"/>
                              <dgm:param type="stAng" val="308"/>
                            </dgm:alg>
                          </dgm:if>
                          <dgm:if name="Name439" axis="ch ch" ptType="node node" st="7 1" cnt="1 0" func="cnt" op="equ" val="2">
                            <dgm:alg type="cycle">
                              <dgm:param type="ctrShpMap" val="fNode"/>
                              <dgm:param type="stAng" val="263"/>
                              <dgm:param type="spanAng" val="90"/>
                            </dgm:alg>
                          </dgm:if>
                          <dgm:else name="Name440">
                            <dgm:alg type="cycle">
                              <dgm:param type="ctrShpMap" val="fNode"/>
                              <dgm:param type="stAng" val="0"/>
                              <dgm:param type="spanAng" val="360"/>
                            </dgm:alg>
                          </dgm:else>
                        </dgm:choose>
                      </dgm:if>
                      <dgm:else name="Name441"/>
                    </dgm:choose>
                  </dgm:if>
                  <dgm:else name="Name442">
                    <dgm:choose name="Name443">
                      <dgm:if name="Name444" axis="ch" ptType="node" func="cnt" op="gte" val="7">
                        <dgm:choose name="Name445">
                          <dgm:if name="Name446" axis="ch ch" ptType="node node" st="7 1" cnt="1 0" func="cnt" op="equ" val="1">
                            <dgm:alg type="cycle">
                              <dgm:param type="ctrShpMap" val="fNode"/>
                              <dgm:param type="stAng" val="51"/>
                            </dgm:alg>
                          </dgm:if>
                          <dgm:if name="Name447" axis="ch ch" ptType="node node" st="7 1" cnt="1 0" func="cnt" op="equ" val="2">
                            <dgm:alg type="cycle">
                              <dgm:param type="ctrShpMap" val="fNode"/>
                              <dgm:param type="stAng" val="96"/>
                              <dgm:param type="spanAng" val="-90"/>
                            </dgm:alg>
                          </dgm:if>
                          <dgm:else name="Name448">
                            <dgm:alg type="cycle">
                              <dgm:param type="ctrShpMap" val="fNode"/>
                              <dgm:param type="stAng" val="0"/>
                              <dgm:param type="spanAng" val="-360"/>
                            </dgm:alg>
                          </dgm:else>
                        </dgm:choose>
                      </dgm:if>
                      <dgm:else name="Name449"/>
                    </dgm:choose>
                  </dgm:else>
                </dgm:choose>
                <dgm:shape xmlns:r="http://schemas.openxmlformats.org/officeDocument/2006/relationships" r:blip="">
                  <dgm:adjLst/>
                </dgm:shape>
                <dgm:presOf/>
                <dgm:constrLst>
                  <dgm:constr type="sp" refType="w" fact="0.1"/>
                  <dgm:constr type="sibSp" refType="w" fact="0.1"/>
                </dgm:constrLst>
                <dgm:forEach name="Name450" axis="ch" ptType="node" st="7" cnt="1">
                  <dgm:layoutNode name="childCenter7"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451" axis="ch">
                    <dgm:forEach name="Name452" axis="self" ptType="parTrans">
                      <dgm:layoutNode name="Name453">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454" axis="self" ptType="node">
                      <dgm:layoutNode name="text7"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455" axis="ch" ptType="parTrans" st="7" cnt="1">
                <dgm:layoutNode name="Name456">
                  <dgm:alg type="conn">
                    <dgm:param type="dim" val="1D"/>
                    <dgm:param type="begPts" val="auto"/>
                    <dgm:param type="endPts" val="auto"/>
                    <dgm:param type="endSty" val="noArr"/>
                    <dgm:param type="srcNode" val="textCenter"/>
                    <dgm:param type="dstNode" val="childCenter7"/>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45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11/12/2025</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dirty="0"/>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dirty="0"/>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dirty="0"/>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s://www.youtube.com/watch?v=cAUXHJBB5CM" TargetMode="External"/><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1</a:t>
            </a:fld>
            <a:endParaRPr lang="en-GB" dirty="0"/>
          </a:p>
        </p:txBody>
      </p:sp>
    </p:spTree>
    <p:extLst>
      <p:ext uri="{BB962C8B-B14F-4D97-AF65-F5344CB8AC3E}">
        <p14:creationId xmlns:p14="http://schemas.microsoft.com/office/powerpoint/2010/main" val="422532443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1" indent="0" algn="l" defTabSz="914400" rtl="0" eaLnBrk="0" fontAlgn="base" latinLnBrk="0" hangingPunct="0">
              <a:lnSpc>
                <a:spcPct val="100000"/>
              </a:lnSpc>
              <a:spcBef>
                <a:spcPct val="30000"/>
              </a:spcBef>
              <a:spcAft>
                <a:spcPct val="0"/>
              </a:spcAft>
              <a:buClrTx/>
              <a:buSzTx/>
              <a:buFontTx/>
              <a:buNone/>
              <a:tabLst/>
              <a:defRPr/>
            </a:pPr>
            <a:r>
              <a:rPr lang="en-GB" dirty="0">
                <a:hlinkClick r:id="rId3"/>
              </a:rPr>
              <a:t>https://www.youtube.com/watch?v=cAUXHJBB5CM</a:t>
            </a:r>
            <a:endParaRPr lang="en-GB" dirty="0"/>
          </a:p>
          <a:p>
            <a:endParaRPr lang="en-GB"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3</a:t>
            </a:fld>
            <a:endParaRPr lang="en-GB" dirty="0"/>
          </a:p>
        </p:txBody>
      </p:sp>
    </p:spTree>
    <p:extLst>
      <p:ext uri="{BB962C8B-B14F-4D97-AF65-F5344CB8AC3E}">
        <p14:creationId xmlns:p14="http://schemas.microsoft.com/office/powerpoint/2010/main" val="310047842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a:p>
            <a:endParaRPr lang="en-GB" dirty="0"/>
          </a:p>
          <a:p>
            <a:endParaRPr lang="en-GB"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9</a:t>
            </a:fld>
            <a:endParaRPr lang="en-GB" dirty="0"/>
          </a:p>
        </p:txBody>
      </p:sp>
    </p:spTree>
    <p:extLst>
      <p:ext uri="{BB962C8B-B14F-4D97-AF65-F5344CB8AC3E}">
        <p14:creationId xmlns:p14="http://schemas.microsoft.com/office/powerpoint/2010/main" val="422750168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16</a:t>
            </a:fld>
            <a:endParaRPr lang="en-GB" dirty="0"/>
          </a:p>
        </p:txBody>
      </p:sp>
    </p:spTree>
    <p:extLst>
      <p:ext uri="{BB962C8B-B14F-4D97-AF65-F5344CB8AC3E}">
        <p14:creationId xmlns:p14="http://schemas.microsoft.com/office/powerpoint/2010/main" val="365040229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17</a:t>
            </a:fld>
            <a:endParaRPr lang="en-GB" dirty="0"/>
          </a:p>
        </p:txBody>
      </p:sp>
    </p:spTree>
    <p:extLst>
      <p:ext uri="{BB962C8B-B14F-4D97-AF65-F5344CB8AC3E}">
        <p14:creationId xmlns:p14="http://schemas.microsoft.com/office/powerpoint/2010/main" val="307297802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a:t>Click to edit Master title style</a:t>
            </a:r>
            <a:endParaRPr lang="en-GB"/>
          </a:p>
        </p:txBody>
      </p:sp>
      <p:sp>
        <p:nvSpPr>
          <p:cNvPr id="5" name="Content Placeholder 4"/>
          <p:cNvSpPr>
            <a:spLocks noGrp="1"/>
          </p:cNvSpPr>
          <p:nvPr>
            <p:ph sz="quarter" idx="10"/>
          </p:nvPr>
        </p:nvSpPr>
        <p:spPr>
          <a:xfrm>
            <a:off x="457200" y="1512000"/>
            <a:ext cx="8229600" cy="4248000"/>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dirty="0">
                <a:solidFill>
                  <a:srgbClr val="D9D9D9"/>
                </a:solidFill>
                <a:cs typeface="Arial" charset="0"/>
              </a:rPr>
              <a:t> </a:t>
            </a: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a:t>Click to edit Master title style</a:t>
            </a:r>
            <a:endParaRPr lang="en-US"/>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a:p>
            <a:pPr lvl="4"/>
            <a:endParaRPr lang="en-GB"/>
          </a:p>
        </p:txBody>
      </p:sp>
      <p:pic>
        <p:nvPicPr>
          <p:cNvPr id="13" name="Picture 12">
            <a:extLst>
              <a:ext uri="{FF2B5EF4-FFF2-40B4-BE49-F238E27FC236}">
                <a16:creationId xmlns:a16="http://schemas.microsoft.com/office/drawing/2014/main" id="{54C8F537-6DBE-534E-B9F5-B8C14A123E71}"/>
              </a:ext>
            </a:extLst>
          </p:cNvPr>
          <p:cNvPicPr>
            <a:picLocks noChangeAspect="1"/>
          </p:cNvPicPr>
          <p:nvPr userDrawn="1"/>
        </p:nvPicPr>
        <p:blipFill>
          <a:blip r:embed="rId3"/>
          <a:srcRect/>
          <a:stretch/>
        </p:blipFill>
        <p:spPr>
          <a:xfrm>
            <a:off x="7388705" y="5918332"/>
            <a:ext cx="1258599" cy="403335"/>
          </a:xfrm>
          <a:prstGeom prst="rect">
            <a:avLst/>
          </a:prstGeom>
        </p:spPr>
      </p:pic>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 in</a:t>
            </a:r>
            <a:br>
              <a:rPr lang="en-GB" sz="1400" baseline="0" dirty="0">
                <a:solidFill>
                  <a:schemeClr val="tx1"/>
                </a:solidFill>
              </a:rPr>
            </a:br>
            <a:r>
              <a:rPr lang="en-GB" sz="1400" b="1" baseline="0" dirty="0">
                <a:solidFill>
                  <a:schemeClr val="tx1"/>
                </a:solidFill>
              </a:rPr>
              <a:t>Engineering and Manufacturing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300 Engineering Common Core Content</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79204EE7-09ED-40D7-B3D5-9F6FE263D858}"/>
              </a:ext>
            </a:extLst>
          </p:cNvPr>
          <p:cNvPicPr>
            <a:picLocks noChangeAspect="1"/>
          </p:cNvPicPr>
          <p:nvPr userDrawn="1"/>
        </p:nvPicPr>
        <p:blipFill>
          <a:blip r:embed="rId4"/>
          <a:stretch>
            <a:fillRect/>
          </a:stretch>
        </p:blipFill>
        <p:spPr>
          <a:xfrm>
            <a:off x="6724650" y="184425"/>
            <a:ext cx="1962150" cy="409575"/>
          </a:xfrm>
          <a:prstGeom prst="rect">
            <a:avLst/>
          </a:prstGeom>
        </p:spPr>
      </p:pic>
      <p:sp>
        <p:nvSpPr>
          <p:cNvPr id="11" name="TextBox 10">
            <a:extLst>
              <a:ext uri="{FF2B5EF4-FFF2-40B4-BE49-F238E27FC236}">
                <a16:creationId xmlns:a16="http://schemas.microsoft.com/office/drawing/2014/main" id="{96F0CD5D-B4A7-4421-AC1D-7F2293649C0F}"/>
              </a:ext>
            </a:extLst>
          </p:cNvPr>
          <p:cNvSpPr txBox="1"/>
          <p:nvPr userDrawn="1"/>
        </p:nvSpPr>
        <p:spPr>
          <a:xfrm>
            <a:off x="2555776" y="5943550"/>
            <a:ext cx="4572000" cy="510011"/>
          </a:xfrm>
          <a:prstGeom prst="rect">
            <a:avLst/>
          </a:prstGeom>
          <a:noFill/>
        </p:spPr>
        <p:txBody>
          <a:bodyPr wrap="square">
            <a:spAutoFit/>
          </a:bodyPr>
          <a:lstStyle/>
          <a:p>
            <a:pPr algn="ctr">
              <a:lnSpc>
                <a:spcPts val="1300"/>
              </a:lnSpc>
              <a:spcBef>
                <a:spcPts val="400"/>
              </a:spcBef>
              <a:spcAft>
                <a:spcPts val="400"/>
              </a:spcAft>
            </a:pPr>
            <a:r>
              <a:rPr lang="en-GB" sz="800">
                <a:effectLst/>
                <a:latin typeface="Arial" panose="020B0604020202020204" pitchFamily="34" charset="0"/>
                <a:ea typeface="Cambria" panose="02040503050406030204" pitchFamily="18" charset="0"/>
                <a:cs typeface="Times New Roman" panose="02020603050405020304" pitchFamily="18" charset="0"/>
              </a:rPr>
              <a:t>© City &amp; Guilds Limited. </a:t>
            </a:r>
            <a:r>
              <a:rPr lang="en-GB" sz="800" dirty="0">
                <a:effectLst/>
                <a:latin typeface="Arial" panose="020B0604020202020204" pitchFamily="34" charset="0"/>
                <a:ea typeface="Cambria" panose="02040503050406030204" pitchFamily="18" charset="0"/>
                <a:cs typeface="Times New Roman" panose="02020603050405020304" pitchFamily="18" charset="0"/>
              </a:rPr>
              <a:t>All rights reserved.</a:t>
            </a:r>
            <a:endParaRPr lang="en-GB" sz="800" dirty="0">
              <a:effectLst/>
              <a:latin typeface="Calibri" panose="020F0502020204030204" pitchFamily="34" charset="0"/>
              <a:ea typeface="Calibri" panose="020F0502020204030204" pitchFamily="34" charset="0"/>
            </a:endParaRPr>
          </a:p>
          <a:p>
            <a:pPr algn="ctr">
              <a:lnSpc>
                <a:spcPts val="1300"/>
              </a:lnSpc>
              <a:spcBef>
                <a:spcPts val="400"/>
              </a:spcBef>
              <a:spcAft>
                <a:spcPts val="400"/>
              </a:spcAft>
            </a:pPr>
            <a:endParaRPr lang="en-GB" sz="800" dirty="0">
              <a:effectLst/>
              <a:latin typeface="Arial" panose="020B0604020202020204" pitchFamily="34" charset="0"/>
              <a:ea typeface="Cambria" panose="02040503050406030204" pitchFamily="18" charset="0"/>
              <a:cs typeface="Times New Roman" panose="02020603050405020304" pitchFamily="18" charset="0"/>
            </a:endParaRPr>
          </a:p>
        </p:txBody>
      </p:sp>
      <p:sp>
        <p:nvSpPr>
          <p:cNvPr id="2" name="Text Box 11">
            <a:extLst>
              <a:ext uri="{FF2B5EF4-FFF2-40B4-BE49-F238E27FC236}">
                <a16:creationId xmlns:a16="http://schemas.microsoft.com/office/drawing/2014/main" id="{E3F7C6AC-B093-3A5D-5392-920D51B61CDF}"/>
              </a:ext>
            </a:extLst>
          </p:cNvPr>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17</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Tree>
  </p:cSld>
  <p:clrMap bg1="lt1" tx1="dk1" bg2="lt2" tx2="dk2" accent1="accent1" accent2="accent2" accent3="accent3" accent4="accent4" accent5="accent5" accent6="accent6" hlink="hlink" folHlink="folHlink"/>
  <p:sldLayoutIdLst>
    <p:sldLayoutId id="2147483652" r:id="rId1"/>
  </p:sldLayoutIdLst>
  <p:hf hd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1.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9"/>
          <p:cNvSpPr txBox="1">
            <a:spLocks noChangeArrowheads="1"/>
          </p:cNvSpPr>
          <p:nvPr/>
        </p:nvSpPr>
        <p:spPr bwMode="auto">
          <a:xfrm>
            <a:off x="472758" y="1569322"/>
            <a:ext cx="7677512" cy="2565356"/>
          </a:xfrm>
          <a:prstGeom prst="rect">
            <a:avLst/>
          </a:prstGeom>
          <a:noFill/>
          <a:ln w="9525">
            <a:noFill/>
            <a:miter lim="800000"/>
            <a:headEnd/>
            <a:tailEnd/>
          </a:ln>
        </p:spPr>
        <p:txBody>
          <a:bodyPr wrap="square" lIns="0" tIns="0" rIns="0" bIns="0">
            <a:prstTxWarp prst="textNoShape">
              <a:avLst/>
            </a:prstTxWarp>
            <a:noAutofit/>
          </a:bodyPr>
          <a:lstStyle/>
          <a:p>
            <a:r>
              <a:rPr lang="en-GB" sz="2400" b="1" dirty="0"/>
              <a:t>15. Stock and asset management</a:t>
            </a:r>
          </a:p>
          <a:p>
            <a:endParaRPr lang="en-GB" sz="2400" b="1" dirty="0"/>
          </a:p>
          <a:p>
            <a:r>
              <a:rPr lang="en-GB" sz="2400" b="1" dirty="0"/>
              <a:t>15.1 Stock and inventory management principles and practices</a:t>
            </a:r>
          </a:p>
          <a:p>
            <a:endParaRPr lang="en-GB" sz="2400" b="1" dirty="0"/>
          </a:p>
          <a:p>
            <a:r>
              <a:rPr lang="en-GB" sz="2400" b="1" dirty="0">
                <a:solidFill>
                  <a:srgbClr val="0077E3"/>
                </a:solidFill>
              </a:rPr>
              <a:t>PowerPoint 3: </a:t>
            </a:r>
            <a:r>
              <a:rPr lang="en-GB" sz="2400" b="1" dirty="0">
                <a:solidFill>
                  <a:srgbClr val="0077E3"/>
                </a:solidFill>
                <a:ea typeface="ＭＳ Ｐゴシック" pitchFamily="-105" charset="-128"/>
                <a:cs typeface="ＭＳ Ｐゴシック" pitchFamily="-105" charset="-128"/>
              </a:rPr>
              <a:t>Stock </a:t>
            </a:r>
            <a:r>
              <a:rPr lang="en-GB" sz="2400" b="1" dirty="0">
                <a:solidFill>
                  <a:srgbClr val="0077E3"/>
                </a:solidFill>
              </a:rPr>
              <a:t>p</a:t>
            </a:r>
            <a:r>
              <a:rPr lang="en-GB" sz="2400" b="1" dirty="0">
                <a:solidFill>
                  <a:srgbClr val="0077E3"/>
                </a:solidFill>
                <a:ea typeface="ＭＳ Ｐゴシック" pitchFamily="-105" charset="-128"/>
                <a:cs typeface="ＭＳ Ｐゴシック" pitchFamily="-105" charset="-128"/>
              </a:rPr>
              <a:t>ractices </a:t>
            </a:r>
            <a:r>
              <a:rPr lang="en-GB" sz="2400" b="1" dirty="0">
                <a:solidFill>
                  <a:srgbClr val="0077E3"/>
                </a:solidFill>
              </a:rPr>
              <a:t>i</a:t>
            </a:r>
            <a:r>
              <a:rPr lang="en-GB" sz="2400" b="1" dirty="0">
                <a:solidFill>
                  <a:srgbClr val="0077E3"/>
                </a:solidFill>
                <a:ea typeface="ＭＳ Ｐゴシック" pitchFamily="-105" charset="-128"/>
                <a:cs typeface="ＭＳ Ｐゴシック" pitchFamily="-105" charset="-128"/>
              </a:rPr>
              <a:t>n industry</a:t>
            </a:r>
          </a:p>
          <a:p>
            <a:endParaRPr lang="en-GB" sz="2400" b="1" dirty="0"/>
          </a:p>
          <a:p>
            <a:endParaRPr lang="en-GB" sz="2400" b="1" dirty="0"/>
          </a:p>
        </p:txBody>
      </p:sp>
    </p:spTree>
    <p:extLst>
      <p:ext uri="{BB962C8B-B14F-4D97-AF65-F5344CB8AC3E}">
        <p14:creationId xmlns:p14="http://schemas.microsoft.com/office/powerpoint/2010/main" val="402209106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AE5ADB8-BC26-D2E5-31EF-AE0010CBB440}"/>
              </a:ext>
            </a:extLst>
          </p:cNvPr>
          <p:cNvSpPr>
            <a:spLocks noGrp="1"/>
          </p:cNvSpPr>
          <p:nvPr>
            <p:ph type="title"/>
          </p:nvPr>
        </p:nvSpPr>
        <p:spPr/>
        <p:txBody>
          <a:bodyPr/>
          <a:lstStyle/>
          <a:p>
            <a:r>
              <a:rPr lang="en-US" dirty="0"/>
              <a:t>Advantages and disadvantages of MTO</a:t>
            </a:r>
            <a:endParaRPr lang="en-GB" dirty="0"/>
          </a:p>
        </p:txBody>
      </p:sp>
      <p:graphicFrame>
        <p:nvGraphicFramePr>
          <p:cNvPr id="4" name="Table 4">
            <a:extLst>
              <a:ext uri="{FF2B5EF4-FFF2-40B4-BE49-F238E27FC236}">
                <a16:creationId xmlns:a16="http://schemas.microsoft.com/office/drawing/2014/main" id="{E17451DA-D6BC-B260-3E55-9E7F83BD3039}"/>
              </a:ext>
            </a:extLst>
          </p:cNvPr>
          <p:cNvGraphicFramePr>
            <a:graphicFrameLocks noGrp="1"/>
          </p:cNvGraphicFramePr>
          <p:nvPr>
            <p:ph sz="quarter" idx="10"/>
            <p:extLst>
              <p:ext uri="{D42A27DB-BD31-4B8C-83A1-F6EECF244321}">
                <p14:modId xmlns:p14="http://schemas.microsoft.com/office/powerpoint/2010/main" val="1592573969"/>
              </p:ext>
            </p:extLst>
          </p:nvPr>
        </p:nvGraphicFramePr>
        <p:xfrm>
          <a:off x="457200" y="1981200"/>
          <a:ext cx="7800973" cy="2895600"/>
        </p:xfrm>
        <a:graphic>
          <a:graphicData uri="http://schemas.openxmlformats.org/drawingml/2006/table">
            <a:tbl>
              <a:tblPr firstRow="1" bandRow="1">
                <a:tableStyleId>{5C22544A-7EE6-4342-B048-85BDC9FD1C3A}</a:tableStyleId>
              </a:tblPr>
              <a:tblGrid>
                <a:gridCol w="3906079">
                  <a:extLst>
                    <a:ext uri="{9D8B030D-6E8A-4147-A177-3AD203B41FA5}">
                      <a16:colId xmlns:a16="http://schemas.microsoft.com/office/drawing/2014/main" val="112858389"/>
                    </a:ext>
                  </a:extLst>
                </a:gridCol>
                <a:gridCol w="3894894">
                  <a:extLst>
                    <a:ext uri="{9D8B030D-6E8A-4147-A177-3AD203B41FA5}">
                      <a16:colId xmlns:a16="http://schemas.microsoft.com/office/drawing/2014/main" val="2848084824"/>
                    </a:ext>
                  </a:extLst>
                </a:gridCol>
              </a:tblGrid>
              <a:tr h="370840">
                <a:tc>
                  <a:txBody>
                    <a:bodyPr/>
                    <a:lstStyle/>
                    <a:p>
                      <a:r>
                        <a:rPr lang="en-US" sz="2000" dirty="0">
                          <a:solidFill>
                            <a:schemeClr val="tx1"/>
                          </a:solidFill>
                          <a:latin typeface="+mn-lt"/>
                        </a:rPr>
                        <a:t>Advantages</a:t>
                      </a:r>
                      <a:endParaRPr lang="en-GB" sz="2000" dirty="0">
                        <a:solidFill>
                          <a:schemeClr val="tx1"/>
                        </a:solidFill>
                        <a:latin typeface="+mn-lt"/>
                      </a:endParaRPr>
                    </a:p>
                  </a:txBody>
                  <a:tcPr/>
                </a:tc>
                <a:tc>
                  <a:txBody>
                    <a:bodyPr/>
                    <a:lstStyle/>
                    <a:p>
                      <a:r>
                        <a:rPr lang="en-US" sz="2000" dirty="0">
                          <a:solidFill>
                            <a:schemeClr val="tx1"/>
                          </a:solidFill>
                          <a:latin typeface="+mn-lt"/>
                        </a:rPr>
                        <a:t>Disadvantages</a:t>
                      </a:r>
                      <a:endParaRPr lang="en-GB" sz="2000" dirty="0">
                        <a:solidFill>
                          <a:schemeClr val="tx1"/>
                        </a:solidFill>
                        <a:latin typeface="+mn-lt"/>
                      </a:endParaRPr>
                    </a:p>
                  </a:txBody>
                  <a:tcPr/>
                </a:tc>
                <a:extLst>
                  <a:ext uri="{0D108BD9-81ED-4DB2-BD59-A6C34878D82A}">
                    <a16:rowId xmlns:a16="http://schemas.microsoft.com/office/drawing/2014/main" val="1831794150"/>
                  </a:ext>
                </a:extLst>
              </a:tr>
              <a:tr h="370840">
                <a:tc>
                  <a:txBody>
                    <a:bodyPr/>
                    <a:lstStyle/>
                    <a:p>
                      <a:r>
                        <a:rPr lang="en-US" sz="2000" b="0" i="0" dirty="0">
                          <a:solidFill>
                            <a:srgbClr val="111111"/>
                          </a:solidFill>
                          <a:effectLst/>
                          <a:latin typeface="+mn-lt"/>
                        </a:rPr>
                        <a:t>Allows customisation for customers</a:t>
                      </a:r>
                      <a:endParaRPr lang="en-GB" sz="2000" dirty="0">
                        <a:latin typeface="+mn-lt"/>
                      </a:endParaRPr>
                    </a:p>
                  </a:txBody>
                  <a:tcPr/>
                </a:tc>
                <a:tc>
                  <a:txBody>
                    <a:bodyPr/>
                    <a:lstStyle/>
                    <a:p>
                      <a:r>
                        <a:rPr lang="en-US" sz="2000" dirty="0">
                          <a:latin typeface="+mn-lt"/>
                        </a:rPr>
                        <a:t>Increases costs</a:t>
                      </a:r>
                      <a:endParaRPr lang="en-GB" sz="2000" dirty="0">
                        <a:latin typeface="+mn-lt"/>
                      </a:endParaRPr>
                    </a:p>
                  </a:txBody>
                  <a:tcPr/>
                </a:tc>
                <a:extLst>
                  <a:ext uri="{0D108BD9-81ED-4DB2-BD59-A6C34878D82A}">
                    <a16:rowId xmlns:a16="http://schemas.microsoft.com/office/drawing/2014/main" val="3325653360"/>
                  </a:ext>
                </a:extLst>
              </a:tr>
              <a:tr h="370840">
                <a:tc>
                  <a:txBody>
                    <a:bodyPr/>
                    <a:lstStyle/>
                    <a:p>
                      <a:r>
                        <a:rPr lang="en-US" sz="2000" b="0" i="0" dirty="0">
                          <a:solidFill>
                            <a:srgbClr val="111111"/>
                          </a:solidFill>
                          <a:effectLst/>
                          <a:latin typeface="+mn-lt"/>
                        </a:rPr>
                        <a:t>Reduces stock obsolescence </a:t>
                      </a:r>
                      <a:endParaRPr lang="en-GB" sz="2000" dirty="0">
                        <a:latin typeface="+mn-lt"/>
                      </a:endParaRPr>
                    </a:p>
                  </a:txBody>
                  <a:tcPr/>
                </a:tc>
                <a:tc>
                  <a:txBody>
                    <a:bodyPr/>
                    <a:lstStyle/>
                    <a:p>
                      <a:r>
                        <a:rPr lang="en-US" sz="2000" dirty="0">
                          <a:latin typeface="+mn-lt"/>
                        </a:rPr>
                        <a:t>Increases wait times for finished product</a:t>
                      </a:r>
                      <a:endParaRPr lang="en-GB" sz="2000" dirty="0">
                        <a:latin typeface="+mn-lt"/>
                      </a:endParaRPr>
                    </a:p>
                  </a:txBody>
                  <a:tcPr/>
                </a:tc>
                <a:extLst>
                  <a:ext uri="{0D108BD9-81ED-4DB2-BD59-A6C34878D82A}">
                    <a16:rowId xmlns:a16="http://schemas.microsoft.com/office/drawing/2014/main" val="3181065219"/>
                  </a:ext>
                </a:extLst>
              </a:tr>
              <a:tr h="370840">
                <a:tc>
                  <a:txBody>
                    <a:bodyPr/>
                    <a:lstStyle/>
                    <a:p>
                      <a:r>
                        <a:rPr lang="en-US" sz="2000" b="0" i="0" dirty="0">
                          <a:solidFill>
                            <a:srgbClr val="111111"/>
                          </a:solidFill>
                          <a:effectLst/>
                          <a:latin typeface="+mn-lt"/>
                        </a:rPr>
                        <a:t>Reduces finished goods inventory</a:t>
                      </a:r>
                      <a:endParaRPr lang="en-GB" sz="2000" dirty="0">
                        <a:latin typeface="+mn-lt"/>
                      </a:endParaRPr>
                    </a:p>
                  </a:txBody>
                  <a:tcPr/>
                </a:tc>
                <a:tc>
                  <a:txBody>
                    <a:bodyPr/>
                    <a:lstStyle/>
                    <a:p>
                      <a:endParaRPr lang="en-GB" sz="2000" dirty="0">
                        <a:latin typeface="+mn-lt"/>
                      </a:endParaRPr>
                    </a:p>
                  </a:txBody>
                  <a:tcPr/>
                </a:tc>
                <a:extLst>
                  <a:ext uri="{0D108BD9-81ED-4DB2-BD59-A6C34878D82A}">
                    <a16:rowId xmlns:a16="http://schemas.microsoft.com/office/drawing/2014/main" val="4195536735"/>
                  </a:ext>
                </a:extLst>
              </a:tr>
              <a:tr h="370840">
                <a:tc>
                  <a:txBody>
                    <a:bodyPr/>
                    <a:lstStyle/>
                    <a:p>
                      <a:r>
                        <a:rPr lang="en-US" sz="2000" b="0" i="0" dirty="0">
                          <a:solidFill>
                            <a:srgbClr val="111111"/>
                          </a:solidFill>
                          <a:effectLst/>
                          <a:latin typeface="+mn-lt"/>
                        </a:rPr>
                        <a:t>Reduces waste</a:t>
                      </a:r>
                      <a:endParaRPr lang="en-GB" sz="2000" dirty="0">
                        <a:latin typeface="+mn-lt"/>
                      </a:endParaRPr>
                    </a:p>
                  </a:txBody>
                  <a:tcPr/>
                </a:tc>
                <a:tc>
                  <a:txBody>
                    <a:bodyPr/>
                    <a:lstStyle/>
                    <a:p>
                      <a:endParaRPr lang="en-GB" sz="2000" dirty="0">
                        <a:latin typeface="+mn-lt"/>
                      </a:endParaRPr>
                    </a:p>
                  </a:txBody>
                  <a:tcPr/>
                </a:tc>
                <a:extLst>
                  <a:ext uri="{0D108BD9-81ED-4DB2-BD59-A6C34878D82A}">
                    <a16:rowId xmlns:a16="http://schemas.microsoft.com/office/drawing/2014/main" val="2800293630"/>
                  </a:ext>
                </a:extLst>
              </a:tr>
            </a:tbl>
          </a:graphicData>
        </a:graphic>
      </p:graphicFrame>
    </p:spTree>
    <p:extLst>
      <p:ext uri="{BB962C8B-B14F-4D97-AF65-F5344CB8AC3E}">
        <p14:creationId xmlns:p14="http://schemas.microsoft.com/office/powerpoint/2010/main" val="418855296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876653-9D6C-81AB-8D58-670D16BE4E72}"/>
              </a:ext>
            </a:extLst>
          </p:cNvPr>
          <p:cNvSpPr>
            <a:spLocks noGrp="1"/>
          </p:cNvSpPr>
          <p:nvPr>
            <p:ph type="title"/>
          </p:nvPr>
        </p:nvSpPr>
        <p:spPr/>
        <p:txBody>
          <a:bodyPr/>
          <a:lstStyle/>
          <a:p>
            <a:r>
              <a:rPr lang="en-GB" dirty="0"/>
              <a:t>Material requirements planning (MRP)</a:t>
            </a:r>
          </a:p>
        </p:txBody>
      </p:sp>
      <p:sp>
        <p:nvSpPr>
          <p:cNvPr id="3" name="Content Placeholder 2">
            <a:extLst>
              <a:ext uri="{FF2B5EF4-FFF2-40B4-BE49-F238E27FC236}">
                <a16:creationId xmlns:a16="http://schemas.microsoft.com/office/drawing/2014/main" id="{9DF68ED4-A828-91C8-A32A-4AC0F4D610F6}"/>
              </a:ext>
            </a:extLst>
          </p:cNvPr>
          <p:cNvSpPr>
            <a:spLocks noGrp="1"/>
          </p:cNvSpPr>
          <p:nvPr>
            <p:ph sz="quarter" idx="10"/>
          </p:nvPr>
        </p:nvSpPr>
        <p:spPr>
          <a:xfrm>
            <a:off x="457200" y="1512000"/>
            <a:ext cx="8133907" cy="4248000"/>
          </a:xfrm>
        </p:spPr>
        <p:txBody>
          <a:bodyPr/>
          <a:lstStyle/>
          <a:p>
            <a:r>
              <a:rPr lang="en-US" b="1" i="0" dirty="0">
                <a:solidFill>
                  <a:srgbClr val="202122"/>
                </a:solidFill>
                <a:effectLst/>
                <a:latin typeface="Arial" panose="020B0604020202020204" pitchFamily="34" charset="0"/>
              </a:rPr>
              <a:t>Material requirements planning (MRP)</a:t>
            </a:r>
            <a:r>
              <a:rPr lang="en-US" b="0" i="0" dirty="0">
                <a:solidFill>
                  <a:srgbClr val="202122"/>
                </a:solidFill>
                <a:effectLst/>
                <a:latin typeface="Arial" panose="020B0604020202020204" pitchFamily="34" charset="0"/>
              </a:rPr>
              <a:t> is a production, planning scheduling and inventory control system used to manage manufacturing processes. </a:t>
            </a:r>
            <a:r>
              <a:rPr lang="en-US" dirty="0">
                <a:solidFill>
                  <a:srgbClr val="202122"/>
                </a:solidFill>
                <a:latin typeface="Arial" panose="020B0604020202020204" pitchFamily="34" charset="0"/>
              </a:rPr>
              <a:t>Many manufacturers use software to carry out MRP. An MRP system will be used to determine what to buy, in what quantities, and when.</a:t>
            </a:r>
          </a:p>
          <a:p>
            <a:r>
              <a:rPr lang="en-US" dirty="0">
                <a:solidFill>
                  <a:srgbClr val="202122"/>
                </a:solidFill>
                <a:latin typeface="Arial" panose="020B0604020202020204" pitchFamily="34" charset="0"/>
              </a:rPr>
              <a:t>MRP software is designed to:</a:t>
            </a:r>
          </a:p>
          <a:p>
            <a:pPr marL="457200" indent="-457200" algn="l">
              <a:spcBef>
                <a:spcPts val="500"/>
              </a:spcBef>
              <a:spcAft>
                <a:spcPts val="500"/>
              </a:spcAft>
              <a:buFont typeface="+mj-lt"/>
              <a:buAutoNum type="arabicPeriod"/>
            </a:pPr>
            <a:r>
              <a:rPr lang="en-US" b="0" i="0" dirty="0">
                <a:solidFill>
                  <a:srgbClr val="202122"/>
                </a:solidFill>
                <a:effectLst/>
                <a:latin typeface="Arial" panose="020B0604020202020204" pitchFamily="34" charset="0"/>
              </a:rPr>
              <a:t>Ensure raw materials are available for production and that products are available to deliver to customers. </a:t>
            </a:r>
          </a:p>
          <a:p>
            <a:pPr marL="457200" indent="-457200" algn="l">
              <a:spcBef>
                <a:spcPts val="500"/>
              </a:spcBef>
              <a:spcAft>
                <a:spcPts val="500"/>
              </a:spcAft>
              <a:buFont typeface="+mj-lt"/>
              <a:buAutoNum type="arabicPeriod"/>
            </a:pPr>
            <a:r>
              <a:rPr lang="en-US" b="0" i="0" dirty="0">
                <a:solidFill>
                  <a:srgbClr val="202122"/>
                </a:solidFill>
                <a:effectLst/>
                <a:latin typeface="Arial" panose="020B0604020202020204" pitchFamily="34" charset="0"/>
              </a:rPr>
              <a:t>Maintain the lowest possible material and product levels in stock.</a:t>
            </a:r>
          </a:p>
          <a:p>
            <a:pPr marL="457200" indent="-457200" algn="l">
              <a:spcBef>
                <a:spcPts val="500"/>
              </a:spcBef>
              <a:spcAft>
                <a:spcPts val="500"/>
              </a:spcAft>
              <a:buFont typeface="+mj-lt"/>
              <a:buAutoNum type="arabicPeriod"/>
            </a:pPr>
            <a:r>
              <a:rPr lang="en-US" b="0" i="0" dirty="0">
                <a:solidFill>
                  <a:srgbClr val="202122"/>
                </a:solidFill>
                <a:effectLst/>
                <a:latin typeface="Arial" panose="020B0604020202020204" pitchFamily="34" charset="0"/>
              </a:rPr>
              <a:t>Plan manufacturing activities, delivery schedules and purchasing.</a:t>
            </a:r>
            <a:endParaRPr lang="en-GB" dirty="0"/>
          </a:p>
        </p:txBody>
      </p:sp>
    </p:spTree>
    <p:extLst>
      <p:ext uri="{BB962C8B-B14F-4D97-AF65-F5344CB8AC3E}">
        <p14:creationId xmlns:p14="http://schemas.microsoft.com/office/powerpoint/2010/main" val="80867520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F1DB48-BBEC-6105-5301-33EB46F09E24}"/>
              </a:ext>
            </a:extLst>
          </p:cNvPr>
          <p:cNvSpPr>
            <a:spLocks noGrp="1"/>
          </p:cNvSpPr>
          <p:nvPr>
            <p:ph type="title"/>
          </p:nvPr>
        </p:nvSpPr>
        <p:spPr/>
        <p:txBody>
          <a:bodyPr/>
          <a:lstStyle/>
          <a:p>
            <a:r>
              <a:rPr lang="en-US" dirty="0"/>
              <a:t>Advantages and disadvantages of MRP</a:t>
            </a:r>
            <a:endParaRPr lang="en-GB" dirty="0"/>
          </a:p>
        </p:txBody>
      </p:sp>
      <p:graphicFrame>
        <p:nvGraphicFramePr>
          <p:cNvPr id="4" name="Table 4">
            <a:extLst>
              <a:ext uri="{FF2B5EF4-FFF2-40B4-BE49-F238E27FC236}">
                <a16:creationId xmlns:a16="http://schemas.microsoft.com/office/drawing/2014/main" id="{60CD8BA1-41CB-EE06-3F7C-A83C4151D798}"/>
              </a:ext>
            </a:extLst>
          </p:cNvPr>
          <p:cNvGraphicFramePr>
            <a:graphicFrameLocks noGrp="1"/>
          </p:cNvGraphicFramePr>
          <p:nvPr>
            <p:ph sz="quarter" idx="10"/>
            <p:extLst>
              <p:ext uri="{D42A27DB-BD31-4B8C-83A1-F6EECF244321}">
                <p14:modId xmlns:p14="http://schemas.microsoft.com/office/powerpoint/2010/main" val="431163848"/>
              </p:ext>
            </p:extLst>
          </p:nvPr>
        </p:nvGraphicFramePr>
        <p:xfrm>
          <a:off x="457200" y="1511300"/>
          <a:ext cx="8229600" cy="3200400"/>
        </p:xfrm>
        <a:graphic>
          <a:graphicData uri="http://schemas.openxmlformats.org/drawingml/2006/table">
            <a:tbl>
              <a:tblPr firstRow="1" bandRow="1">
                <a:tableStyleId>{5C22544A-7EE6-4342-B048-85BDC9FD1C3A}</a:tableStyleId>
              </a:tblPr>
              <a:tblGrid>
                <a:gridCol w="4114800">
                  <a:extLst>
                    <a:ext uri="{9D8B030D-6E8A-4147-A177-3AD203B41FA5}">
                      <a16:colId xmlns:a16="http://schemas.microsoft.com/office/drawing/2014/main" val="2506504060"/>
                    </a:ext>
                  </a:extLst>
                </a:gridCol>
                <a:gridCol w="4114800">
                  <a:extLst>
                    <a:ext uri="{9D8B030D-6E8A-4147-A177-3AD203B41FA5}">
                      <a16:colId xmlns:a16="http://schemas.microsoft.com/office/drawing/2014/main" val="1348684318"/>
                    </a:ext>
                  </a:extLst>
                </a:gridCol>
              </a:tblGrid>
              <a:tr h="370840">
                <a:tc>
                  <a:txBody>
                    <a:bodyPr/>
                    <a:lstStyle/>
                    <a:p>
                      <a:r>
                        <a:rPr lang="en-US" sz="2000" dirty="0">
                          <a:solidFill>
                            <a:schemeClr val="tx1"/>
                          </a:solidFill>
                          <a:latin typeface="+mn-lt"/>
                        </a:rPr>
                        <a:t>Advantages</a:t>
                      </a:r>
                      <a:endParaRPr lang="en-GB" sz="2000" dirty="0">
                        <a:solidFill>
                          <a:schemeClr val="tx1"/>
                        </a:solidFill>
                        <a:latin typeface="+mn-lt"/>
                      </a:endParaRPr>
                    </a:p>
                  </a:txBody>
                  <a:tcPr/>
                </a:tc>
                <a:tc>
                  <a:txBody>
                    <a:bodyPr/>
                    <a:lstStyle/>
                    <a:p>
                      <a:r>
                        <a:rPr lang="en-US" sz="2000" dirty="0">
                          <a:solidFill>
                            <a:schemeClr val="tx1"/>
                          </a:solidFill>
                          <a:latin typeface="+mn-lt"/>
                        </a:rPr>
                        <a:t>Disadvantages</a:t>
                      </a:r>
                      <a:endParaRPr lang="en-GB" sz="2000" dirty="0">
                        <a:solidFill>
                          <a:schemeClr val="tx1"/>
                        </a:solidFill>
                        <a:latin typeface="+mn-lt"/>
                      </a:endParaRPr>
                    </a:p>
                  </a:txBody>
                  <a:tcPr/>
                </a:tc>
                <a:extLst>
                  <a:ext uri="{0D108BD9-81ED-4DB2-BD59-A6C34878D82A}">
                    <a16:rowId xmlns:a16="http://schemas.microsoft.com/office/drawing/2014/main" val="2900838257"/>
                  </a:ext>
                </a:extLst>
              </a:tr>
              <a:tr h="370840">
                <a:tc>
                  <a:txBody>
                    <a:bodyPr/>
                    <a:lstStyle/>
                    <a:p>
                      <a:r>
                        <a:rPr lang="en-US" sz="2000" b="0" i="0" dirty="0">
                          <a:solidFill>
                            <a:srgbClr val="111111"/>
                          </a:solidFill>
                          <a:effectLst/>
                          <a:latin typeface="+mn-lt"/>
                        </a:rPr>
                        <a:t>Reliable: ensures materials and components are available when needed</a:t>
                      </a:r>
                      <a:endParaRPr lang="en-GB" sz="2000" dirty="0">
                        <a:latin typeface="+mn-lt"/>
                      </a:endParaRPr>
                    </a:p>
                  </a:txBody>
                  <a:tcPr/>
                </a:tc>
                <a:tc>
                  <a:txBody>
                    <a:bodyPr/>
                    <a:lstStyle/>
                    <a:p>
                      <a:r>
                        <a:rPr lang="en-US" sz="2000" b="0" i="0" dirty="0">
                          <a:solidFill>
                            <a:srgbClr val="111111"/>
                          </a:solidFill>
                          <a:effectLst/>
                          <a:latin typeface="+mn-lt"/>
                        </a:rPr>
                        <a:t>Heavy reliance on input data being accurate – inaccurate data will produce inaccurate outcomes</a:t>
                      </a:r>
                      <a:endParaRPr lang="en-GB" sz="2000" dirty="0">
                        <a:latin typeface="+mn-lt"/>
                      </a:endParaRPr>
                    </a:p>
                  </a:txBody>
                  <a:tcPr/>
                </a:tc>
                <a:extLst>
                  <a:ext uri="{0D108BD9-81ED-4DB2-BD59-A6C34878D82A}">
                    <a16:rowId xmlns:a16="http://schemas.microsoft.com/office/drawing/2014/main" val="245252283"/>
                  </a:ext>
                </a:extLst>
              </a:tr>
              <a:tr h="370840">
                <a:tc>
                  <a:txBody>
                    <a:bodyPr/>
                    <a:lstStyle/>
                    <a:p>
                      <a:r>
                        <a:rPr lang="en-US" sz="2000" b="0" i="0" dirty="0">
                          <a:solidFill>
                            <a:srgbClr val="111111"/>
                          </a:solidFill>
                          <a:effectLst/>
                          <a:latin typeface="+mn-lt"/>
                        </a:rPr>
                        <a:t>Minimises inventory levels</a:t>
                      </a:r>
                      <a:endParaRPr lang="en-GB" sz="2000" dirty="0">
                        <a:latin typeface="+mn-lt"/>
                      </a:endParaRPr>
                    </a:p>
                  </a:txBody>
                  <a:tcPr/>
                </a:tc>
                <a:tc>
                  <a:txBody>
                    <a:bodyPr/>
                    <a:lstStyle/>
                    <a:p>
                      <a:r>
                        <a:rPr lang="en-US" sz="2000" dirty="0">
                          <a:latin typeface="+mn-lt"/>
                        </a:rPr>
                        <a:t>High cost of software implementation</a:t>
                      </a:r>
                      <a:endParaRPr lang="en-GB" sz="2000" dirty="0">
                        <a:latin typeface="+mn-lt"/>
                      </a:endParaRPr>
                    </a:p>
                  </a:txBody>
                  <a:tcPr/>
                </a:tc>
                <a:extLst>
                  <a:ext uri="{0D108BD9-81ED-4DB2-BD59-A6C34878D82A}">
                    <a16:rowId xmlns:a16="http://schemas.microsoft.com/office/drawing/2014/main" val="450143743"/>
                  </a:ext>
                </a:extLst>
              </a:tr>
              <a:tr h="370840">
                <a:tc>
                  <a:txBody>
                    <a:bodyPr/>
                    <a:lstStyle/>
                    <a:p>
                      <a:r>
                        <a:rPr lang="en-US" sz="2000" b="0" i="0" dirty="0">
                          <a:solidFill>
                            <a:srgbClr val="111111"/>
                          </a:solidFill>
                          <a:effectLst/>
                          <a:latin typeface="+mn-lt"/>
                        </a:rPr>
                        <a:t>Reduces customer lead times, giving higher customer satisfaction</a:t>
                      </a:r>
                      <a:endParaRPr lang="en-GB" sz="2000" dirty="0">
                        <a:latin typeface="+mn-lt"/>
                      </a:endParaRPr>
                    </a:p>
                  </a:txBody>
                  <a:tcPr/>
                </a:tc>
                <a:tc>
                  <a:txBody>
                    <a:bodyPr/>
                    <a:lstStyle/>
                    <a:p>
                      <a:r>
                        <a:rPr lang="en-US" sz="2000" dirty="0">
                          <a:latin typeface="+mn-lt"/>
                        </a:rPr>
                        <a:t>Lack of flexibility to respond to peaks/troughs in demand</a:t>
                      </a:r>
                      <a:endParaRPr lang="en-GB" sz="2000" dirty="0">
                        <a:latin typeface="+mn-lt"/>
                      </a:endParaRPr>
                    </a:p>
                  </a:txBody>
                  <a:tcPr/>
                </a:tc>
                <a:extLst>
                  <a:ext uri="{0D108BD9-81ED-4DB2-BD59-A6C34878D82A}">
                    <a16:rowId xmlns:a16="http://schemas.microsoft.com/office/drawing/2014/main" val="1361223536"/>
                  </a:ext>
                </a:extLst>
              </a:tr>
              <a:tr h="370840">
                <a:tc>
                  <a:txBody>
                    <a:bodyPr/>
                    <a:lstStyle/>
                    <a:p>
                      <a:r>
                        <a:rPr lang="en-US" sz="2000" b="0" i="0" dirty="0">
                          <a:solidFill>
                            <a:srgbClr val="111111"/>
                          </a:solidFill>
                          <a:effectLst/>
                          <a:latin typeface="+mn-lt"/>
                        </a:rPr>
                        <a:t>Optimises inventory management</a:t>
                      </a:r>
                      <a:endParaRPr lang="en-GB" sz="2000" dirty="0">
                        <a:latin typeface="+mn-lt"/>
                      </a:endParaRPr>
                    </a:p>
                  </a:txBody>
                  <a:tcPr/>
                </a:tc>
                <a:tc>
                  <a:txBody>
                    <a:bodyPr/>
                    <a:lstStyle/>
                    <a:p>
                      <a:endParaRPr lang="en-GB" sz="2000" dirty="0">
                        <a:latin typeface="+mn-lt"/>
                      </a:endParaRPr>
                    </a:p>
                  </a:txBody>
                  <a:tcPr/>
                </a:tc>
                <a:extLst>
                  <a:ext uri="{0D108BD9-81ED-4DB2-BD59-A6C34878D82A}">
                    <a16:rowId xmlns:a16="http://schemas.microsoft.com/office/drawing/2014/main" val="1379947540"/>
                  </a:ext>
                </a:extLst>
              </a:tr>
            </a:tbl>
          </a:graphicData>
        </a:graphic>
      </p:graphicFrame>
    </p:spTree>
    <p:extLst>
      <p:ext uri="{BB962C8B-B14F-4D97-AF65-F5344CB8AC3E}">
        <p14:creationId xmlns:p14="http://schemas.microsoft.com/office/powerpoint/2010/main" val="213572810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Supply chains and stock movements</a:t>
            </a:r>
          </a:p>
        </p:txBody>
      </p:sp>
      <p:sp>
        <p:nvSpPr>
          <p:cNvPr id="3" name="Content Placeholder 2"/>
          <p:cNvSpPr>
            <a:spLocks noGrp="1"/>
          </p:cNvSpPr>
          <p:nvPr>
            <p:ph sz="quarter" idx="10"/>
          </p:nvPr>
        </p:nvSpPr>
        <p:spPr>
          <a:xfrm>
            <a:off x="457200" y="1512000"/>
            <a:ext cx="8229600" cy="4248000"/>
          </a:xfrm>
        </p:spPr>
        <p:txBody>
          <a:bodyPr/>
          <a:lstStyle/>
          <a:p>
            <a:pPr marL="0" lvl="1" indent="0">
              <a:spcBef>
                <a:spcPts val="1000"/>
              </a:spcBef>
              <a:spcAft>
                <a:spcPts val="1000"/>
              </a:spcAft>
              <a:buClrTx/>
              <a:buNone/>
            </a:pPr>
            <a:r>
              <a:rPr lang="en-GB" sz="1800" b="1" dirty="0"/>
              <a:t>Supply chain</a:t>
            </a:r>
            <a:r>
              <a:rPr lang="en-GB" sz="1800" dirty="0"/>
              <a:t> is the term used to describe how parts, components, materials and products ‘move’ from one company to another, and then on to the customer.</a:t>
            </a:r>
          </a:p>
          <a:p>
            <a:endParaRPr lang="en-GB" dirty="0"/>
          </a:p>
        </p:txBody>
      </p:sp>
      <p:sp>
        <p:nvSpPr>
          <p:cNvPr id="4" name="Rounded Rectangle 3"/>
          <p:cNvSpPr/>
          <p:nvPr/>
        </p:nvSpPr>
        <p:spPr>
          <a:xfrm>
            <a:off x="980277" y="5027585"/>
            <a:ext cx="2770472" cy="787667"/>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GB" sz="1600" dirty="0">
                <a:solidFill>
                  <a:schemeClr val="tx1"/>
                </a:solidFill>
              </a:rPr>
              <a:t>Company C</a:t>
            </a:r>
          </a:p>
          <a:p>
            <a:pPr algn="ctr"/>
            <a:r>
              <a:rPr lang="en-GB" sz="1200" dirty="0">
                <a:solidFill>
                  <a:schemeClr val="tx1"/>
                </a:solidFill>
              </a:rPr>
              <a:t>buys the bolts and packages them up with nuts and washers</a:t>
            </a:r>
          </a:p>
        </p:txBody>
      </p:sp>
      <p:sp>
        <p:nvSpPr>
          <p:cNvPr id="5" name="Rounded Rectangle 4"/>
          <p:cNvSpPr/>
          <p:nvPr/>
        </p:nvSpPr>
        <p:spPr>
          <a:xfrm>
            <a:off x="622887" y="3663996"/>
            <a:ext cx="1838425" cy="787667"/>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GB" sz="1600" dirty="0">
                <a:solidFill>
                  <a:schemeClr val="tx1"/>
                </a:solidFill>
              </a:rPr>
              <a:t>Company B</a:t>
            </a:r>
          </a:p>
          <a:p>
            <a:pPr algn="ctr"/>
            <a:r>
              <a:rPr lang="en-GB" sz="1200" dirty="0">
                <a:solidFill>
                  <a:schemeClr val="tx1"/>
                </a:solidFill>
              </a:rPr>
              <a:t>uses the steel to make bolts</a:t>
            </a:r>
          </a:p>
        </p:txBody>
      </p:sp>
      <p:sp>
        <p:nvSpPr>
          <p:cNvPr id="6" name="Rounded Rectangle 5"/>
          <p:cNvSpPr/>
          <p:nvPr/>
        </p:nvSpPr>
        <p:spPr>
          <a:xfrm>
            <a:off x="298383" y="2305248"/>
            <a:ext cx="2136809" cy="787667"/>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GB" sz="1600" dirty="0">
                <a:solidFill>
                  <a:schemeClr val="tx1"/>
                </a:solidFill>
              </a:rPr>
              <a:t>Company A</a:t>
            </a:r>
          </a:p>
          <a:p>
            <a:pPr algn="ctr"/>
            <a:r>
              <a:rPr lang="en-GB" sz="1200" dirty="0">
                <a:solidFill>
                  <a:schemeClr val="tx1"/>
                </a:solidFill>
              </a:rPr>
              <a:t>mines iron and makes steel</a:t>
            </a:r>
          </a:p>
        </p:txBody>
      </p:sp>
      <p:sp>
        <p:nvSpPr>
          <p:cNvPr id="7" name="Rounded Rectangle 6"/>
          <p:cNvSpPr/>
          <p:nvPr/>
        </p:nvSpPr>
        <p:spPr>
          <a:xfrm>
            <a:off x="2832207" y="3721757"/>
            <a:ext cx="2821807" cy="811685"/>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GB" sz="1600" dirty="0">
                <a:solidFill>
                  <a:schemeClr val="tx1"/>
                </a:solidFill>
              </a:rPr>
              <a:t>Company D</a:t>
            </a:r>
          </a:p>
          <a:p>
            <a:pPr algn="ctr"/>
            <a:r>
              <a:rPr lang="en-GB" sz="1200" dirty="0">
                <a:solidFill>
                  <a:schemeClr val="tx1"/>
                </a:solidFill>
              </a:rPr>
              <a:t>buys the bolts, nuts and washers and uses them to make shock absorbers</a:t>
            </a:r>
          </a:p>
        </p:txBody>
      </p:sp>
      <p:sp>
        <p:nvSpPr>
          <p:cNvPr id="8" name="Rounded Rectangle 7"/>
          <p:cNvSpPr/>
          <p:nvPr/>
        </p:nvSpPr>
        <p:spPr>
          <a:xfrm>
            <a:off x="6108432" y="2305248"/>
            <a:ext cx="2578368" cy="927237"/>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GB" sz="1600" dirty="0">
                <a:solidFill>
                  <a:schemeClr val="tx1"/>
                </a:solidFill>
              </a:rPr>
              <a:t>Company E</a:t>
            </a:r>
          </a:p>
          <a:p>
            <a:pPr algn="ctr"/>
            <a:r>
              <a:rPr lang="en-GB" sz="1200" dirty="0">
                <a:solidFill>
                  <a:schemeClr val="tx1"/>
                </a:solidFill>
              </a:rPr>
              <a:t>buys the shock absorbers for its mountain bikes</a:t>
            </a:r>
          </a:p>
        </p:txBody>
      </p:sp>
      <p:sp>
        <p:nvSpPr>
          <p:cNvPr id="9" name="Rounded Rectangle 8"/>
          <p:cNvSpPr/>
          <p:nvPr/>
        </p:nvSpPr>
        <p:spPr>
          <a:xfrm>
            <a:off x="6177815" y="3663982"/>
            <a:ext cx="2508986" cy="927237"/>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GB" sz="1600" dirty="0">
                <a:solidFill>
                  <a:schemeClr val="tx1"/>
                </a:solidFill>
              </a:rPr>
              <a:t>Company F</a:t>
            </a:r>
          </a:p>
          <a:p>
            <a:pPr algn="ctr"/>
            <a:r>
              <a:rPr lang="en-GB" sz="1200" dirty="0">
                <a:solidFill>
                  <a:schemeClr val="tx1"/>
                </a:solidFill>
              </a:rPr>
              <a:t>buys the shock absorbers and uses them in its quad bikes</a:t>
            </a:r>
          </a:p>
        </p:txBody>
      </p:sp>
      <p:sp>
        <p:nvSpPr>
          <p:cNvPr id="11" name="Rounded Rectangle 10"/>
          <p:cNvSpPr/>
          <p:nvPr/>
        </p:nvSpPr>
        <p:spPr>
          <a:xfrm>
            <a:off x="6220325" y="4888015"/>
            <a:ext cx="2466475" cy="927237"/>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GB" sz="1600" dirty="0">
                <a:solidFill>
                  <a:schemeClr val="tx1"/>
                </a:solidFill>
              </a:rPr>
              <a:t>Company G </a:t>
            </a:r>
          </a:p>
          <a:p>
            <a:pPr algn="ctr"/>
            <a:r>
              <a:rPr lang="en-GB" sz="1200" dirty="0">
                <a:solidFill>
                  <a:schemeClr val="tx1"/>
                </a:solidFill>
              </a:rPr>
              <a:t>buys the shock absorbers  and sells them as spares in their shops</a:t>
            </a:r>
          </a:p>
        </p:txBody>
      </p:sp>
      <p:cxnSp>
        <p:nvCxnSpPr>
          <p:cNvPr id="13" name="Elbow Connector 12"/>
          <p:cNvCxnSpPr>
            <a:stCxn id="6" idx="2"/>
            <a:endCxn id="5" idx="0"/>
          </p:cNvCxnSpPr>
          <p:nvPr/>
        </p:nvCxnSpPr>
        <p:spPr>
          <a:xfrm rot="16200000" flipH="1">
            <a:off x="1168904" y="3290799"/>
            <a:ext cx="571081" cy="175312"/>
          </a:xfrm>
          <a:prstGeom prst="bentConnector3">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4" name="Elbow Connector 13"/>
          <p:cNvCxnSpPr>
            <a:stCxn id="5" idx="2"/>
            <a:endCxn id="4" idx="0"/>
          </p:cNvCxnSpPr>
          <p:nvPr/>
        </p:nvCxnSpPr>
        <p:spPr>
          <a:xfrm rot="16200000" flipH="1">
            <a:off x="1665845" y="4327917"/>
            <a:ext cx="575922" cy="823413"/>
          </a:xfrm>
          <a:prstGeom prst="bentConnector3">
            <a:avLst>
              <a:gd name="adj1" fmla="val 50000"/>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7" name="Elbow Connector 16"/>
          <p:cNvCxnSpPr>
            <a:stCxn id="4" idx="3"/>
            <a:endCxn id="7" idx="2"/>
          </p:cNvCxnSpPr>
          <p:nvPr/>
        </p:nvCxnSpPr>
        <p:spPr>
          <a:xfrm flipV="1">
            <a:off x="3750749" y="4533442"/>
            <a:ext cx="492362" cy="887977"/>
          </a:xfrm>
          <a:prstGeom prst="bentConnector2">
            <a:avLst/>
          </a:prstGeom>
          <a:ln>
            <a:tailEnd type="arrow"/>
          </a:ln>
        </p:spPr>
        <p:style>
          <a:lnRef idx="2">
            <a:schemeClr val="accent1"/>
          </a:lnRef>
          <a:fillRef idx="0">
            <a:schemeClr val="accent1"/>
          </a:fillRef>
          <a:effectRef idx="1">
            <a:schemeClr val="accent1"/>
          </a:effectRef>
          <a:fontRef idx="minor">
            <a:schemeClr val="tx1"/>
          </a:fontRef>
        </p:style>
      </p:cxnSp>
      <p:cxnSp>
        <p:nvCxnSpPr>
          <p:cNvPr id="22" name="Elbow Connector 21"/>
          <p:cNvCxnSpPr>
            <a:cxnSpLocks/>
          </p:cNvCxnSpPr>
          <p:nvPr/>
        </p:nvCxnSpPr>
        <p:spPr>
          <a:xfrm flipV="1">
            <a:off x="5744652" y="2659754"/>
            <a:ext cx="385034" cy="1467845"/>
          </a:xfrm>
          <a:prstGeom prst="bentConnector3">
            <a:avLst>
              <a:gd name="adj1" fmla="val 50000"/>
            </a:avLst>
          </a:prstGeom>
          <a:ln>
            <a:tailEnd type="arrow"/>
          </a:ln>
        </p:spPr>
        <p:style>
          <a:lnRef idx="2">
            <a:schemeClr val="accent1"/>
          </a:lnRef>
          <a:fillRef idx="0">
            <a:schemeClr val="accent1"/>
          </a:fillRef>
          <a:effectRef idx="1">
            <a:schemeClr val="accent1"/>
          </a:effectRef>
          <a:fontRef idx="minor">
            <a:schemeClr val="tx1"/>
          </a:fontRef>
        </p:style>
      </p:cxnSp>
      <p:cxnSp>
        <p:nvCxnSpPr>
          <p:cNvPr id="25" name="Elbow Connector 24"/>
          <p:cNvCxnSpPr>
            <a:cxnSpLocks/>
            <a:stCxn id="7" idx="3"/>
            <a:endCxn id="9" idx="1"/>
          </p:cNvCxnSpPr>
          <p:nvPr/>
        </p:nvCxnSpPr>
        <p:spPr>
          <a:xfrm>
            <a:off x="5654014" y="4127600"/>
            <a:ext cx="523801" cy="1"/>
          </a:xfrm>
          <a:prstGeom prst="bentConnector3">
            <a:avLst>
              <a:gd name="adj1" fmla="val 50000"/>
            </a:avLst>
          </a:prstGeom>
          <a:ln>
            <a:tailEnd type="arrow"/>
          </a:ln>
        </p:spPr>
        <p:style>
          <a:lnRef idx="2">
            <a:schemeClr val="accent1"/>
          </a:lnRef>
          <a:fillRef idx="0">
            <a:schemeClr val="accent1"/>
          </a:fillRef>
          <a:effectRef idx="1">
            <a:schemeClr val="accent1"/>
          </a:effectRef>
          <a:fontRef idx="minor">
            <a:schemeClr val="tx1"/>
          </a:fontRef>
        </p:style>
      </p:cxnSp>
      <p:cxnSp>
        <p:nvCxnSpPr>
          <p:cNvPr id="29" name="Elbow Connector 28"/>
          <p:cNvCxnSpPr>
            <a:cxnSpLocks/>
            <a:stCxn id="7" idx="3"/>
            <a:endCxn id="11" idx="1"/>
          </p:cNvCxnSpPr>
          <p:nvPr/>
        </p:nvCxnSpPr>
        <p:spPr>
          <a:xfrm>
            <a:off x="5654014" y="4127600"/>
            <a:ext cx="566311" cy="1224034"/>
          </a:xfrm>
          <a:prstGeom prst="bentConnector3">
            <a:avLst>
              <a:gd name="adj1" fmla="val 50000"/>
            </a:avLst>
          </a:prstGeom>
          <a:ln>
            <a:tailEnd type="arrow"/>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411917304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Supply chain failure</a:t>
            </a:r>
          </a:p>
        </p:txBody>
      </p:sp>
      <p:sp>
        <p:nvSpPr>
          <p:cNvPr id="3" name="Content Placeholder 2"/>
          <p:cNvSpPr>
            <a:spLocks noGrp="1"/>
          </p:cNvSpPr>
          <p:nvPr>
            <p:ph sz="quarter" idx="10"/>
          </p:nvPr>
        </p:nvSpPr>
        <p:spPr/>
        <p:txBody>
          <a:bodyPr/>
          <a:lstStyle/>
          <a:p>
            <a:pPr marL="0" lvl="1" indent="0">
              <a:spcBef>
                <a:spcPts val="1000"/>
              </a:spcBef>
              <a:spcAft>
                <a:spcPts val="1000"/>
              </a:spcAft>
              <a:buClrTx/>
              <a:buNone/>
            </a:pPr>
            <a:r>
              <a:rPr lang="en-GB" sz="1800" dirty="0"/>
              <a:t>A failure anywhere is the supply chain will cause problems for all the companies further down the chain. If Company D has a flood, Companies E, F and G will have no shock absorbers to buy.</a:t>
            </a:r>
          </a:p>
        </p:txBody>
      </p:sp>
      <p:sp>
        <p:nvSpPr>
          <p:cNvPr id="4" name="Rounded Rectangle 3"/>
          <p:cNvSpPr/>
          <p:nvPr/>
        </p:nvSpPr>
        <p:spPr>
          <a:xfrm>
            <a:off x="980277" y="5027585"/>
            <a:ext cx="2770472" cy="382589"/>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GB" sz="1600" dirty="0">
                <a:solidFill>
                  <a:schemeClr val="tx1"/>
                </a:solidFill>
              </a:rPr>
              <a:t>Company C</a:t>
            </a:r>
          </a:p>
        </p:txBody>
      </p:sp>
      <p:sp>
        <p:nvSpPr>
          <p:cNvPr id="5" name="Rounded Rectangle 4"/>
          <p:cNvSpPr/>
          <p:nvPr/>
        </p:nvSpPr>
        <p:spPr>
          <a:xfrm>
            <a:off x="622887" y="3663996"/>
            <a:ext cx="1838425" cy="382589"/>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GB" sz="1600" dirty="0">
                <a:solidFill>
                  <a:schemeClr val="tx1"/>
                </a:solidFill>
              </a:rPr>
              <a:t>Company B</a:t>
            </a:r>
          </a:p>
        </p:txBody>
      </p:sp>
      <p:sp>
        <p:nvSpPr>
          <p:cNvPr id="6" name="Rounded Rectangle 5"/>
          <p:cNvSpPr/>
          <p:nvPr/>
        </p:nvSpPr>
        <p:spPr>
          <a:xfrm>
            <a:off x="298383" y="2710327"/>
            <a:ext cx="2136809" cy="382588"/>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GB" sz="1600" dirty="0">
                <a:solidFill>
                  <a:schemeClr val="tx1"/>
                </a:solidFill>
              </a:rPr>
              <a:t>Company A</a:t>
            </a:r>
          </a:p>
        </p:txBody>
      </p:sp>
      <p:sp>
        <p:nvSpPr>
          <p:cNvPr id="7" name="Rounded Rectangle 6"/>
          <p:cNvSpPr/>
          <p:nvPr/>
        </p:nvSpPr>
        <p:spPr>
          <a:xfrm>
            <a:off x="2832207" y="3721757"/>
            <a:ext cx="2821807" cy="811685"/>
          </a:xfrm>
          <a:prstGeom prst="roundRect">
            <a:avLst/>
          </a:prstGeom>
          <a:gradFill>
            <a:gsLst>
              <a:gs pos="0">
                <a:srgbClr val="FF0000"/>
              </a:gs>
              <a:gs pos="100000">
                <a:schemeClr val="accent1">
                  <a:tint val="50000"/>
                  <a:shade val="100000"/>
                  <a:satMod val="350000"/>
                </a:schemeClr>
              </a:gs>
            </a:gsLst>
          </a:gra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GB" sz="1600" dirty="0">
                <a:solidFill>
                  <a:schemeClr val="tx1"/>
                </a:solidFill>
              </a:rPr>
              <a:t>Company D</a:t>
            </a:r>
          </a:p>
          <a:p>
            <a:pPr algn="ctr"/>
            <a:r>
              <a:rPr lang="en-GB" sz="1200" dirty="0">
                <a:solidFill>
                  <a:schemeClr val="tx1"/>
                </a:solidFill>
              </a:rPr>
              <a:t>FLOODED</a:t>
            </a:r>
          </a:p>
        </p:txBody>
      </p:sp>
      <p:cxnSp>
        <p:nvCxnSpPr>
          <p:cNvPr id="13" name="Elbow Connector 12"/>
          <p:cNvCxnSpPr>
            <a:cxnSpLocks/>
            <a:stCxn id="6" idx="2"/>
            <a:endCxn id="5" idx="0"/>
          </p:cNvCxnSpPr>
          <p:nvPr/>
        </p:nvCxnSpPr>
        <p:spPr>
          <a:xfrm rot="16200000" flipH="1">
            <a:off x="1168904" y="3290799"/>
            <a:ext cx="571081" cy="175312"/>
          </a:xfrm>
          <a:prstGeom prst="bentConnector3">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4" name="Elbow Connector 13"/>
          <p:cNvCxnSpPr>
            <a:cxnSpLocks/>
            <a:stCxn id="5" idx="2"/>
            <a:endCxn id="4" idx="0"/>
          </p:cNvCxnSpPr>
          <p:nvPr/>
        </p:nvCxnSpPr>
        <p:spPr>
          <a:xfrm rot="16200000" flipH="1">
            <a:off x="1463306" y="4125378"/>
            <a:ext cx="981000" cy="823413"/>
          </a:xfrm>
          <a:prstGeom prst="bentConnector3">
            <a:avLst>
              <a:gd name="adj1" fmla="val 50000"/>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7" name="Elbow Connector 16"/>
          <p:cNvCxnSpPr>
            <a:cxnSpLocks/>
            <a:stCxn id="4" idx="3"/>
            <a:endCxn id="7" idx="2"/>
          </p:cNvCxnSpPr>
          <p:nvPr/>
        </p:nvCxnSpPr>
        <p:spPr>
          <a:xfrm flipV="1">
            <a:off x="3750749" y="4533442"/>
            <a:ext cx="492362" cy="685438"/>
          </a:xfrm>
          <a:prstGeom prst="bentConnector2">
            <a:avLst/>
          </a:prstGeom>
          <a:ln>
            <a:tailEnd type="arrow"/>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80930839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Packaging</a:t>
            </a:r>
          </a:p>
        </p:txBody>
      </p:sp>
      <p:sp>
        <p:nvSpPr>
          <p:cNvPr id="3" name="Content Placeholder 2"/>
          <p:cNvSpPr>
            <a:spLocks noGrp="1"/>
          </p:cNvSpPr>
          <p:nvPr>
            <p:ph sz="quarter" idx="10"/>
          </p:nvPr>
        </p:nvSpPr>
        <p:spPr>
          <a:xfrm>
            <a:off x="457200" y="1512000"/>
            <a:ext cx="6783572" cy="4014157"/>
          </a:xfrm>
        </p:spPr>
        <p:txBody>
          <a:bodyPr/>
          <a:lstStyle/>
          <a:p>
            <a:r>
              <a:rPr lang="en-GB" b="1" dirty="0"/>
              <a:t>Packaging</a:t>
            </a:r>
            <a:r>
              <a:rPr lang="en-GB" dirty="0"/>
              <a:t> is an essential stock practice. Almost all manufactured items will need packaging. Packaging ensures that:</a:t>
            </a:r>
          </a:p>
          <a:p>
            <a:pPr marL="216000" indent="-216000">
              <a:spcBef>
                <a:spcPts val="500"/>
              </a:spcBef>
              <a:spcAft>
                <a:spcPts val="500"/>
              </a:spcAft>
              <a:buClr>
                <a:srgbClr val="0077E3"/>
              </a:buClr>
              <a:buFont typeface="Arial" panose="020B0604020202020204" pitchFamily="34" charset="0"/>
              <a:buChar char="•"/>
            </a:pPr>
            <a:r>
              <a:rPr lang="en-GB" dirty="0"/>
              <a:t>items are batched in sensible quantities per package and protected from damage</a:t>
            </a:r>
          </a:p>
          <a:p>
            <a:pPr marL="216000" indent="-216000">
              <a:spcBef>
                <a:spcPts val="500"/>
              </a:spcBef>
              <a:spcAft>
                <a:spcPts val="500"/>
              </a:spcAft>
              <a:buClr>
                <a:srgbClr val="0077E3"/>
              </a:buClr>
              <a:buFont typeface="Arial" panose="020B0604020202020204" pitchFamily="34" charset="0"/>
              <a:buChar char="•"/>
            </a:pPr>
            <a:r>
              <a:rPr lang="en-GB" dirty="0"/>
              <a:t>items can be stacked in containers strong enough to ensure none are crushed or damaged.</a:t>
            </a:r>
          </a:p>
          <a:p>
            <a:pPr>
              <a:spcBef>
                <a:spcPts val="500"/>
              </a:spcBef>
              <a:spcAft>
                <a:spcPts val="500"/>
              </a:spcAft>
              <a:buClr>
                <a:srgbClr val="0077E3"/>
              </a:buClr>
            </a:pPr>
            <a:r>
              <a:rPr lang="en-GB" dirty="0"/>
              <a:t>Packaged products need to be easily transportable (eg on suitable pallets) by hand, forklift, etc, so they can be loaded quickly and safely into different modes of transport (eg containers, road vehicles, trains, aeroplanes).</a:t>
            </a:r>
          </a:p>
        </p:txBody>
      </p:sp>
      <p:pic>
        <p:nvPicPr>
          <p:cNvPr id="7170" name="Picture 2"/>
          <p:cNvPicPr>
            <a:picLocks noChangeAspect="1" noChangeArrowheads="1"/>
          </p:cNvPicPr>
          <p:nvPr/>
        </p:nvPicPr>
        <p:blipFill>
          <a:blip r:embed="rId2">
            <a:extLst>
              <a:ext uri="{BEBA8EAE-BF5A-486C-A8C5-ECC9F3942E4B}">
                <a14:imgProps xmlns:a14="http://schemas.microsoft.com/office/drawing/2010/main">
                  <a14:imgLayer r:embed="rId3">
                    <a14:imgEffect>
                      <a14:backgroundRemoval t="10000" b="90000" l="10000" r="90000"/>
                    </a14:imgEffect>
                  </a14:imgLayer>
                </a14:imgProps>
              </a:ext>
              <a:ext uri="{28A0092B-C50C-407E-A947-70E740481C1C}">
                <a14:useLocalDpi xmlns:a14="http://schemas.microsoft.com/office/drawing/2010/main" val="0"/>
              </a:ext>
            </a:extLst>
          </a:blip>
          <a:srcRect/>
          <a:stretch>
            <a:fillRect/>
          </a:stretch>
        </p:blipFill>
        <p:spPr bwMode="auto">
          <a:xfrm>
            <a:off x="7118074" y="1008000"/>
            <a:ext cx="2105025" cy="2105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95029782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Your turn</a:t>
            </a:r>
          </a:p>
        </p:txBody>
      </p:sp>
      <p:sp>
        <p:nvSpPr>
          <p:cNvPr id="3" name="Content Placeholder 2"/>
          <p:cNvSpPr>
            <a:spLocks noGrp="1"/>
          </p:cNvSpPr>
          <p:nvPr>
            <p:ph sz="quarter" idx="10"/>
          </p:nvPr>
        </p:nvSpPr>
        <p:spPr>
          <a:xfrm>
            <a:off x="457200" y="4972271"/>
            <a:ext cx="8229600" cy="606975"/>
          </a:xfrm>
        </p:spPr>
        <p:txBody>
          <a:bodyPr/>
          <a:lstStyle/>
          <a:p>
            <a:pPr algn="ctr"/>
            <a:r>
              <a:rPr lang="en-GB" dirty="0"/>
              <a:t>This laptop is made in China but can be delivered to your door by Amazon Prime the next day. How is this achieved? </a:t>
            </a:r>
          </a:p>
          <a:p>
            <a:endParaRPr lang="en-GB" dirty="0"/>
          </a:p>
        </p:txBody>
      </p:sp>
      <p:pic>
        <p:nvPicPr>
          <p:cNvPr id="5" name="Picture 4" descr="A picture containing text, table, electronics, sitting&#10;&#10;Description automatically generated">
            <a:extLst>
              <a:ext uri="{FF2B5EF4-FFF2-40B4-BE49-F238E27FC236}">
                <a16:creationId xmlns:a16="http://schemas.microsoft.com/office/drawing/2014/main" id="{3EF793A0-9932-AA5F-48AE-D5E69C8C7BEF}"/>
              </a:ext>
            </a:extLst>
          </p:cNvPr>
          <p:cNvPicPr>
            <a:picLocks noChangeAspect="1"/>
          </p:cNvPicPr>
          <p:nvPr/>
        </p:nvPicPr>
        <p:blipFill>
          <a:blip r:embed="rId3"/>
          <a:stretch>
            <a:fillRect/>
          </a:stretch>
        </p:blipFill>
        <p:spPr>
          <a:xfrm>
            <a:off x="2469566" y="2029567"/>
            <a:ext cx="4204868" cy="2798865"/>
          </a:xfrm>
          <a:prstGeom prst="rect">
            <a:avLst/>
          </a:prstGeom>
        </p:spPr>
      </p:pic>
    </p:spTree>
    <p:extLst>
      <p:ext uri="{BB962C8B-B14F-4D97-AF65-F5344CB8AC3E}">
        <p14:creationId xmlns:p14="http://schemas.microsoft.com/office/powerpoint/2010/main" val="300217417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type="body" idx="4294967295"/>
          </p:nvPr>
        </p:nvSpPr>
        <p:spPr>
          <a:xfrm>
            <a:off x="457200" y="2958180"/>
            <a:ext cx="8229600" cy="941640"/>
          </a:xfrm>
        </p:spPr>
        <p:txBody>
          <a:bodyPr/>
          <a:lstStyle/>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
        <p:nvSpPr>
          <p:cNvPr id="3" name="TextBox 4">
            <a:extLst>
              <a:ext uri="{FF2B5EF4-FFF2-40B4-BE49-F238E27FC236}">
                <a16:creationId xmlns:a16="http://schemas.microsoft.com/office/drawing/2014/main" id="{6737E2B2-39E6-3EDB-4A65-B55838B81558}"/>
              </a:ext>
            </a:extLst>
          </p:cNvPr>
          <p:cNvSpPr txBox="1"/>
          <p:nvPr/>
        </p:nvSpPr>
        <p:spPr>
          <a:xfrm>
            <a:off x="2182800" y="5985086"/>
            <a:ext cx="5209909" cy="538609"/>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a:lstStyle>
          <a:p>
            <a:pPr algn="ctr"/>
            <a:r>
              <a:rPr lang="en-US" dirty="0">
                <a:latin typeface="Arial"/>
                <a:ea typeface="ＭＳ Ｐゴシック"/>
                <a:cs typeface="Arial"/>
              </a:rPr>
              <a:t> </a:t>
            </a:r>
            <a:r>
              <a:rPr lang="en-US" sz="900" dirty="0">
                <a:latin typeface="Arial"/>
                <a:ea typeface="ＭＳ Ｐゴシック"/>
                <a:cs typeface="Arial"/>
              </a:rPr>
              <a:t>‘</a:t>
            </a:r>
            <a:r>
              <a:rPr lang="en-US" sz="800" dirty="0">
                <a:latin typeface="Arial"/>
                <a:ea typeface="ＭＳ Ｐゴシック"/>
                <a:cs typeface="Arial"/>
              </a:rPr>
              <a:t>T-LEVELS’ is a registered trade mark of the Department for Education.</a:t>
            </a:r>
            <a:br>
              <a:rPr lang="en-US" sz="800" dirty="0">
                <a:latin typeface="Arial"/>
                <a:cs typeface="Arial"/>
              </a:rPr>
            </a:br>
            <a:r>
              <a:rPr lang="en-US" sz="800" dirty="0">
                <a:latin typeface="Arial"/>
                <a:ea typeface="ＭＳ Ｐゴシック"/>
                <a:cs typeface="Arial"/>
              </a:rPr>
              <a:t> ‘T Level’ is a registered trade mark of the Institute for Apprenticeships and Technical Education</a:t>
            </a:r>
            <a:r>
              <a:rPr lang="en-US" sz="900" dirty="0">
                <a:latin typeface="Arial"/>
                <a:ea typeface="ＭＳ Ｐゴシック"/>
                <a:cs typeface="Arial"/>
              </a:rPr>
              <a:t>.</a:t>
            </a:r>
            <a:endParaRPr lang="en-US" sz="1050" dirty="0">
              <a:ea typeface="ＭＳ Ｐゴシック"/>
            </a:endParaRPr>
          </a:p>
        </p:txBody>
      </p:sp>
    </p:spTree>
    <p:extLst>
      <p:ext uri="{BB962C8B-B14F-4D97-AF65-F5344CB8AC3E}">
        <p14:creationId xmlns:p14="http://schemas.microsoft.com/office/powerpoint/2010/main" val="82807640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A5A873-604B-3585-FA84-328BB0572986}"/>
              </a:ext>
            </a:extLst>
          </p:cNvPr>
          <p:cNvSpPr>
            <a:spLocks noGrp="1"/>
          </p:cNvSpPr>
          <p:nvPr>
            <p:ph type="title"/>
          </p:nvPr>
        </p:nvSpPr>
        <p:spPr/>
        <p:txBody>
          <a:bodyPr/>
          <a:lstStyle/>
          <a:p>
            <a:r>
              <a:rPr lang="en-US" dirty="0"/>
              <a:t>Objectives</a:t>
            </a:r>
            <a:endParaRPr lang="en-GB" dirty="0"/>
          </a:p>
        </p:txBody>
      </p:sp>
      <p:sp>
        <p:nvSpPr>
          <p:cNvPr id="4" name="Rectangle 3">
            <a:extLst>
              <a:ext uri="{FF2B5EF4-FFF2-40B4-BE49-F238E27FC236}">
                <a16:creationId xmlns:a16="http://schemas.microsoft.com/office/drawing/2014/main" id="{31871F1D-2BF5-B9C8-D7F1-3FB7AF46A5E9}"/>
              </a:ext>
            </a:extLst>
          </p:cNvPr>
          <p:cNvSpPr>
            <a:spLocks noGrp="1" noChangeArrowheads="1"/>
          </p:cNvSpPr>
          <p:nvPr>
            <p:ph sz="quarter" idx="10"/>
          </p:nvPr>
        </p:nvSpPr>
        <p:spPr>
          <a:xfrm>
            <a:off x="457200" y="1511300"/>
            <a:ext cx="8229600" cy="4248150"/>
          </a:xfrm>
        </p:spPr>
        <p:txBody>
          <a:bodyPr/>
          <a:lstStyle/>
          <a:p>
            <a:pPr eaLnBrk="1" hangingPunct="1">
              <a:lnSpc>
                <a:spcPct val="100000"/>
              </a:lnSpc>
            </a:pPr>
            <a:r>
              <a:rPr lang="en-GB" dirty="0">
                <a:ea typeface="ＭＳ Ｐゴシック" pitchFamily="-105" charset="-128"/>
                <a:cs typeface="ＭＳ Ｐゴシック" pitchFamily="-105" charset="-128"/>
              </a:rPr>
              <a:t>By the end of this session, learners should be able to:</a:t>
            </a:r>
          </a:p>
          <a:p>
            <a:pPr marL="216000" indent="-216000" eaLnBrk="1" hangingPunct="1">
              <a:lnSpc>
                <a:spcPct val="100000"/>
              </a:lnSpc>
              <a:spcBef>
                <a:spcPts val="500"/>
              </a:spcBef>
              <a:spcAft>
                <a:spcPts val="500"/>
              </a:spcAft>
              <a:buClr>
                <a:srgbClr val="0077E3"/>
              </a:buClr>
              <a:buFont typeface="Arial" panose="020B0604020202020204" pitchFamily="34" charset="0"/>
              <a:buChar char="•"/>
            </a:pPr>
            <a:r>
              <a:rPr lang="en-GB" dirty="0">
                <a:ea typeface="ＭＳ Ｐゴシック" pitchFamily="-105" charset="-128"/>
                <a:cs typeface="ＭＳ Ｐゴシック" pitchFamily="-105" charset="-128"/>
              </a:rPr>
              <a:t>explain the stock/production practices of ‘just in time’ (JIT), made to stock (MTS), made to order (MTO) and material requirements planning (MRP)</a:t>
            </a:r>
          </a:p>
          <a:p>
            <a:pPr marL="216000" indent="-216000" eaLnBrk="1" hangingPunct="1">
              <a:lnSpc>
                <a:spcPct val="100000"/>
              </a:lnSpc>
              <a:spcBef>
                <a:spcPts val="500"/>
              </a:spcBef>
              <a:spcAft>
                <a:spcPts val="500"/>
              </a:spcAft>
              <a:buClr>
                <a:srgbClr val="0077E3"/>
              </a:buClr>
              <a:buFont typeface="Arial" panose="020B0604020202020204" pitchFamily="34" charset="0"/>
              <a:buChar char="•"/>
            </a:pPr>
            <a:r>
              <a:rPr lang="en-GB" dirty="0">
                <a:ea typeface="ＭＳ Ｐゴシック" pitchFamily="-105" charset="-128"/>
                <a:cs typeface="ＭＳ Ｐゴシック" pitchFamily="-105" charset="-128"/>
              </a:rPr>
              <a:t>describe the basic working of a supply chain</a:t>
            </a:r>
          </a:p>
          <a:p>
            <a:pPr marL="216000" indent="-216000" eaLnBrk="1" hangingPunct="1">
              <a:lnSpc>
                <a:spcPct val="100000"/>
              </a:lnSpc>
              <a:spcBef>
                <a:spcPts val="500"/>
              </a:spcBef>
              <a:spcAft>
                <a:spcPts val="500"/>
              </a:spcAft>
              <a:buClr>
                <a:srgbClr val="0077E3"/>
              </a:buClr>
              <a:buFont typeface="Arial" panose="020B0604020202020204" pitchFamily="34" charset="0"/>
              <a:buChar char="•"/>
            </a:pPr>
            <a:r>
              <a:rPr lang="en-GB" dirty="0">
                <a:ea typeface="ＭＳ Ｐゴシック" pitchFamily="-105" charset="-128"/>
                <a:cs typeface="ＭＳ Ｐゴシック" pitchFamily="-105" charset="-128"/>
              </a:rPr>
              <a:t>outline the importance of packaging as part of stock processes.</a:t>
            </a:r>
          </a:p>
          <a:p>
            <a:pPr marL="216000" indent="-216000" eaLnBrk="1" hangingPunct="1">
              <a:lnSpc>
                <a:spcPct val="100000"/>
              </a:lnSpc>
              <a:spcBef>
                <a:spcPts val="500"/>
              </a:spcBef>
              <a:spcAft>
                <a:spcPts val="500"/>
              </a:spcAft>
              <a:buClr>
                <a:srgbClr val="0077E3"/>
              </a:buClr>
              <a:buFont typeface="Arial" panose="020B0604020202020204" pitchFamily="34" charset="0"/>
              <a:buChar char="•"/>
            </a:pPr>
            <a:endParaRPr lang="en-GB" dirty="0">
              <a:ea typeface="ＭＳ Ｐゴシック" pitchFamily="-105" charset="-128"/>
              <a:cs typeface="ＭＳ Ｐゴシック" pitchFamily="-105" charset="-128"/>
            </a:endParaRPr>
          </a:p>
        </p:txBody>
      </p:sp>
    </p:spTree>
    <p:extLst>
      <p:ext uri="{BB962C8B-B14F-4D97-AF65-F5344CB8AC3E}">
        <p14:creationId xmlns:p14="http://schemas.microsoft.com/office/powerpoint/2010/main" val="23064386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Just in time (JIT)</a:t>
            </a:r>
          </a:p>
        </p:txBody>
      </p:sp>
      <p:sp>
        <p:nvSpPr>
          <p:cNvPr id="3" name="Content Placeholder 2"/>
          <p:cNvSpPr>
            <a:spLocks noGrp="1"/>
          </p:cNvSpPr>
          <p:nvPr>
            <p:ph sz="quarter" idx="10"/>
          </p:nvPr>
        </p:nvSpPr>
        <p:spPr>
          <a:xfrm>
            <a:off x="293572" y="1512000"/>
            <a:ext cx="5143132" cy="4248000"/>
          </a:xfrm>
        </p:spPr>
        <p:txBody>
          <a:bodyPr/>
          <a:lstStyle/>
          <a:p>
            <a:pPr lvl="1" indent="0">
              <a:buNone/>
            </a:pPr>
            <a:r>
              <a:rPr lang="en-GB" b="1" dirty="0"/>
              <a:t>Just in time</a:t>
            </a:r>
            <a:r>
              <a:rPr lang="en-GB" dirty="0"/>
              <a:t> </a:t>
            </a:r>
            <a:r>
              <a:rPr lang="en-GB" b="1" dirty="0"/>
              <a:t>(JIT)</a:t>
            </a:r>
            <a:r>
              <a:rPr lang="en-GB" dirty="0"/>
              <a:t> is a very descriptive name for a stock and distribution practice that is guided by three things: </a:t>
            </a:r>
            <a:r>
              <a:rPr lang="en-GB" b="1" dirty="0"/>
              <a:t>what</a:t>
            </a:r>
            <a:r>
              <a:rPr lang="en-GB" dirty="0"/>
              <a:t>, </a:t>
            </a:r>
            <a:r>
              <a:rPr lang="en-GB" b="1" dirty="0"/>
              <a:t>when</a:t>
            </a:r>
            <a:r>
              <a:rPr lang="en-GB" dirty="0"/>
              <a:t> and </a:t>
            </a:r>
            <a:r>
              <a:rPr lang="en-GB" b="1" dirty="0"/>
              <a:t>how much</a:t>
            </a:r>
            <a:r>
              <a:rPr lang="en-GB" dirty="0"/>
              <a:t>. </a:t>
            </a:r>
          </a:p>
          <a:p>
            <a:pPr lvl="1" indent="0">
              <a:buNone/>
            </a:pPr>
            <a:endParaRPr lang="en-GB" dirty="0"/>
          </a:p>
          <a:p>
            <a:pPr lvl="1" indent="0">
              <a:buNone/>
            </a:pPr>
            <a:r>
              <a:rPr lang="en-GB" dirty="0"/>
              <a:t>Toyota was the first to introduce the concept of JIT on a large scale.</a:t>
            </a:r>
          </a:p>
          <a:p>
            <a:pPr lvl="1" indent="0">
              <a:buNone/>
            </a:pPr>
            <a:endParaRPr lang="en-GB" dirty="0"/>
          </a:p>
          <a:p>
            <a:pPr lvl="1" indent="0">
              <a:buNone/>
            </a:pPr>
            <a:endParaRPr lang="en-GB" dirty="0"/>
          </a:p>
        </p:txBody>
      </p:sp>
      <p:pic>
        <p:nvPicPr>
          <p:cNvPr id="5" name="Picture 4" descr="A car parked outside a building&#10;&#10;Description automatically generated with medium confidence">
            <a:extLst>
              <a:ext uri="{FF2B5EF4-FFF2-40B4-BE49-F238E27FC236}">
                <a16:creationId xmlns:a16="http://schemas.microsoft.com/office/drawing/2014/main" id="{E9CF60CE-82EC-199A-B63E-F0E32F4C6034}"/>
              </a:ext>
            </a:extLst>
          </p:cNvPr>
          <p:cNvPicPr>
            <a:picLocks noChangeAspect="1"/>
          </p:cNvPicPr>
          <p:nvPr/>
        </p:nvPicPr>
        <p:blipFill>
          <a:blip r:embed="rId3"/>
          <a:stretch>
            <a:fillRect/>
          </a:stretch>
        </p:blipFill>
        <p:spPr>
          <a:xfrm>
            <a:off x="5825095" y="1559996"/>
            <a:ext cx="2861705" cy="1888726"/>
          </a:xfrm>
          <a:prstGeom prst="rect">
            <a:avLst/>
          </a:prstGeom>
        </p:spPr>
      </p:pic>
    </p:spTree>
    <p:extLst>
      <p:ext uri="{BB962C8B-B14F-4D97-AF65-F5344CB8AC3E}">
        <p14:creationId xmlns:p14="http://schemas.microsoft.com/office/powerpoint/2010/main" val="226382255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82267F-2FF6-529A-F0B5-98E530AC6C68}"/>
              </a:ext>
            </a:extLst>
          </p:cNvPr>
          <p:cNvSpPr>
            <a:spLocks noGrp="1"/>
          </p:cNvSpPr>
          <p:nvPr>
            <p:ph type="title"/>
          </p:nvPr>
        </p:nvSpPr>
        <p:spPr/>
        <p:txBody>
          <a:bodyPr/>
          <a:lstStyle/>
          <a:p>
            <a:r>
              <a:rPr lang="en-US" dirty="0"/>
              <a:t>What is JIT?</a:t>
            </a:r>
            <a:endParaRPr lang="en-GB" dirty="0"/>
          </a:p>
        </p:txBody>
      </p:sp>
      <p:sp>
        <p:nvSpPr>
          <p:cNvPr id="3" name="Content Placeholder 2">
            <a:extLst>
              <a:ext uri="{FF2B5EF4-FFF2-40B4-BE49-F238E27FC236}">
                <a16:creationId xmlns:a16="http://schemas.microsoft.com/office/drawing/2014/main" id="{1085C173-0CDC-31F9-EE11-CCC49B09486B}"/>
              </a:ext>
            </a:extLst>
          </p:cNvPr>
          <p:cNvSpPr>
            <a:spLocks noGrp="1"/>
          </p:cNvSpPr>
          <p:nvPr>
            <p:ph sz="quarter" idx="10"/>
          </p:nvPr>
        </p:nvSpPr>
        <p:spPr>
          <a:xfrm>
            <a:off x="457200" y="1512000"/>
            <a:ext cx="4267200" cy="4248000"/>
          </a:xfrm>
        </p:spPr>
        <p:txBody>
          <a:bodyPr/>
          <a:lstStyle/>
          <a:p>
            <a:r>
              <a:rPr lang="en-US" b="0" i="0" dirty="0">
                <a:effectLst/>
              </a:rPr>
              <a:t>Most companies create and hold inventory in excess, meaning they create goods in anticipation of orders. </a:t>
            </a:r>
          </a:p>
          <a:p>
            <a:r>
              <a:rPr lang="en-US" b="0" i="0" dirty="0">
                <a:effectLst/>
              </a:rPr>
              <a:t>JIT involves creating, storing and keeping track of </a:t>
            </a:r>
            <a:r>
              <a:rPr lang="en-US" b="1" i="0" dirty="0">
                <a:effectLst/>
              </a:rPr>
              <a:t>only enough orders</a:t>
            </a:r>
            <a:r>
              <a:rPr lang="en-US" b="0" i="0" dirty="0">
                <a:effectLst/>
              </a:rPr>
              <a:t> to supply the </a:t>
            </a:r>
            <a:r>
              <a:rPr lang="en-US" b="1" dirty="0">
                <a:effectLst/>
              </a:rPr>
              <a:t>actual demand for the company’s products</a:t>
            </a:r>
            <a:r>
              <a:rPr lang="en-US" b="0" i="0" dirty="0">
                <a:effectLst/>
              </a:rPr>
              <a:t>.</a:t>
            </a:r>
          </a:p>
          <a:p>
            <a:r>
              <a:rPr lang="en-US" dirty="0"/>
              <a:t>It is designed to be highly efficient and reduce waste and can hence be regarded as a</a:t>
            </a:r>
            <a:r>
              <a:rPr lang="en-US" b="1" dirty="0"/>
              <a:t> lean manufacturing</a:t>
            </a:r>
            <a:r>
              <a:rPr lang="en-US" dirty="0"/>
              <a:t> approach.</a:t>
            </a:r>
            <a:endParaRPr lang="en-GB" dirty="0"/>
          </a:p>
        </p:txBody>
      </p:sp>
      <p:graphicFrame>
        <p:nvGraphicFramePr>
          <p:cNvPr id="4" name="Diagram 3">
            <a:extLst>
              <a:ext uri="{FF2B5EF4-FFF2-40B4-BE49-F238E27FC236}">
                <a16:creationId xmlns:a16="http://schemas.microsoft.com/office/drawing/2014/main" id="{FCC72A59-FF89-53A2-11BD-E9D1B32E7977}"/>
              </a:ext>
            </a:extLst>
          </p:cNvPr>
          <p:cNvGraphicFramePr/>
          <p:nvPr>
            <p:extLst>
              <p:ext uri="{D42A27DB-BD31-4B8C-83A1-F6EECF244321}">
                <p14:modId xmlns:p14="http://schemas.microsoft.com/office/powerpoint/2010/main" val="3071412942"/>
              </p:ext>
            </p:extLst>
          </p:nvPr>
        </p:nvGraphicFramePr>
        <p:xfrm>
          <a:off x="4082142" y="1808189"/>
          <a:ext cx="5459895" cy="353781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86776900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AE5ADB8-BC26-D2E5-31EF-AE0010CBB440}"/>
              </a:ext>
            </a:extLst>
          </p:cNvPr>
          <p:cNvSpPr>
            <a:spLocks noGrp="1"/>
          </p:cNvSpPr>
          <p:nvPr>
            <p:ph type="title"/>
          </p:nvPr>
        </p:nvSpPr>
        <p:spPr/>
        <p:txBody>
          <a:bodyPr/>
          <a:lstStyle/>
          <a:p>
            <a:r>
              <a:rPr lang="en-US" dirty="0"/>
              <a:t>Advantages and disadvantages of JIT</a:t>
            </a:r>
            <a:endParaRPr lang="en-GB" dirty="0"/>
          </a:p>
        </p:txBody>
      </p:sp>
      <p:graphicFrame>
        <p:nvGraphicFramePr>
          <p:cNvPr id="4" name="Table 4">
            <a:extLst>
              <a:ext uri="{FF2B5EF4-FFF2-40B4-BE49-F238E27FC236}">
                <a16:creationId xmlns:a16="http://schemas.microsoft.com/office/drawing/2014/main" id="{E17451DA-D6BC-B260-3E55-9E7F83BD3039}"/>
              </a:ext>
            </a:extLst>
          </p:cNvPr>
          <p:cNvGraphicFramePr>
            <a:graphicFrameLocks noGrp="1"/>
          </p:cNvGraphicFramePr>
          <p:nvPr>
            <p:ph sz="quarter" idx="10"/>
            <p:extLst>
              <p:ext uri="{D42A27DB-BD31-4B8C-83A1-F6EECF244321}">
                <p14:modId xmlns:p14="http://schemas.microsoft.com/office/powerpoint/2010/main" val="1010484969"/>
              </p:ext>
            </p:extLst>
          </p:nvPr>
        </p:nvGraphicFramePr>
        <p:xfrm>
          <a:off x="457200" y="1950720"/>
          <a:ext cx="7869480" cy="3230880"/>
        </p:xfrm>
        <a:graphic>
          <a:graphicData uri="http://schemas.openxmlformats.org/drawingml/2006/table">
            <a:tbl>
              <a:tblPr firstRow="1" bandRow="1">
                <a:tableStyleId>{5C22544A-7EE6-4342-B048-85BDC9FD1C3A}</a:tableStyleId>
              </a:tblPr>
              <a:tblGrid>
                <a:gridCol w="4594675">
                  <a:extLst>
                    <a:ext uri="{9D8B030D-6E8A-4147-A177-3AD203B41FA5}">
                      <a16:colId xmlns:a16="http://schemas.microsoft.com/office/drawing/2014/main" val="112858389"/>
                    </a:ext>
                  </a:extLst>
                </a:gridCol>
                <a:gridCol w="3274805">
                  <a:extLst>
                    <a:ext uri="{9D8B030D-6E8A-4147-A177-3AD203B41FA5}">
                      <a16:colId xmlns:a16="http://schemas.microsoft.com/office/drawing/2014/main" val="2848084824"/>
                    </a:ext>
                  </a:extLst>
                </a:gridCol>
              </a:tblGrid>
              <a:tr h="370840">
                <a:tc>
                  <a:txBody>
                    <a:bodyPr/>
                    <a:lstStyle/>
                    <a:p>
                      <a:r>
                        <a:rPr lang="en-US" sz="2000" b="1" dirty="0">
                          <a:solidFill>
                            <a:schemeClr val="tx1"/>
                          </a:solidFill>
                          <a:latin typeface="+mn-lt"/>
                        </a:rPr>
                        <a:t>Advantages</a:t>
                      </a:r>
                      <a:endParaRPr lang="en-GB" sz="2000" b="1" dirty="0">
                        <a:solidFill>
                          <a:schemeClr val="tx1"/>
                        </a:solidFill>
                        <a:latin typeface="+mn-lt"/>
                      </a:endParaRPr>
                    </a:p>
                  </a:txBody>
                  <a:tcPr/>
                </a:tc>
                <a:tc>
                  <a:txBody>
                    <a:bodyPr/>
                    <a:lstStyle/>
                    <a:p>
                      <a:r>
                        <a:rPr lang="en-US" sz="2000" dirty="0">
                          <a:solidFill>
                            <a:schemeClr val="tx1"/>
                          </a:solidFill>
                          <a:latin typeface="+mn-lt"/>
                        </a:rPr>
                        <a:t>Disadvantages</a:t>
                      </a:r>
                      <a:endParaRPr lang="en-GB" sz="2000" dirty="0">
                        <a:solidFill>
                          <a:schemeClr val="tx1"/>
                        </a:solidFill>
                        <a:latin typeface="+mn-lt"/>
                      </a:endParaRPr>
                    </a:p>
                  </a:txBody>
                  <a:tcPr/>
                </a:tc>
                <a:extLst>
                  <a:ext uri="{0D108BD9-81ED-4DB2-BD59-A6C34878D82A}">
                    <a16:rowId xmlns:a16="http://schemas.microsoft.com/office/drawing/2014/main" val="1831794150"/>
                  </a:ext>
                </a:extLst>
              </a:tr>
              <a:tr h="370840">
                <a:tc>
                  <a:txBody>
                    <a:bodyPr/>
                    <a:lstStyle/>
                    <a:p>
                      <a:r>
                        <a:rPr lang="en-US" sz="1800" dirty="0">
                          <a:latin typeface="+mn-lt"/>
                        </a:rPr>
                        <a:t>Reduces inventory costs</a:t>
                      </a:r>
                      <a:endParaRPr lang="en-GB" sz="1800" dirty="0">
                        <a:latin typeface="+mn-lt"/>
                      </a:endParaRPr>
                    </a:p>
                  </a:txBody>
                  <a:tcPr/>
                </a:tc>
                <a:tc>
                  <a:txBody>
                    <a:bodyPr/>
                    <a:lstStyle/>
                    <a:p>
                      <a:r>
                        <a:rPr lang="en-US" sz="1800" b="0" i="0" kern="1200" dirty="0">
                          <a:solidFill>
                            <a:schemeClr val="dk1"/>
                          </a:solidFill>
                          <a:effectLst/>
                          <a:latin typeface="+mn-lt"/>
                          <a:ea typeface="+mn-ea"/>
                          <a:cs typeface="+mn-cs"/>
                        </a:rPr>
                        <a:t>No extra stock on hand to fill unexpected orders</a:t>
                      </a:r>
                      <a:endParaRPr lang="en-GB" sz="1800" dirty="0">
                        <a:latin typeface="+mn-lt"/>
                      </a:endParaRPr>
                    </a:p>
                  </a:txBody>
                  <a:tcPr/>
                </a:tc>
                <a:extLst>
                  <a:ext uri="{0D108BD9-81ED-4DB2-BD59-A6C34878D82A}">
                    <a16:rowId xmlns:a16="http://schemas.microsoft.com/office/drawing/2014/main" val="3325653360"/>
                  </a:ext>
                </a:extLst>
              </a:tr>
              <a:tr h="370840">
                <a:tc>
                  <a:txBody>
                    <a:bodyPr/>
                    <a:lstStyle/>
                    <a:p>
                      <a:r>
                        <a:rPr lang="en-US" sz="1800" dirty="0">
                          <a:latin typeface="+mn-lt"/>
                        </a:rPr>
                        <a:t>Improves cash flow</a:t>
                      </a:r>
                      <a:endParaRPr lang="en-GB" sz="1800" dirty="0">
                        <a:latin typeface="+mn-lt"/>
                      </a:endParaRPr>
                    </a:p>
                  </a:txBody>
                  <a:tcPr/>
                </a:tc>
                <a:tc>
                  <a:txBody>
                    <a:bodyPr/>
                    <a:lstStyle/>
                    <a:p>
                      <a:r>
                        <a:rPr lang="en-US" sz="1800" dirty="0">
                          <a:latin typeface="+mn-lt"/>
                        </a:rPr>
                        <a:t>Risk that surges in demand cannot be met and sales will be lost</a:t>
                      </a:r>
                      <a:endParaRPr lang="en-GB" sz="1800" dirty="0">
                        <a:latin typeface="+mn-lt"/>
                      </a:endParaRPr>
                    </a:p>
                  </a:txBody>
                  <a:tcPr/>
                </a:tc>
                <a:extLst>
                  <a:ext uri="{0D108BD9-81ED-4DB2-BD59-A6C34878D82A}">
                    <a16:rowId xmlns:a16="http://schemas.microsoft.com/office/drawing/2014/main" val="3181065219"/>
                  </a:ext>
                </a:extLst>
              </a:tr>
              <a:tr h="370840">
                <a:tc>
                  <a:txBody>
                    <a:bodyPr/>
                    <a:lstStyle/>
                    <a:p>
                      <a:r>
                        <a:rPr lang="en-US" sz="1800" dirty="0">
                          <a:latin typeface="+mn-lt"/>
                        </a:rPr>
                        <a:t>Improves efficiency and accuracy of forecasting</a:t>
                      </a:r>
                      <a:endParaRPr lang="en-GB" sz="1800" dirty="0">
                        <a:latin typeface="+mn-lt"/>
                      </a:endParaRPr>
                    </a:p>
                  </a:txBody>
                  <a:tcPr/>
                </a:tc>
                <a:tc>
                  <a:txBody>
                    <a:bodyPr/>
                    <a:lstStyle/>
                    <a:p>
                      <a:r>
                        <a:rPr lang="en-US" sz="1800" dirty="0">
                          <a:latin typeface="+mn-lt"/>
                        </a:rPr>
                        <a:t>Risk that a supply chain shock halts production</a:t>
                      </a:r>
                      <a:endParaRPr lang="en-GB" sz="1800" dirty="0">
                        <a:latin typeface="+mn-lt"/>
                      </a:endParaRPr>
                    </a:p>
                  </a:txBody>
                  <a:tcPr/>
                </a:tc>
                <a:extLst>
                  <a:ext uri="{0D108BD9-81ED-4DB2-BD59-A6C34878D82A}">
                    <a16:rowId xmlns:a16="http://schemas.microsoft.com/office/drawing/2014/main" val="4195536735"/>
                  </a:ext>
                </a:extLst>
              </a:tr>
              <a:tr h="370840">
                <a:tc>
                  <a:txBody>
                    <a:bodyPr/>
                    <a:lstStyle/>
                    <a:p>
                      <a:r>
                        <a:rPr lang="en-US" sz="1800" b="0" i="0" dirty="0">
                          <a:solidFill>
                            <a:srgbClr val="111111"/>
                          </a:solidFill>
                          <a:effectLst/>
                          <a:latin typeface="+mn-lt"/>
                        </a:rPr>
                        <a:t>Reduces wasted time and materials</a:t>
                      </a:r>
                      <a:endParaRPr lang="en-GB" sz="1800" dirty="0">
                        <a:latin typeface="+mn-lt"/>
                      </a:endParaRPr>
                    </a:p>
                  </a:txBody>
                  <a:tcPr/>
                </a:tc>
                <a:tc>
                  <a:txBody>
                    <a:bodyPr/>
                    <a:lstStyle/>
                    <a:p>
                      <a:r>
                        <a:rPr lang="en-US" sz="1800" dirty="0">
                          <a:latin typeface="+mn-lt"/>
                        </a:rPr>
                        <a:t>JIT requires skill and precision to implement effectively</a:t>
                      </a:r>
                      <a:endParaRPr lang="en-GB" sz="1800" dirty="0">
                        <a:latin typeface="+mn-lt"/>
                      </a:endParaRPr>
                    </a:p>
                  </a:txBody>
                  <a:tcPr/>
                </a:tc>
                <a:extLst>
                  <a:ext uri="{0D108BD9-81ED-4DB2-BD59-A6C34878D82A}">
                    <a16:rowId xmlns:a16="http://schemas.microsoft.com/office/drawing/2014/main" val="2800293630"/>
                  </a:ext>
                </a:extLst>
              </a:tr>
            </a:tbl>
          </a:graphicData>
        </a:graphic>
      </p:graphicFrame>
    </p:spTree>
    <p:extLst>
      <p:ext uri="{BB962C8B-B14F-4D97-AF65-F5344CB8AC3E}">
        <p14:creationId xmlns:p14="http://schemas.microsoft.com/office/powerpoint/2010/main" val="372936803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0"/>
          </p:nvPr>
        </p:nvSpPr>
        <p:spPr>
          <a:xfrm>
            <a:off x="457200" y="1512000"/>
            <a:ext cx="7995684" cy="4248000"/>
          </a:xfrm>
        </p:spPr>
        <p:txBody>
          <a:bodyPr/>
          <a:lstStyle/>
          <a:p>
            <a:pPr marL="0" lvl="1" indent="0">
              <a:spcBef>
                <a:spcPts val="1000"/>
              </a:spcBef>
              <a:spcAft>
                <a:spcPts val="1000"/>
              </a:spcAft>
              <a:buClrTx/>
              <a:buNone/>
            </a:pPr>
            <a:r>
              <a:rPr lang="en-GB" b="1" dirty="0"/>
              <a:t>Made to stock (MTS) </a:t>
            </a:r>
            <a:r>
              <a:rPr lang="en-GB" dirty="0"/>
              <a:t>is a more traditional production technique </a:t>
            </a:r>
            <a:r>
              <a:rPr lang="en-US" dirty="0">
                <a:solidFill>
                  <a:srgbClr val="111111"/>
                </a:solidFill>
              </a:rPr>
              <a:t>in which producers make and store items on a large scale in anticipation of consumer demand.</a:t>
            </a:r>
            <a:r>
              <a:rPr lang="en-GB" b="1" dirty="0">
                <a:solidFill>
                  <a:srgbClr val="111111"/>
                </a:solidFill>
              </a:rPr>
              <a:t> </a:t>
            </a:r>
            <a:r>
              <a:rPr lang="en-GB" dirty="0">
                <a:solidFill>
                  <a:srgbClr val="111111"/>
                </a:solidFill>
              </a:rPr>
              <a:t>The quantities made can be based on a </a:t>
            </a:r>
            <a:r>
              <a:rPr lang="en-GB" b="1" dirty="0">
                <a:solidFill>
                  <a:srgbClr val="111111"/>
                </a:solidFill>
              </a:rPr>
              <a:t>forecast of sales</a:t>
            </a:r>
            <a:r>
              <a:rPr lang="en-GB" dirty="0">
                <a:solidFill>
                  <a:srgbClr val="111111"/>
                </a:solidFill>
              </a:rPr>
              <a:t> or on the </a:t>
            </a:r>
            <a:r>
              <a:rPr lang="en-GB" b="1" dirty="0">
                <a:solidFill>
                  <a:srgbClr val="111111"/>
                </a:solidFill>
              </a:rPr>
              <a:t>sales history</a:t>
            </a:r>
            <a:r>
              <a:rPr lang="en-GB" dirty="0">
                <a:solidFill>
                  <a:srgbClr val="111111"/>
                </a:solidFill>
              </a:rPr>
              <a:t> of a product.</a:t>
            </a:r>
            <a:endParaRPr lang="en-GB" dirty="0"/>
          </a:p>
          <a:p>
            <a:pPr marL="0" lvl="1" indent="0">
              <a:spcBef>
                <a:spcPts val="1000"/>
              </a:spcBef>
              <a:spcAft>
                <a:spcPts val="1000"/>
              </a:spcAft>
              <a:buClrTx/>
              <a:buNone/>
            </a:pPr>
            <a:r>
              <a:rPr lang="en-GB" dirty="0"/>
              <a:t>On the same principle, many types of industry make parts or assemblies that go together to make the final product (</a:t>
            </a:r>
            <a:r>
              <a:rPr lang="en-GB" b="1" dirty="0"/>
              <a:t>sub-assemblies</a:t>
            </a:r>
            <a:r>
              <a:rPr lang="en-GB" dirty="0"/>
              <a:t>). Clearly, if a company runs out of a part the whole factory can grind to a halt while more are made. </a:t>
            </a:r>
          </a:p>
          <a:p>
            <a:pPr marL="0" lvl="1" indent="0">
              <a:spcBef>
                <a:spcPts val="1000"/>
              </a:spcBef>
              <a:spcAft>
                <a:spcPts val="1000"/>
              </a:spcAft>
              <a:buClrTx/>
              <a:buNone/>
            </a:pPr>
            <a:r>
              <a:rPr lang="en-GB" dirty="0"/>
              <a:t>If this is the case, the company may choose to make excess components. Sometimes a company may choose keep more ‘in stock’ in anticipation of an increase in orders. </a:t>
            </a:r>
          </a:p>
        </p:txBody>
      </p:sp>
      <p:sp>
        <p:nvSpPr>
          <p:cNvPr id="4" name="Title 1"/>
          <p:cNvSpPr>
            <a:spLocks noGrp="1"/>
          </p:cNvSpPr>
          <p:nvPr>
            <p:ph type="title"/>
          </p:nvPr>
        </p:nvSpPr>
        <p:spPr/>
        <p:txBody>
          <a:bodyPr/>
          <a:lstStyle/>
          <a:p>
            <a:r>
              <a:rPr lang="en-GB" dirty="0"/>
              <a:t>Made to stock (MTS)</a:t>
            </a:r>
          </a:p>
        </p:txBody>
      </p:sp>
    </p:spTree>
    <p:extLst>
      <p:ext uri="{BB962C8B-B14F-4D97-AF65-F5344CB8AC3E}">
        <p14:creationId xmlns:p14="http://schemas.microsoft.com/office/powerpoint/2010/main" val="51357131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3282AD-6F5B-148C-CE16-29D51ABA9CF7}"/>
              </a:ext>
            </a:extLst>
          </p:cNvPr>
          <p:cNvSpPr>
            <a:spLocks noGrp="1"/>
          </p:cNvSpPr>
          <p:nvPr>
            <p:ph type="title"/>
          </p:nvPr>
        </p:nvSpPr>
        <p:spPr/>
        <p:txBody>
          <a:bodyPr/>
          <a:lstStyle/>
          <a:p>
            <a:r>
              <a:rPr lang="en-US" dirty="0"/>
              <a:t>MTS example</a:t>
            </a:r>
            <a:endParaRPr lang="en-GB" dirty="0"/>
          </a:p>
        </p:txBody>
      </p:sp>
      <p:sp>
        <p:nvSpPr>
          <p:cNvPr id="3" name="Content Placeholder 2">
            <a:extLst>
              <a:ext uri="{FF2B5EF4-FFF2-40B4-BE49-F238E27FC236}">
                <a16:creationId xmlns:a16="http://schemas.microsoft.com/office/drawing/2014/main" id="{BEA98BE4-71E2-2CA5-B93A-07715C350183}"/>
              </a:ext>
            </a:extLst>
          </p:cNvPr>
          <p:cNvSpPr>
            <a:spLocks noGrp="1"/>
          </p:cNvSpPr>
          <p:nvPr>
            <p:ph sz="quarter" idx="10"/>
          </p:nvPr>
        </p:nvSpPr>
        <p:spPr/>
        <p:txBody>
          <a:bodyPr/>
          <a:lstStyle/>
          <a:p>
            <a:pPr lvl="1"/>
            <a:r>
              <a:rPr lang="en-GB" dirty="0"/>
              <a:t>A company that makes chocolate treats will need to change a lot of its tooling in the factory to make Easter eggs instead of more traditional chocolate bars. The eggs are therefore made well in advance, in anticipation of almost guaranteed demand in certain countries.</a:t>
            </a:r>
          </a:p>
          <a:p>
            <a:pPr lvl="1"/>
            <a:r>
              <a:rPr lang="en-GB" dirty="0"/>
              <a:t>This is why Easter eggs might appear on the supermarket shelves just after Christmas.</a:t>
            </a:r>
          </a:p>
          <a:p>
            <a:endParaRPr lang="en-GB" dirty="0"/>
          </a:p>
        </p:txBody>
      </p:sp>
      <p:pic>
        <p:nvPicPr>
          <p:cNvPr id="5" name="Picture 4" descr="A pile of colorful rocks&#10;&#10;Description automatically generated with low confidence">
            <a:extLst>
              <a:ext uri="{FF2B5EF4-FFF2-40B4-BE49-F238E27FC236}">
                <a16:creationId xmlns:a16="http://schemas.microsoft.com/office/drawing/2014/main" id="{F85C945D-C163-39C6-9F11-7503E7F6CA02}"/>
              </a:ext>
            </a:extLst>
          </p:cNvPr>
          <p:cNvPicPr>
            <a:picLocks noChangeAspect="1"/>
          </p:cNvPicPr>
          <p:nvPr/>
        </p:nvPicPr>
        <p:blipFill>
          <a:blip r:embed="rId2"/>
          <a:stretch>
            <a:fillRect/>
          </a:stretch>
        </p:blipFill>
        <p:spPr>
          <a:xfrm>
            <a:off x="6142384" y="4120594"/>
            <a:ext cx="2454200" cy="1639406"/>
          </a:xfrm>
          <a:prstGeom prst="rect">
            <a:avLst/>
          </a:prstGeom>
        </p:spPr>
      </p:pic>
    </p:spTree>
    <p:extLst>
      <p:ext uri="{BB962C8B-B14F-4D97-AF65-F5344CB8AC3E}">
        <p14:creationId xmlns:p14="http://schemas.microsoft.com/office/powerpoint/2010/main" val="37344576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69963A-6C8D-B193-ABA0-46364543220A}"/>
              </a:ext>
            </a:extLst>
          </p:cNvPr>
          <p:cNvSpPr>
            <a:spLocks noGrp="1"/>
          </p:cNvSpPr>
          <p:nvPr>
            <p:ph type="title"/>
          </p:nvPr>
        </p:nvSpPr>
        <p:spPr/>
        <p:txBody>
          <a:bodyPr/>
          <a:lstStyle/>
          <a:p>
            <a:r>
              <a:rPr lang="en-US" dirty="0"/>
              <a:t>Your turn</a:t>
            </a:r>
            <a:endParaRPr lang="en-GB" dirty="0"/>
          </a:p>
        </p:txBody>
      </p:sp>
      <p:sp>
        <p:nvSpPr>
          <p:cNvPr id="3" name="Content Placeholder 2">
            <a:extLst>
              <a:ext uri="{FF2B5EF4-FFF2-40B4-BE49-F238E27FC236}">
                <a16:creationId xmlns:a16="http://schemas.microsoft.com/office/drawing/2014/main" id="{2F58B3FC-D651-BC0F-159C-8D822085494B}"/>
              </a:ext>
            </a:extLst>
          </p:cNvPr>
          <p:cNvSpPr>
            <a:spLocks noGrp="1"/>
          </p:cNvSpPr>
          <p:nvPr>
            <p:ph sz="quarter" idx="10"/>
          </p:nvPr>
        </p:nvSpPr>
        <p:spPr>
          <a:xfrm>
            <a:off x="457200" y="1512000"/>
            <a:ext cx="4284921" cy="4248000"/>
          </a:xfrm>
        </p:spPr>
        <p:txBody>
          <a:bodyPr/>
          <a:lstStyle/>
          <a:p>
            <a:r>
              <a:rPr lang="en-US" dirty="0"/>
              <a:t>Can you think of another example of  products to which MTS might apply?</a:t>
            </a:r>
          </a:p>
          <a:p>
            <a:r>
              <a:rPr lang="en-US" dirty="0"/>
              <a:t>What are the advantages to manufacturers of this advance stocking practice?</a:t>
            </a:r>
          </a:p>
          <a:p>
            <a:r>
              <a:rPr lang="en-US" dirty="0"/>
              <a:t>What are the risks?</a:t>
            </a:r>
          </a:p>
          <a:p>
            <a:endParaRPr lang="en-GB" dirty="0"/>
          </a:p>
        </p:txBody>
      </p:sp>
      <p:pic>
        <p:nvPicPr>
          <p:cNvPr id="5" name="Picture 4" descr="A picture containing text, businesscard&#10;&#10;Description automatically generated">
            <a:extLst>
              <a:ext uri="{FF2B5EF4-FFF2-40B4-BE49-F238E27FC236}">
                <a16:creationId xmlns:a16="http://schemas.microsoft.com/office/drawing/2014/main" id="{179C5063-1D92-C1F4-4DE3-5A1B258E19BB}"/>
              </a:ext>
            </a:extLst>
          </p:cNvPr>
          <p:cNvPicPr>
            <a:picLocks noChangeAspect="1"/>
          </p:cNvPicPr>
          <p:nvPr/>
        </p:nvPicPr>
        <p:blipFill>
          <a:blip r:embed="rId2"/>
          <a:stretch>
            <a:fillRect/>
          </a:stretch>
        </p:blipFill>
        <p:spPr>
          <a:xfrm>
            <a:off x="4876459" y="1390588"/>
            <a:ext cx="3810341" cy="2545308"/>
          </a:xfrm>
          <a:prstGeom prst="rect">
            <a:avLst/>
          </a:prstGeom>
        </p:spPr>
      </p:pic>
    </p:spTree>
    <p:extLst>
      <p:ext uri="{BB962C8B-B14F-4D97-AF65-F5344CB8AC3E}">
        <p14:creationId xmlns:p14="http://schemas.microsoft.com/office/powerpoint/2010/main" val="369346466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0"/>
          </p:nvPr>
        </p:nvSpPr>
        <p:spPr>
          <a:xfrm>
            <a:off x="457200" y="1602000"/>
            <a:ext cx="7921256" cy="4248000"/>
          </a:xfrm>
        </p:spPr>
        <p:txBody>
          <a:bodyPr/>
          <a:lstStyle/>
          <a:p>
            <a:pPr marL="0" lvl="1" indent="0">
              <a:spcBef>
                <a:spcPts val="1000"/>
              </a:spcBef>
              <a:spcAft>
                <a:spcPts val="1000"/>
              </a:spcAft>
              <a:buClrTx/>
              <a:buNone/>
            </a:pPr>
            <a:r>
              <a:rPr lang="en-US" b="1" dirty="0">
                <a:solidFill>
                  <a:srgbClr val="111111"/>
                </a:solidFill>
              </a:rPr>
              <a:t>Made</a:t>
            </a:r>
            <a:r>
              <a:rPr lang="en-US" b="1" i="0" dirty="0">
                <a:solidFill>
                  <a:srgbClr val="111111"/>
                </a:solidFill>
                <a:effectLst/>
              </a:rPr>
              <a:t> to order (MTO)</a:t>
            </a:r>
            <a:r>
              <a:rPr lang="en-US" b="0" i="0" dirty="0">
                <a:solidFill>
                  <a:srgbClr val="111111"/>
                </a:solidFill>
                <a:effectLst/>
              </a:rPr>
              <a:t> is a stock/production strategy that allows consumers to purchase products that are customised to their specifications. </a:t>
            </a:r>
          </a:p>
          <a:p>
            <a:pPr marL="0" lvl="1" indent="0">
              <a:spcBef>
                <a:spcPts val="1000"/>
              </a:spcBef>
              <a:spcAft>
                <a:spcPts val="1000"/>
              </a:spcAft>
              <a:buClrTx/>
              <a:buNone/>
            </a:pPr>
            <a:r>
              <a:rPr lang="en-US" b="0" i="0" dirty="0">
                <a:solidFill>
                  <a:srgbClr val="111111"/>
                </a:solidFill>
                <a:effectLst/>
              </a:rPr>
              <a:t>It is a manufacturing process in which the production of an item begins only after a confirmed customer order is received. For example, a</a:t>
            </a:r>
            <a:r>
              <a:rPr lang="en-GB" dirty="0"/>
              <a:t> company making clothes for a customer such as a supermarket will make them to the supermarket’s specifications according to its order.</a:t>
            </a:r>
          </a:p>
          <a:p>
            <a:pPr marL="0" lvl="1" indent="0">
              <a:spcBef>
                <a:spcPts val="1000"/>
              </a:spcBef>
              <a:spcAft>
                <a:spcPts val="1000"/>
              </a:spcAft>
              <a:buNone/>
            </a:pPr>
            <a:r>
              <a:rPr lang="en-GB" dirty="0"/>
              <a:t>MTO also applies on a very small, one-off scale. For example, every car ordered from Bentley is unique – it is MTO. The customer decides on the paint colour(s), upholstery, instruments, extra features and so on, and the car is made to their specification. </a:t>
            </a:r>
          </a:p>
          <a:p>
            <a:pPr marL="0" lvl="1" indent="0">
              <a:spcBef>
                <a:spcPts val="1000"/>
              </a:spcBef>
              <a:spcAft>
                <a:spcPts val="1000"/>
              </a:spcAft>
              <a:buClrTx/>
              <a:buNone/>
            </a:pPr>
            <a:endParaRPr lang="en-GB" dirty="0"/>
          </a:p>
        </p:txBody>
      </p:sp>
      <p:sp>
        <p:nvSpPr>
          <p:cNvPr id="4" name="Title 1"/>
          <p:cNvSpPr>
            <a:spLocks noGrp="1"/>
          </p:cNvSpPr>
          <p:nvPr>
            <p:ph type="title"/>
          </p:nvPr>
        </p:nvSpPr>
        <p:spPr/>
        <p:txBody>
          <a:bodyPr/>
          <a:lstStyle/>
          <a:p>
            <a:r>
              <a:rPr lang="en-GB" dirty="0"/>
              <a:t>Made to order (MTO)</a:t>
            </a:r>
          </a:p>
        </p:txBody>
      </p:sp>
    </p:spTree>
    <p:extLst>
      <p:ext uri="{BB962C8B-B14F-4D97-AF65-F5344CB8AC3E}">
        <p14:creationId xmlns:p14="http://schemas.microsoft.com/office/powerpoint/2010/main" val="3194655728"/>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8AD10B712AFCCB488B5C5765F12223BB" ma:contentTypeVersion="4" ma:contentTypeDescription="Create a new document." ma:contentTypeScope="" ma:versionID="467f27bc045cbfd0c8765c4e65e6c003">
  <xsd:schema xmlns:xsd="http://www.w3.org/2001/XMLSchema" xmlns:xs="http://www.w3.org/2001/XMLSchema" xmlns:p="http://schemas.microsoft.com/office/2006/metadata/properties" xmlns:ns2="b461a341-6040-4841-94a8-bc3e8908b04d" targetNamespace="http://schemas.microsoft.com/office/2006/metadata/properties" ma:root="true" ma:fieldsID="0e13ec4785b715e63636bcea0fa6d515" ns2:_="">
    <xsd:import namespace="b461a341-6040-4841-94a8-bc3e8908b04d"/>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461a341-6040-4841-94a8-bc3e8908b04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A108843C-3629-4DF0-9A12-DA36C1DE8776}">
  <ds:schemaRefs>
    <ds:schemaRef ds:uri="http://schemas.microsoft.com/sharepoint/v3/contenttype/forms"/>
  </ds:schemaRefs>
</ds:datastoreItem>
</file>

<file path=customXml/itemProps2.xml><?xml version="1.0" encoding="utf-8"?>
<ds:datastoreItem xmlns:ds="http://schemas.openxmlformats.org/officeDocument/2006/customXml" ds:itemID="{C8AF071A-8EFF-4DC2-9186-AABD1AC91212}">
  <ds:schemaRefs>
    <ds:schemaRef ds:uri="http://purl.org/dc/elements/1.1/"/>
    <ds:schemaRef ds:uri="http://schemas.microsoft.com/office/2006/metadata/properties"/>
    <ds:schemaRef ds:uri="http://schemas.openxmlformats.org/package/2006/metadata/core-properties"/>
    <ds:schemaRef ds:uri="b461a341-6040-4841-94a8-bc3e8908b04d"/>
    <ds:schemaRef ds:uri="http://purl.org/dc/terms/"/>
    <ds:schemaRef ds:uri="http://schemas.microsoft.com/office/2006/documentManagement/types"/>
    <ds:schemaRef ds:uri="http://purl.org/dc/dcmitype/"/>
    <ds:schemaRef ds:uri="http://schemas.microsoft.com/office/infopath/2007/PartnerControls"/>
    <ds:schemaRef ds:uri="http://www.w3.org/XML/1998/namespace"/>
  </ds:schemaRefs>
</ds:datastoreItem>
</file>

<file path=customXml/itemProps3.xml><?xml version="1.0" encoding="utf-8"?>
<ds:datastoreItem xmlns:ds="http://schemas.openxmlformats.org/officeDocument/2006/customXml" ds:itemID="{773A71AD-83D4-4E6D-B5FC-087F35CAB2FB}">
  <ds:schemaRefs>
    <ds:schemaRef ds:uri="b461a341-6040-4841-94a8-bc3e8908b04d"/>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docProps/app.xml><?xml version="1.0" encoding="utf-8"?>
<Properties xmlns="http://schemas.openxmlformats.org/officeDocument/2006/extended-properties" xmlns:vt="http://schemas.openxmlformats.org/officeDocument/2006/docPropsVTypes">
  <Template/>
  <TotalTime>3</TotalTime>
  <Words>1182</Words>
  <Application>Microsoft Office PowerPoint</Application>
  <PresentationFormat>On-screen Show (4:3)</PresentationFormat>
  <Paragraphs>116</Paragraphs>
  <Slides>17</Slides>
  <Notes>5</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17</vt:i4>
      </vt:variant>
    </vt:vector>
  </HeadingPairs>
  <TitlesOfParts>
    <vt:vector size="23" baseType="lpstr">
      <vt:lpstr>ＭＳ Ｐゴシック</vt:lpstr>
      <vt:lpstr>Arial</vt:lpstr>
      <vt:lpstr>Calibri</vt:lpstr>
      <vt:lpstr>Lucida Grande</vt:lpstr>
      <vt:lpstr>Times New Roman</vt:lpstr>
      <vt:lpstr>Default Design</vt:lpstr>
      <vt:lpstr>PowerPoint Presentation</vt:lpstr>
      <vt:lpstr>Objectives</vt:lpstr>
      <vt:lpstr>Just in time (JIT)</vt:lpstr>
      <vt:lpstr>What is JIT?</vt:lpstr>
      <vt:lpstr>Advantages and disadvantages of JIT</vt:lpstr>
      <vt:lpstr>Made to stock (MTS)</vt:lpstr>
      <vt:lpstr>MTS example</vt:lpstr>
      <vt:lpstr>Your turn</vt:lpstr>
      <vt:lpstr>Made to order (MTO)</vt:lpstr>
      <vt:lpstr>Advantages and disadvantages of MTO</vt:lpstr>
      <vt:lpstr>Material requirements planning (MRP)</vt:lpstr>
      <vt:lpstr>Advantages and disadvantages of MRP</vt:lpstr>
      <vt:lpstr>Supply chains and stock movements</vt:lpstr>
      <vt:lpstr>Supply chain failure</vt:lpstr>
      <vt:lpstr>Packaging</vt:lpstr>
      <vt:lpstr>Your turn</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Suzanne Thurston</cp:lastModifiedBy>
  <cp:revision>132</cp:revision>
  <dcterms:created xsi:type="dcterms:W3CDTF">2013-05-28T00:38:54Z</dcterms:created>
  <dcterms:modified xsi:type="dcterms:W3CDTF">2025-11-12T11:31:00Z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0x0101008AD10B712AFCCB488B5C5765F12223BB</vt:lpwstr>
  </property>
</Properties>
</file>