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256" r:id="rId5"/>
    <p:sldId id="344" r:id="rId6"/>
    <p:sldId id="328" r:id="rId7"/>
    <p:sldId id="343" r:id="rId8"/>
    <p:sldId id="342" r:id="rId9"/>
    <p:sldId id="334" r:id="rId10"/>
    <p:sldId id="336" r:id="rId11"/>
    <p:sldId id="335" r:id="rId12"/>
    <p:sldId id="337" r:id="rId13"/>
    <p:sldId id="338" r:id="rId14"/>
    <p:sldId id="339" r:id="rId15"/>
    <p:sldId id="340" r:id="rId16"/>
    <p:sldId id="333" r:id="rId17"/>
    <p:sldId id="267" r:id="rId18"/>
  </p:sldIdLst>
  <p:sldSz cx="9144000" cy="6858000" type="screen4x3"/>
  <p:notesSz cx="6858000" cy="9144000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A733F6-4191-494E-8B64-BB19F8E80DDE}" v="12" dt="2022-07-22T11:15:17.3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1"/>
    <p:restoredTop sz="94694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C6A733F6-4191-494E-8B64-BB19F8E80DDE}"/>
    <pc:docChg chg="modSld">
      <pc:chgData name="Caroline Prodger" userId="e4ef2e75-b60b-401b-8ebe-291bdcf405f4" providerId="ADAL" clId="{C6A733F6-4191-494E-8B64-BB19F8E80DDE}" dt="2022-07-22T11:15:42.902" v="60" actId="1076"/>
      <pc:docMkLst>
        <pc:docMk/>
      </pc:docMkLst>
      <pc:sldChg chg="addSp delSp modSp mod">
        <pc:chgData name="Caroline Prodger" userId="e4ef2e75-b60b-401b-8ebe-291bdcf405f4" providerId="ADAL" clId="{C6A733F6-4191-494E-8B64-BB19F8E80DDE}" dt="2022-07-22T11:12:48.242" v="19" actId="1076"/>
        <pc:sldMkLst>
          <pc:docMk/>
          <pc:sldMk cId="1489338504" sldId="334"/>
        </pc:sldMkLst>
        <pc:picChg chg="add mod modCrop">
          <ac:chgData name="Caroline Prodger" userId="e4ef2e75-b60b-401b-8ebe-291bdcf405f4" providerId="ADAL" clId="{C6A733F6-4191-494E-8B64-BB19F8E80DDE}" dt="2022-07-22T11:12:48.242" v="19" actId="1076"/>
          <ac:picMkLst>
            <pc:docMk/>
            <pc:sldMk cId="1489338504" sldId="334"/>
            <ac:picMk id="3" creationId="{67FC6DD2-2FE3-0E5D-D65F-5496342C4AB7}"/>
          </ac:picMkLst>
        </pc:picChg>
        <pc:picChg chg="del">
          <ac:chgData name="Caroline Prodger" userId="e4ef2e75-b60b-401b-8ebe-291bdcf405f4" providerId="ADAL" clId="{C6A733F6-4191-494E-8B64-BB19F8E80DDE}" dt="2022-07-22T11:12:13.080" v="11" actId="478"/>
          <ac:picMkLst>
            <pc:docMk/>
            <pc:sldMk cId="1489338504" sldId="334"/>
            <ac:picMk id="2050" creationId="{7E140FDC-24A8-441A-A08B-6A5B355347C6}"/>
          </ac:picMkLst>
        </pc:picChg>
      </pc:sldChg>
      <pc:sldChg chg="addSp delSp modSp mod">
        <pc:chgData name="Caroline Prodger" userId="e4ef2e75-b60b-401b-8ebe-291bdcf405f4" providerId="ADAL" clId="{C6A733F6-4191-494E-8B64-BB19F8E80DDE}" dt="2022-07-22T11:14:01.130" v="37" actId="1076"/>
        <pc:sldMkLst>
          <pc:docMk/>
          <pc:sldMk cId="3254836506" sldId="335"/>
        </pc:sldMkLst>
        <pc:spChg chg="mod">
          <ac:chgData name="Caroline Prodger" userId="e4ef2e75-b60b-401b-8ebe-291bdcf405f4" providerId="ADAL" clId="{C6A733F6-4191-494E-8B64-BB19F8E80DDE}" dt="2022-07-22T11:13:37.629" v="32" actId="14100"/>
          <ac:spMkLst>
            <pc:docMk/>
            <pc:sldMk cId="3254836506" sldId="335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C6A733F6-4191-494E-8B64-BB19F8E80DDE}" dt="2022-07-22T11:14:01.130" v="37" actId="1076"/>
          <ac:picMkLst>
            <pc:docMk/>
            <pc:sldMk cId="3254836506" sldId="335"/>
            <ac:picMk id="3" creationId="{EA405041-1347-D4B8-53E3-3D6E84BFE011}"/>
          </ac:picMkLst>
        </pc:picChg>
        <pc:picChg chg="del">
          <ac:chgData name="Caroline Prodger" userId="e4ef2e75-b60b-401b-8ebe-291bdcf405f4" providerId="ADAL" clId="{C6A733F6-4191-494E-8B64-BB19F8E80DDE}" dt="2022-07-22T11:13:20.525" v="27" actId="478"/>
          <ac:picMkLst>
            <pc:docMk/>
            <pc:sldMk cId="3254836506" sldId="335"/>
            <ac:picMk id="4098" creationId="{06C724B4-F943-4670-8B06-28F4AD3A1448}"/>
          </ac:picMkLst>
        </pc:picChg>
      </pc:sldChg>
      <pc:sldChg chg="addSp delSp modSp mod">
        <pc:chgData name="Caroline Prodger" userId="e4ef2e75-b60b-401b-8ebe-291bdcf405f4" providerId="ADAL" clId="{C6A733F6-4191-494E-8B64-BB19F8E80DDE}" dt="2022-07-22T11:13:09.630" v="26" actId="1076"/>
        <pc:sldMkLst>
          <pc:docMk/>
          <pc:sldMk cId="4287422205" sldId="336"/>
        </pc:sldMkLst>
        <pc:picChg chg="del">
          <ac:chgData name="Caroline Prodger" userId="e4ef2e75-b60b-401b-8ebe-291bdcf405f4" providerId="ADAL" clId="{C6A733F6-4191-494E-8B64-BB19F8E80DDE}" dt="2022-07-22T11:12:52.963" v="20" actId="478"/>
          <ac:picMkLst>
            <pc:docMk/>
            <pc:sldMk cId="4287422205" sldId="336"/>
            <ac:picMk id="2" creationId="{D3F9FFFC-0F57-47D2-8BCD-54B58C743C34}"/>
          </ac:picMkLst>
        </pc:picChg>
        <pc:picChg chg="add mod">
          <ac:chgData name="Caroline Prodger" userId="e4ef2e75-b60b-401b-8ebe-291bdcf405f4" providerId="ADAL" clId="{C6A733F6-4191-494E-8B64-BB19F8E80DDE}" dt="2022-07-22T11:13:09.630" v="26" actId="1076"/>
          <ac:picMkLst>
            <pc:docMk/>
            <pc:sldMk cId="4287422205" sldId="336"/>
            <ac:picMk id="5" creationId="{8CEC1ABC-AE6E-8B5D-51EA-564304DC81EC}"/>
          </ac:picMkLst>
        </pc:picChg>
      </pc:sldChg>
      <pc:sldChg chg="addSp delSp modSp mod">
        <pc:chgData name="Caroline Prodger" userId="e4ef2e75-b60b-401b-8ebe-291bdcf405f4" providerId="ADAL" clId="{C6A733F6-4191-494E-8B64-BB19F8E80DDE}" dt="2022-07-22T11:15:03.195" v="50" actId="1076"/>
        <pc:sldMkLst>
          <pc:docMk/>
          <pc:sldMk cId="759285257" sldId="339"/>
        </pc:sldMkLst>
        <pc:picChg chg="add mod modCrop">
          <ac:chgData name="Caroline Prodger" userId="e4ef2e75-b60b-401b-8ebe-291bdcf405f4" providerId="ADAL" clId="{C6A733F6-4191-494E-8B64-BB19F8E80DDE}" dt="2022-07-22T11:15:03.195" v="50" actId="1076"/>
          <ac:picMkLst>
            <pc:docMk/>
            <pc:sldMk cId="759285257" sldId="339"/>
            <ac:picMk id="3" creationId="{75B7C4E7-BDB7-FF6D-FB06-EBB5B549813D}"/>
          </ac:picMkLst>
        </pc:picChg>
        <pc:picChg chg="del">
          <ac:chgData name="Caroline Prodger" userId="e4ef2e75-b60b-401b-8ebe-291bdcf405f4" providerId="ADAL" clId="{C6A733F6-4191-494E-8B64-BB19F8E80DDE}" dt="2022-07-22T11:14:15.715" v="38" actId="478"/>
          <ac:picMkLst>
            <pc:docMk/>
            <pc:sldMk cId="759285257" sldId="339"/>
            <ac:picMk id="2050" creationId="{A34796B0-EF54-4652-AD7D-0ACD8457CA2E}"/>
          </ac:picMkLst>
        </pc:picChg>
      </pc:sldChg>
      <pc:sldChg chg="addSp delSp modSp mod">
        <pc:chgData name="Caroline Prodger" userId="e4ef2e75-b60b-401b-8ebe-291bdcf405f4" providerId="ADAL" clId="{C6A733F6-4191-494E-8B64-BB19F8E80DDE}" dt="2022-07-22T11:15:42.902" v="60" actId="1076"/>
        <pc:sldMkLst>
          <pc:docMk/>
          <pc:sldMk cId="1308325247" sldId="340"/>
        </pc:sldMkLst>
        <pc:picChg chg="add mod modCrop">
          <ac:chgData name="Caroline Prodger" userId="e4ef2e75-b60b-401b-8ebe-291bdcf405f4" providerId="ADAL" clId="{C6A733F6-4191-494E-8B64-BB19F8E80DDE}" dt="2022-07-22T11:15:42.902" v="60" actId="1076"/>
          <ac:picMkLst>
            <pc:docMk/>
            <pc:sldMk cId="1308325247" sldId="340"/>
            <ac:picMk id="3" creationId="{C8CC5F57-C26F-7844-F096-9E319F177625}"/>
          </ac:picMkLst>
        </pc:picChg>
        <pc:picChg chg="del">
          <ac:chgData name="Caroline Prodger" userId="e4ef2e75-b60b-401b-8ebe-291bdcf405f4" providerId="ADAL" clId="{C6A733F6-4191-494E-8B64-BB19F8E80DDE}" dt="2022-07-22T11:15:09.149" v="51" actId="478"/>
          <ac:picMkLst>
            <pc:docMk/>
            <pc:sldMk cId="1308325247" sldId="340"/>
            <ac:picMk id="1026" creationId="{5770694B-5E2A-4E55-850E-95AE3E50C087}"/>
          </ac:picMkLst>
        </pc:picChg>
      </pc:sldChg>
      <pc:sldChg chg="addSp delSp modSp mod modNotesTx">
        <pc:chgData name="Caroline Prodger" userId="e4ef2e75-b60b-401b-8ebe-291bdcf405f4" providerId="ADAL" clId="{C6A733F6-4191-494E-8B64-BB19F8E80DDE}" dt="2022-07-22T11:12:07.555" v="10" actId="1076"/>
        <pc:sldMkLst>
          <pc:docMk/>
          <pc:sldMk cId="3287929182" sldId="342"/>
        </pc:sldMkLst>
        <pc:picChg chg="add mod modCrop">
          <ac:chgData name="Caroline Prodger" userId="e4ef2e75-b60b-401b-8ebe-291bdcf405f4" providerId="ADAL" clId="{C6A733F6-4191-494E-8B64-BB19F8E80DDE}" dt="2022-07-22T11:12:07.555" v="10" actId="1076"/>
          <ac:picMkLst>
            <pc:docMk/>
            <pc:sldMk cId="3287929182" sldId="342"/>
            <ac:picMk id="3" creationId="{DB34095B-44B9-C71D-570D-E84CC0B1A22D}"/>
          </ac:picMkLst>
        </pc:picChg>
        <pc:picChg chg="del">
          <ac:chgData name="Caroline Prodger" userId="e4ef2e75-b60b-401b-8ebe-291bdcf405f4" providerId="ADAL" clId="{C6A733F6-4191-494E-8B64-BB19F8E80DDE}" dt="2022-07-22T11:11:01.728" v="0" actId="478"/>
          <ac:picMkLst>
            <pc:docMk/>
            <pc:sldMk cId="3287929182" sldId="342"/>
            <ac:picMk id="1026" creationId="{5DFD4E9A-72D2-49F8-A9DC-A3219E38E172}"/>
          </ac:picMkLst>
        </pc:pic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945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63452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124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75790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664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9229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3784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224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650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8 wastes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Overprocessing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635649"/>
            <a:ext cx="8096865" cy="3060000"/>
          </a:xfrm>
        </p:spPr>
        <p:txBody>
          <a:bodyPr/>
          <a:lstStyle/>
          <a:p>
            <a:pPr lvl="1"/>
            <a:r>
              <a:rPr lang="en-GB" b="1" dirty="0"/>
              <a:t>Overprocessing</a:t>
            </a:r>
            <a:r>
              <a:rPr lang="en-GB" dirty="0"/>
              <a:t> is producing work that is of a higher quality than needed.</a:t>
            </a:r>
          </a:p>
          <a:p>
            <a:pPr lvl="1"/>
            <a:r>
              <a:rPr lang="en-GB" dirty="0"/>
              <a:t>For example, working to a tighter tolerance or adding features that the customer doesn’t need.</a:t>
            </a:r>
          </a:p>
          <a:p>
            <a:pPr lvl="1"/>
            <a:r>
              <a:rPr lang="en-US" dirty="0"/>
              <a:t>Overprocessing = more labour time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1BADB4-8590-4995-B008-E3E6F54093DC}"/>
              </a:ext>
            </a:extLst>
          </p:cNvPr>
          <p:cNvSpPr txBox="1">
            <a:spLocks/>
          </p:cNvSpPr>
          <p:nvPr/>
        </p:nvSpPr>
        <p:spPr bwMode="auto">
          <a:xfrm>
            <a:off x="457198" y="4241004"/>
            <a:ext cx="809686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Overprocessing can be reduced by understanding customers’ needs and doing only what is required to meet those needs</a:t>
            </a:r>
          </a:p>
          <a:p>
            <a:pPr lvl="1"/>
            <a:endParaRPr lang="en-GB" i="1" kern="0" dirty="0"/>
          </a:p>
        </p:txBody>
      </p:sp>
    </p:spTree>
    <p:extLst>
      <p:ext uri="{BB962C8B-B14F-4D97-AF65-F5344CB8AC3E}">
        <p14:creationId xmlns:p14="http://schemas.microsoft.com/office/powerpoint/2010/main" val="29651085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Defects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602000"/>
            <a:ext cx="4734233" cy="3102735"/>
          </a:xfrm>
        </p:spPr>
        <p:txBody>
          <a:bodyPr/>
          <a:lstStyle/>
          <a:p>
            <a:pPr lvl="1"/>
            <a:r>
              <a:rPr lang="en-GB" b="1" dirty="0"/>
              <a:t>Defects</a:t>
            </a:r>
            <a:r>
              <a:rPr lang="en-GB" dirty="0"/>
              <a:t> refers to any products or aspects of products that do not meet the expectations of customers.</a:t>
            </a:r>
          </a:p>
          <a:p>
            <a:pPr lvl="1"/>
            <a:r>
              <a:rPr lang="en-GB" dirty="0"/>
              <a:t>Defects are often identified by quality checks.</a:t>
            </a:r>
          </a:p>
          <a:p>
            <a:pPr lvl="1"/>
            <a:r>
              <a:rPr lang="en-GB" dirty="0"/>
              <a:t>It takes labour time (and therefore cost) to inspect products and fix defects.</a:t>
            </a:r>
          </a:p>
          <a:p>
            <a:pPr lvl="1"/>
            <a:r>
              <a:rPr lang="en-GB" dirty="0"/>
              <a:t>Defects = labour costs for inspection and rectification + replacement materials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50D45-5CE8-4674-9B39-F59037ACCBCB}"/>
              </a:ext>
            </a:extLst>
          </p:cNvPr>
          <p:cNvSpPr txBox="1">
            <a:spLocks/>
          </p:cNvSpPr>
          <p:nvPr/>
        </p:nvSpPr>
        <p:spPr bwMode="auto">
          <a:xfrm>
            <a:off x="457199" y="5395355"/>
            <a:ext cx="809686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Defects can be reduced by making the product right first time</a:t>
            </a:r>
          </a:p>
        </p:txBody>
      </p:sp>
      <p:pic>
        <p:nvPicPr>
          <p:cNvPr id="3" name="Picture 2" descr="A picture containing text, person, computer&#10;&#10;Description automatically generated">
            <a:extLst>
              <a:ext uri="{FF2B5EF4-FFF2-40B4-BE49-F238E27FC236}">
                <a16:creationId xmlns:a16="http://schemas.microsoft.com/office/drawing/2014/main" id="{75B7C4E7-BDB7-FF6D-FB06-EBB5B54981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94" r="8086"/>
          <a:stretch/>
        </p:blipFill>
        <p:spPr>
          <a:xfrm>
            <a:off x="5388077" y="1668368"/>
            <a:ext cx="3298723" cy="266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285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Unused talent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3008332" y="1600153"/>
            <a:ext cx="5545732" cy="3060000"/>
          </a:xfrm>
        </p:spPr>
        <p:txBody>
          <a:bodyPr/>
          <a:lstStyle/>
          <a:p>
            <a:pPr lvl="1"/>
            <a:r>
              <a:rPr lang="en-GB" b="1" dirty="0"/>
              <a:t>Unused talent</a:t>
            </a:r>
            <a:r>
              <a:rPr lang="en-GB" dirty="0"/>
              <a:t> is also called </a:t>
            </a:r>
            <a:r>
              <a:rPr lang="en-GB" b="1" dirty="0"/>
              <a:t>waste of skills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This means not making full use of the skills and knowledge of workers.</a:t>
            </a:r>
          </a:p>
          <a:p>
            <a:pPr lvl="1"/>
            <a:r>
              <a:rPr lang="en-US" dirty="0"/>
              <a:t>Workers often have a better understanding of what they do than anyone else – and what needs to be changed to make things better or easier.</a:t>
            </a:r>
          </a:p>
          <a:p>
            <a:pPr lvl="1"/>
            <a:r>
              <a:rPr lang="en-US" dirty="0"/>
              <a:t>This is not an extra cost – the workers are being paid anyway, so it is a </a:t>
            </a:r>
            <a:r>
              <a:rPr lang="en-US" b="1" dirty="0"/>
              <a:t>missed opportunity</a:t>
            </a:r>
            <a:r>
              <a:rPr lang="en-US" dirty="0"/>
              <a:t>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1BADB4-8590-4995-B008-E3E6F54093DC}"/>
              </a:ext>
            </a:extLst>
          </p:cNvPr>
          <p:cNvSpPr txBox="1">
            <a:spLocks/>
          </p:cNvSpPr>
          <p:nvPr/>
        </p:nvSpPr>
        <p:spPr bwMode="auto">
          <a:xfrm>
            <a:off x="457199" y="5222351"/>
            <a:ext cx="8096865" cy="745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The waste of unused talent can be reduced by giving all workers opportunities to contribute to improving performance</a:t>
            </a:r>
          </a:p>
        </p:txBody>
      </p:sp>
      <p:pic>
        <p:nvPicPr>
          <p:cNvPr id="6" name="Picture 5" descr="A picture containing person&#10;&#10;Description automatically generated">
            <a:extLst>
              <a:ext uri="{FF2B5EF4-FFF2-40B4-BE49-F238E27FC236}">
                <a16:creationId xmlns:a16="http://schemas.microsoft.com/office/drawing/2014/main" id="{CCD7EA9A-C5E3-A255-952C-129FDDDB60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081" r="16074"/>
          <a:stretch/>
        </p:blipFill>
        <p:spPr>
          <a:xfrm>
            <a:off x="457199" y="1600153"/>
            <a:ext cx="2306842" cy="2264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325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remember the different types of waste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types of waste can be remembered using the acronym </a:t>
            </a:r>
            <a:r>
              <a:rPr lang="en-US" b="1" dirty="0"/>
              <a:t>TIMWOODS</a:t>
            </a:r>
            <a:r>
              <a:rPr lang="en-US" dirty="0"/>
              <a:t>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94575"/>
              </p:ext>
            </p:extLst>
          </p:nvPr>
        </p:nvGraphicFramePr>
        <p:xfrm>
          <a:off x="1772265" y="2172929"/>
          <a:ext cx="5334000" cy="32867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20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137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9860"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endParaRPr lang="en-US" sz="18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Type of waste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T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Transportation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I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Inventory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M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Motion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W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Waiting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O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Overproduction (excess production)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O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Overprocessing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D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Defects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S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>
                        <a:lnSpc>
                          <a:spcPts val="2000"/>
                        </a:lnSpc>
                      </a:pPr>
                      <a:r>
                        <a:rPr lang="en-US" sz="1800" dirty="0"/>
                        <a:t>Skills of workers (unused talent)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B71BC71-0215-B540-0BBB-99E5777EE204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D4034-1F88-8892-F8C1-87695E42D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709C6-2769-07F8-C7CE-859F78AC862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understand what waste is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Toyota’s ‘8 wastes’.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4030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Lean manufacturing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82116" cy="4338000"/>
          </a:xfrm>
        </p:spPr>
        <p:txBody>
          <a:bodyPr/>
          <a:lstStyle/>
          <a:p>
            <a:pPr lvl="1"/>
            <a:r>
              <a:rPr lang="en-GB" dirty="0"/>
              <a:t>In engineering, all activities have a cost. This may be money, space or time.</a:t>
            </a:r>
          </a:p>
          <a:p>
            <a:pPr lvl="1">
              <a:spcAft>
                <a:spcPts val="1000"/>
              </a:spcAft>
            </a:pPr>
            <a:r>
              <a:rPr lang="en-GB" dirty="0"/>
              <a:t>Activities can be classified as either:</a:t>
            </a:r>
          </a:p>
          <a:p>
            <a:pPr lvl="4"/>
            <a:r>
              <a:rPr lang="en-GB" sz="2000" b="1" dirty="0"/>
              <a:t>value-added</a:t>
            </a:r>
            <a:r>
              <a:rPr lang="en-GB" sz="2000" dirty="0"/>
              <a:t>: these increase the value of the product in some way</a:t>
            </a:r>
          </a:p>
          <a:p>
            <a:pPr lvl="4"/>
            <a:r>
              <a:rPr lang="en-GB" sz="2000" b="1" dirty="0"/>
              <a:t>non-value-added</a:t>
            </a:r>
            <a:r>
              <a:rPr lang="en-GB" sz="2000" dirty="0"/>
              <a:t>: these do not change the value of the product to the company or customer.</a:t>
            </a:r>
            <a:endParaRPr lang="en-US" sz="2000" dirty="0"/>
          </a:p>
          <a:p>
            <a:pPr lvl="1"/>
            <a:r>
              <a:rPr lang="en-US" dirty="0"/>
              <a:t>‘</a:t>
            </a:r>
            <a:r>
              <a:rPr lang="en-US" b="1" dirty="0"/>
              <a:t>Lean manufacturing</a:t>
            </a:r>
            <a:r>
              <a:rPr lang="en-US" dirty="0"/>
              <a:t>’ is production with the </a:t>
            </a:r>
            <a:r>
              <a:rPr lang="en-US" b="1" dirty="0"/>
              <a:t>minimum possible</a:t>
            </a:r>
            <a:r>
              <a:rPr lang="en-US" dirty="0"/>
              <a:t> amount of non-value-added activities.</a:t>
            </a:r>
          </a:p>
          <a:p>
            <a:pPr lvl="1"/>
            <a:r>
              <a:rPr lang="en-US" dirty="0"/>
              <a:t>By reducing the quantity of non-value-added activities, companies can reduce their costs.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Toyota’s ‘8 wastes’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82116" cy="4338000"/>
          </a:xfrm>
        </p:spPr>
        <p:txBody>
          <a:bodyPr/>
          <a:lstStyle/>
          <a:p>
            <a:pPr lvl="1"/>
            <a:r>
              <a:rPr lang="en-US" dirty="0"/>
              <a:t>The car manufacturer Toyota was the first to refer to non-value-added activities as </a:t>
            </a:r>
            <a:r>
              <a:rPr lang="en-US" b="1" dirty="0"/>
              <a:t>waste</a:t>
            </a:r>
            <a:r>
              <a:rPr lang="en-US" dirty="0"/>
              <a:t>.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They classified waste into eight different types – the ‘8 wastes’:</a:t>
            </a:r>
          </a:p>
          <a:p>
            <a:pPr lvl="4"/>
            <a:r>
              <a:rPr lang="en-GB" sz="2000" dirty="0"/>
              <a:t>transportation</a:t>
            </a:r>
          </a:p>
          <a:p>
            <a:pPr lvl="4"/>
            <a:r>
              <a:rPr lang="en-US" sz="2000" dirty="0"/>
              <a:t>inventory</a:t>
            </a:r>
          </a:p>
          <a:p>
            <a:pPr lvl="4"/>
            <a:r>
              <a:rPr lang="en-US" sz="2000" dirty="0"/>
              <a:t>motion</a:t>
            </a:r>
          </a:p>
          <a:p>
            <a:pPr lvl="4"/>
            <a:r>
              <a:rPr lang="en-US" sz="2000" dirty="0"/>
              <a:t>waiting</a:t>
            </a:r>
          </a:p>
          <a:p>
            <a:pPr lvl="4"/>
            <a:r>
              <a:rPr lang="en-US" sz="2000" dirty="0"/>
              <a:t>excess production (overproduction)</a:t>
            </a:r>
          </a:p>
          <a:p>
            <a:pPr lvl="4"/>
            <a:r>
              <a:rPr lang="en-US" sz="2000" dirty="0"/>
              <a:t>overprocessing</a:t>
            </a:r>
          </a:p>
          <a:p>
            <a:pPr lvl="4"/>
            <a:r>
              <a:rPr lang="en-US" sz="2000" dirty="0"/>
              <a:t>defects</a:t>
            </a:r>
          </a:p>
          <a:p>
            <a:pPr lvl="4"/>
            <a:r>
              <a:rPr lang="en-US" sz="2000" dirty="0"/>
              <a:t>unused talent.</a:t>
            </a:r>
          </a:p>
          <a:p>
            <a:pPr lvl="4"/>
            <a:endParaRPr lang="en-US" sz="20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635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Transportation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850247" cy="3060000"/>
          </a:xfrm>
        </p:spPr>
        <p:txBody>
          <a:bodyPr/>
          <a:lstStyle/>
          <a:p>
            <a:pPr lvl="1"/>
            <a:r>
              <a:rPr lang="en-GB" b="1" dirty="0"/>
              <a:t>Transportation</a:t>
            </a:r>
            <a:r>
              <a:rPr lang="en-GB" dirty="0"/>
              <a:t> is the unnecessary movement of materials. For example, moving parts twice between processes.</a:t>
            </a:r>
          </a:p>
          <a:p>
            <a:pPr lvl="1"/>
            <a:r>
              <a:rPr lang="en-GB" dirty="0"/>
              <a:t>Movement takes labour time, which must be paid for.</a:t>
            </a:r>
          </a:p>
          <a:p>
            <a:pPr lvl="1"/>
            <a:r>
              <a:rPr lang="en-US" dirty="0"/>
              <a:t>It may also require equipment such as cranes, forklift trucks and conveyor belts.</a:t>
            </a:r>
          </a:p>
          <a:p>
            <a:pPr lvl="1"/>
            <a:r>
              <a:rPr lang="en-US" dirty="0"/>
              <a:t>More transportation = more labour time + more equipment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1BADB4-8590-4995-B008-E3E6F54093DC}"/>
              </a:ext>
            </a:extLst>
          </p:cNvPr>
          <p:cNvSpPr txBox="1">
            <a:spLocks/>
          </p:cNvSpPr>
          <p:nvPr/>
        </p:nvSpPr>
        <p:spPr bwMode="auto">
          <a:xfrm>
            <a:off x="457199" y="5031464"/>
            <a:ext cx="8096865" cy="62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Movement can be reduced by putting processes next to each other, so parts flow directly from one process to another</a:t>
            </a:r>
            <a:r>
              <a:rPr lang="en-GB" i="1" kern="0" dirty="0"/>
              <a:t> </a:t>
            </a:r>
          </a:p>
          <a:p>
            <a:pPr lvl="1"/>
            <a:endParaRPr lang="en-GB" i="1" kern="0" dirty="0"/>
          </a:p>
        </p:txBody>
      </p:sp>
      <p:pic>
        <p:nvPicPr>
          <p:cNvPr id="3" name="Picture 2" descr="A person driving a forklift&#10;&#10;Description automatically generated">
            <a:extLst>
              <a:ext uri="{FF2B5EF4-FFF2-40B4-BE49-F238E27FC236}">
                <a16:creationId xmlns:a16="http://schemas.microsoft.com/office/drawing/2014/main" id="{DB34095B-44B9-C71D-570D-E84CC0B1A22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141" r="18913"/>
          <a:stretch/>
        </p:blipFill>
        <p:spPr>
          <a:xfrm>
            <a:off x="5532884" y="1673329"/>
            <a:ext cx="3153916" cy="289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29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Inventory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3882374" y="1512000"/>
            <a:ext cx="4804426" cy="4248000"/>
          </a:xfrm>
        </p:spPr>
        <p:txBody>
          <a:bodyPr/>
          <a:lstStyle/>
          <a:p>
            <a:pPr lvl="1"/>
            <a:r>
              <a:rPr lang="en-GB" b="1" dirty="0"/>
              <a:t>Inventory</a:t>
            </a:r>
            <a:r>
              <a:rPr lang="en-GB" dirty="0"/>
              <a:t> refers to any materials that are not currently being processed.</a:t>
            </a:r>
          </a:p>
          <a:p>
            <a:pPr lvl="1"/>
            <a:r>
              <a:rPr lang="en-GB" dirty="0"/>
              <a:t>This includes raw materials and finished goods – these cost money and need space to be stored.</a:t>
            </a:r>
          </a:p>
          <a:p>
            <a:pPr lvl="1"/>
            <a:r>
              <a:rPr lang="en-GB" dirty="0"/>
              <a:t>Companies borrow money to buy materials – they have to pay it back with interest.</a:t>
            </a:r>
          </a:p>
          <a:p>
            <a:pPr lvl="1"/>
            <a:r>
              <a:rPr lang="en-GB" dirty="0"/>
              <a:t>More inventory = more money borrowed = more interest to pay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50D45-5CE8-4674-9B39-F59037ACCBCB}"/>
              </a:ext>
            </a:extLst>
          </p:cNvPr>
          <p:cNvSpPr txBox="1">
            <a:spLocks/>
          </p:cNvSpPr>
          <p:nvPr/>
        </p:nvSpPr>
        <p:spPr bwMode="auto">
          <a:xfrm>
            <a:off x="457200" y="5170035"/>
            <a:ext cx="809686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Inventory can be reduced by using ‘just-in-time’ manufacturing or flowing materials direct from process to process</a:t>
            </a:r>
          </a:p>
        </p:txBody>
      </p:sp>
      <p:pic>
        <p:nvPicPr>
          <p:cNvPr id="3" name="Picture 2" descr="A person standing in a warehouse&#10;&#10;Description automatically generated with low confidence">
            <a:extLst>
              <a:ext uri="{FF2B5EF4-FFF2-40B4-BE49-F238E27FC236}">
                <a16:creationId xmlns:a16="http://schemas.microsoft.com/office/drawing/2014/main" id="{67FC6DD2-2FE3-0E5D-D65F-5496342C4AB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146" r="18363"/>
          <a:stretch/>
        </p:blipFill>
        <p:spPr>
          <a:xfrm>
            <a:off x="457200" y="1512000"/>
            <a:ext cx="3329777" cy="3438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385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Motion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245220" cy="3060000"/>
          </a:xfrm>
        </p:spPr>
        <p:txBody>
          <a:bodyPr/>
          <a:lstStyle/>
          <a:p>
            <a:pPr lvl="1"/>
            <a:r>
              <a:rPr lang="en-GB" dirty="0"/>
              <a:t>The waste of </a:t>
            </a:r>
            <a:r>
              <a:rPr lang="en-GB" b="1" dirty="0"/>
              <a:t>motion</a:t>
            </a:r>
            <a:r>
              <a:rPr lang="en-GB" dirty="0"/>
              <a:t> is any unnecessary movement by people.</a:t>
            </a:r>
          </a:p>
          <a:p>
            <a:pPr lvl="1"/>
            <a:r>
              <a:rPr lang="en-GB" dirty="0"/>
              <a:t>For example, hunting for misplaced tools, workers having to bend and twist to pick up parts.</a:t>
            </a:r>
          </a:p>
          <a:p>
            <a:pPr lvl="1"/>
            <a:r>
              <a:rPr lang="en-GB" dirty="0"/>
              <a:t>Motion takes time and effort by people.</a:t>
            </a:r>
          </a:p>
          <a:p>
            <a:pPr lvl="1"/>
            <a:r>
              <a:rPr lang="en-US" dirty="0"/>
              <a:t>More motion = more labour time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21BADB4-8590-4995-B008-E3E6F54093DC}"/>
              </a:ext>
            </a:extLst>
          </p:cNvPr>
          <p:cNvSpPr txBox="1">
            <a:spLocks/>
          </p:cNvSpPr>
          <p:nvPr/>
        </p:nvSpPr>
        <p:spPr bwMode="auto">
          <a:xfrm>
            <a:off x="457199" y="4940710"/>
            <a:ext cx="809686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Motion can be reduced by the effective design and management of processes</a:t>
            </a:r>
          </a:p>
          <a:p>
            <a:pPr lvl="1"/>
            <a:endParaRPr lang="en-GB" i="1" kern="0" dirty="0"/>
          </a:p>
        </p:txBody>
      </p:sp>
      <p:pic>
        <p:nvPicPr>
          <p:cNvPr id="5" name="Picture 4" descr="A person working in a factory&#10;&#10;Description automatically generated with medium confidence">
            <a:extLst>
              <a:ext uri="{FF2B5EF4-FFF2-40B4-BE49-F238E27FC236}">
                <a16:creationId xmlns:a16="http://schemas.microsoft.com/office/drawing/2014/main" id="{8CEC1ABC-AE6E-8B5D-51EA-564304DC8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843" y="1512000"/>
            <a:ext cx="3803957" cy="285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422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Waiting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599" cy="4248000"/>
          </a:xfrm>
        </p:spPr>
        <p:txBody>
          <a:bodyPr/>
          <a:lstStyle/>
          <a:p>
            <a:pPr lvl="1"/>
            <a:r>
              <a:rPr lang="en-GB" dirty="0"/>
              <a:t>The waste of </a:t>
            </a:r>
            <a:r>
              <a:rPr lang="en-GB" b="1" dirty="0"/>
              <a:t>waiting</a:t>
            </a:r>
            <a:r>
              <a:rPr lang="en-GB" dirty="0"/>
              <a:t> means the time </a:t>
            </a:r>
            <a:r>
              <a:rPr lang="en-GB" b="1" dirty="0"/>
              <a:t>materials</a:t>
            </a:r>
            <a:r>
              <a:rPr lang="en-GB" dirty="0"/>
              <a:t> spend </a:t>
            </a:r>
            <a:r>
              <a:rPr lang="en-GB" b="1" dirty="0"/>
              <a:t>between processes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In a similar way to inventory, companies borrow money to buy materials and they have to pay this money back with interest.</a:t>
            </a:r>
          </a:p>
          <a:p>
            <a:pPr lvl="1"/>
            <a:r>
              <a:rPr lang="en-GB" dirty="0"/>
              <a:t>More waiting materials = more money borrowed = more interest to pay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50D45-5CE8-4674-9B39-F59037ACCBCB}"/>
              </a:ext>
            </a:extLst>
          </p:cNvPr>
          <p:cNvSpPr txBox="1">
            <a:spLocks/>
          </p:cNvSpPr>
          <p:nvPr/>
        </p:nvSpPr>
        <p:spPr bwMode="auto">
          <a:xfrm>
            <a:off x="457200" y="5105658"/>
            <a:ext cx="809686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Waiting can be reduced by flowing materials direct from process to process</a:t>
            </a:r>
          </a:p>
        </p:txBody>
      </p:sp>
      <p:pic>
        <p:nvPicPr>
          <p:cNvPr id="3" name="Picture 2" descr="A picture containing warehouse, stack&#10;&#10;Description automatically generated">
            <a:extLst>
              <a:ext uri="{FF2B5EF4-FFF2-40B4-BE49-F238E27FC236}">
                <a16:creationId xmlns:a16="http://schemas.microsoft.com/office/drawing/2014/main" id="{EA405041-1347-D4B8-53E3-3D6E84BFE0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706" y="3709617"/>
            <a:ext cx="2540586" cy="1274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836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Excess production (overproduction)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602000"/>
            <a:ext cx="7919885" cy="3102735"/>
          </a:xfrm>
        </p:spPr>
        <p:txBody>
          <a:bodyPr/>
          <a:lstStyle/>
          <a:p>
            <a:pPr lvl="1"/>
            <a:r>
              <a:rPr lang="en-GB" b="1" dirty="0"/>
              <a:t>Excess production</a:t>
            </a:r>
            <a:r>
              <a:rPr lang="en-GB" dirty="0"/>
              <a:t> or </a:t>
            </a:r>
            <a:r>
              <a:rPr lang="en-GB" b="1" dirty="0"/>
              <a:t>overproduction</a:t>
            </a:r>
            <a:r>
              <a:rPr lang="en-GB" dirty="0"/>
              <a:t> means making more products than the customer needs.</a:t>
            </a:r>
          </a:p>
          <a:p>
            <a:pPr lvl="1"/>
            <a:r>
              <a:rPr lang="en-GB" dirty="0"/>
              <a:t>This might be, for example, to provide spares in case of quality problems.</a:t>
            </a:r>
          </a:p>
          <a:p>
            <a:pPr lvl="1"/>
            <a:r>
              <a:rPr lang="en-GB" dirty="0"/>
              <a:t>In a similar way to inventory, companies borrow money to buy materials for production and have to pay this money back with interest.</a:t>
            </a:r>
          </a:p>
          <a:p>
            <a:pPr lvl="1"/>
            <a:r>
              <a:rPr lang="en-GB" dirty="0"/>
              <a:t>More materials = more money borrowed = more interest to pay = more cost.</a:t>
            </a:r>
          </a:p>
          <a:p>
            <a:pPr lvl="1"/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8A50D45-5CE8-4674-9B39-F59037ACCBCB}"/>
              </a:ext>
            </a:extLst>
          </p:cNvPr>
          <p:cNvSpPr txBox="1">
            <a:spLocks/>
          </p:cNvSpPr>
          <p:nvPr/>
        </p:nvSpPr>
        <p:spPr bwMode="auto">
          <a:xfrm>
            <a:off x="457199" y="4940710"/>
            <a:ext cx="7919885" cy="90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 algn="ctr">
              <a:buNone/>
            </a:pPr>
            <a:r>
              <a:rPr lang="en-GB" b="1" kern="0" dirty="0"/>
              <a:t>Excess production can be reduced by only making products when the customer needs them and only making the quantity needed</a:t>
            </a:r>
          </a:p>
        </p:txBody>
      </p:sp>
    </p:spTree>
    <p:extLst>
      <p:ext uri="{BB962C8B-B14F-4D97-AF65-F5344CB8AC3E}">
        <p14:creationId xmlns:p14="http://schemas.microsoft.com/office/powerpoint/2010/main" val="302476299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</TotalTime>
  <Words>866</Words>
  <Application>Microsoft Office PowerPoint</Application>
  <PresentationFormat>On-screen Show (4:3)</PresentationFormat>
  <Paragraphs>106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2: 8 wastes</vt:lpstr>
      <vt:lpstr>Objectives</vt:lpstr>
      <vt:lpstr>Lean manufacturing</vt:lpstr>
      <vt:lpstr>Toyota’s ‘8 wastes’</vt:lpstr>
      <vt:lpstr>Transportation</vt:lpstr>
      <vt:lpstr>Inventory</vt:lpstr>
      <vt:lpstr>Motion</vt:lpstr>
      <vt:lpstr>Waiting</vt:lpstr>
      <vt:lpstr>Excess production (overproduction)</vt:lpstr>
      <vt:lpstr>Overprocessing</vt:lpstr>
      <vt:lpstr>Defects</vt:lpstr>
      <vt:lpstr>Unused talent</vt:lpstr>
      <vt:lpstr>How to remember the different types of waste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38</cp:revision>
  <dcterms:created xsi:type="dcterms:W3CDTF">2013-05-28T00:38:54Z</dcterms:created>
  <dcterms:modified xsi:type="dcterms:W3CDTF">2025-11-12T11:48:00Z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