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jJw60JjGPPyCTm+Q5poaQCH/40P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CC2BAF-3AF0-4DAA-8014-7EE43A67DF18}" v="23" dt="2022-08-17T15:24:40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ACCC2BAF-3AF0-4DAA-8014-7EE43A67DF18}"/>
    <pc:docChg chg="undo custSel modSld">
      <pc:chgData name="Eve Thould" userId="38451c84653f422f" providerId="LiveId" clId="{ACCC2BAF-3AF0-4DAA-8014-7EE43A67DF18}" dt="2022-08-17T15:25:24.481" v="101" actId="404"/>
      <pc:docMkLst>
        <pc:docMk/>
      </pc:docMkLst>
      <pc:sldChg chg="modSp mod">
        <pc:chgData name="Eve Thould" userId="38451c84653f422f" providerId="LiveId" clId="{ACCC2BAF-3AF0-4DAA-8014-7EE43A67DF18}" dt="2022-08-17T15:14:11.119" v="2" actId="255"/>
        <pc:sldMkLst>
          <pc:docMk/>
          <pc:sldMk cId="0" sldId="257"/>
        </pc:sldMkLst>
        <pc:spChg chg="mod">
          <ac:chgData name="Eve Thould" userId="38451c84653f422f" providerId="LiveId" clId="{ACCC2BAF-3AF0-4DAA-8014-7EE43A67DF18}" dt="2022-08-17T15:14:02.236" v="0" actId="1076"/>
          <ac:spMkLst>
            <pc:docMk/>
            <pc:sldMk cId="0" sldId="257"/>
            <ac:spMk id="33" creationId="{00000000-0000-0000-0000-000000000000}"/>
          </ac:spMkLst>
        </pc:spChg>
        <pc:spChg chg="mod">
          <ac:chgData name="Eve Thould" userId="38451c84653f422f" providerId="LiveId" clId="{ACCC2BAF-3AF0-4DAA-8014-7EE43A67DF18}" dt="2022-08-17T15:14:11.119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4:48.896" v="7" actId="12"/>
        <pc:sldMkLst>
          <pc:docMk/>
          <pc:sldMk cId="0" sldId="258"/>
        </pc:sldMkLst>
        <pc:spChg chg="mod">
          <ac:chgData name="Eve Thould" userId="38451c84653f422f" providerId="LiveId" clId="{ACCC2BAF-3AF0-4DAA-8014-7EE43A67DF18}" dt="2022-08-17T15:14:48.896" v="7" actId="12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6:31.213" v="21" actId="403"/>
        <pc:sldMkLst>
          <pc:docMk/>
          <pc:sldMk cId="0" sldId="259"/>
        </pc:sldMkLst>
        <pc:spChg chg="mod">
          <ac:chgData name="Eve Thould" userId="38451c84653f422f" providerId="LiveId" clId="{ACCC2BAF-3AF0-4DAA-8014-7EE43A67DF18}" dt="2022-08-17T15:16:31.213" v="21" actId="403"/>
          <ac:spMkLst>
            <pc:docMk/>
            <pc:sldMk cId="0" sldId="259"/>
            <ac:spMk id="48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7:18.230" v="34" actId="14100"/>
        <pc:sldMkLst>
          <pc:docMk/>
          <pc:sldMk cId="0" sldId="260"/>
        </pc:sldMkLst>
        <pc:spChg chg="mod">
          <ac:chgData name="Eve Thould" userId="38451c84653f422f" providerId="LiveId" clId="{ACCC2BAF-3AF0-4DAA-8014-7EE43A67DF18}" dt="2022-08-17T15:16:40.581" v="23" actId="403"/>
          <ac:spMkLst>
            <pc:docMk/>
            <pc:sldMk cId="0" sldId="260"/>
            <ac:spMk id="2" creationId="{98154910-712E-2235-FBCC-2CFC330D9E77}"/>
          </ac:spMkLst>
        </pc:spChg>
        <pc:spChg chg="mod">
          <ac:chgData name="Eve Thould" userId="38451c84653f422f" providerId="LiveId" clId="{ACCC2BAF-3AF0-4DAA-8014-7EE43A67DF18}" dt="2022-08-17T15:17:09.950" v="31" actId="14100"/>
          <ac:spMkLst>
            <pc:docMk/>
            <pc:sldMk cId="0" sldId="260"/>
            <ac:spMk id="58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17:18.230" v="34" actId="14100"/>
          <ac:picMkLst>
            <pc:docMk/>
            <pc:sldMk cId="0" sldId="260"/>
            <ac:picMk id="1026" creationId="{03AC8705-9687-0430-07A8-64FC052915C5}"/>
          </ac:picMkLst>
        </pc:picChg>
      </pc:sldChg>
      <pc:sldChg chg="addSp modSp mod">
        <pc:chgData name="Eve Thould" userId="38451c84653f422f" providerId="LiveId" clId="{ACCC2BAF-3AF0-4DAA-8014-7EE43A67DF18}" dt="2022-08-17T15:25:24.481" v="101" actId="404"/>
        <pc:sldMkLst>
          <pc:docMk/>
          <pc:sldMk cId="0" sldId="261"/>
        </pc:sldMkLst>
        <pc:spChg chg="mod">
          <ac:chgData name="Eve Thould" userId="38451c84653f422f" providerId="LiveId" clId="{ACCC2BAF-3AF0-4DAA-8014-7EE43A67DF18}" dt="2022-08-17T15:25:24.481" v="101" actId="404"/>
          <ac:spMkLst>
            <pc:docMk/>
            <pc:sldMk cId="0" sldId="261"/>
            <ac:spMk id="68" creationId="{00000000-0000-0000-0000-000000000000}"/>
          </ac:spMkLst>
        </pc:spChg>
        <pc:picChg chg="add mod">
          <ac:chgData name="Eve Thould" userId="38451c84653f422f" providerId="LiveId" clId="{ACCC2BAF-3AF0-4DAA-8014-7EE43A67DF18}" dt="2022-08-17T15:18:38.030" v="45" actId="14826"/>
          <ac:picMkLst>
            <pc:docMk/>
            <pc:sldMk cId="0" sldId="261"/>
            <ac:picMk id="1026" creationId="{1EEB5B5A-6809-4E1E-BFEA-A96E2D4056DC}"/>
          </ac:picMkLst>
        </pc:picChg>
      </pc:sldChg>
      <pc:sldChg chg="modSp mod">
        <pc:chgData name="Eve Thould" userId="38451c84653f422f" providerId="LiveId" clId="{ACCC2BAF-3AF0-4DAA-8014-7EE43A67DF18}" dt="2022-08-17T15:18:52.970" v="52" actId="20577"/>
        <pc:sldMkLst>
          <pc:docMk/>
          <pc:sldMk cId="0" sldId="262"/>
        </pc:sldMkLst>
        <pc:spChg chg="mod">
          <ac:chgData name="Eve Thould" userId="38451c84653f422f" providerId="LiveId" clId="{ACCC2BAF-3AF0-4DAA-8014-7EE43A67DF18}" dt="2022-08-17T15:18:52.970" v="52" actId="20577"/>
          <ac:spMkLst>
            <pc:docMk/>
            <pc:sldMk cId="0" sldId="262"/>
            <ac:spMk id="76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19:32.106" v="55" actId="14826"/>
        <pc:sldMkLst>
          <pc:docMk/>
          <pc:sldMk cId="0" sldId="263"/>
        </pc:sldMkLst>
        <pc:spChg chg="mod">
          <ac:chgData name="Eve Thould" userId="38451c84653f422f" providerId="LiveId" clId="{ACCC2BAF-3AF0-4DAA-8014-7EE43A67DF18}" dt="2022-08-17T15:19:00.227" v="53" actId="20577"/>
          <ac:spMkLst>
            <pc:docMk/>
            <pc:sldMk cId="0" sldId="263"/>
            <ac:spMk id="83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19:32.106" v="55" actId="14826"/>
          <ac:picMkLst>
            <pc:docMk/>
            <pc:sldMk cId="0" sldId="263"/>
            <ac:picMk id="2050" creationId="{134E908E-ACA9-0A9C-EBD9-D353B96B0BDA}"/>
          </ac:picMkLst>
        </pc:picChg>
      </pc:sldChg>
      <pc:sldChg chg="addSp modSp mod">
        <pc:chgData name="Eve Thould" userId="38451c84653f422f" providerId="LiveId" clId="{ACCC2BAF-3AF0-4DAA-8014-7EE43A67DF18}" dt="2022-08-17T15:22:15.876" v="72" actId="14826"/>
        <pc:sldMkLst>
          <pc:docMk/>
          <pc:sldMk cId="0" sldId="264"/>
        </pc:sldMkLst>
        <pc:spChg chg="mod">
          <ac:chgData name="Eve Thould" userId="38451c84653f422f" providerId="LiveId" clId="{ACCC2BAF-3AF0-4DAA-8014-7EE43A67DF18}" dt="2022-08-17T15:20:45.726" v="65" actId="20577"/>
          <ac:spMkLst>
            <pc:docMk/>
            <pc:sldMk cId="0" sldId="264"/>
            <ac:spMk id="91" creationId="{00000000-0000-0000-0000-000000000000}"/>
          </ac:spMkLst>
        </pc:spChg>
        <pc:picChg chg="add mod">
          <ac:chgData name="Eve Thould" userId="38451c84653f422f" providerId="LiveId" clId="{ACCC2BAF-3AF0-4DAA-8014-7EE43A67DF18}" dt="2022-08-17T15:22:15.876" v="72" actId="14826"/>
          <ac:picMkLst>
            <pc:docMk/>
            <pc:sldMk cId="0" sldId="264"/>
            <ac:picMk id="2050" creationId="{434F4553-1474-467E-8408-4A941D203D49}"/>
          </ac:picMkLst>
        </pc:picChg>
      </pc:sldChg>
      <pc:sldChg chg="modSp mod">
        <pc:chgData name="Eve Thould" userId="38451c84653f422f" providerId="LiveId" clId="{ACCC2BAF-3AF0-4DAA-8014-7EE43A67DF18}" dt="2022-08-17T15:23:00.427" v="81" actId="948"/>
        <pc:sldMkLst>
          <pc:docMk/>
          <pc:sldMk cId="0" sldId="265"/>
        </pc:sldMkLst>
        <pc:spChg chg="mod">
          <ac:chgData name="Eve Thould" userId="38451c84653f422f" providerId="LiveId" clId="{ACCC2BAF-3AF0-4DAA-8014-7EE43A67DF18}" dt="2022-08-17T15:23:00.427" v="81" actId="948"/>
          <ac:spMkLst>
            <pc:docMk/>
            <pc:sldMk cId="0" sldId="265"/>
            <ac:spMk id="99" creationId="{00000000-0000-0000-0000-000000000000}"/>
          </ac:spMkLst>
        </pc:spChg>
      </pc:sldChg>
      <pc:sldChg chg="modSp mod">
        <pc:chgData name="Eve Thould" userId="38451c84653f422f" providerId="LiveId" clId="{ACCC2BAF-3AF0-4DAA-8014-7EE43A67DF18}" dt="2022-08-17T15:23:51.342" v="85" actId="14826"/>
        <pc:sldMkLst>
          <pc:docMk/>
          <pc:sldMk cId="0" sldId="266"/>
        </pc:sldMkLst>
        <pc:spChg chg="mod">
          <ac:chgData name="Eve Thould" userId="38451c84653f422f" providerId="LiveId" clId="{ACCC2BAF-3AF0-4DAA-8014-7EE43A67DF18}" dt="2022-08-17T15:23:17.806" v="84" actId="20577"/>
          <ac:spMkLst>
            <pc:docMk/>
            <pc:sldMk cId="0" sldId="266"/>
            <ac:spMk id="106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23:51.342" v="85" actId="14826"/>
          <ac:picMkLst>
            <pc:docMk/>
            <pc:sldMk cId="0" sldId="266"/>
            <ac:picMk id="1026" creationId="{ED238CA5-1EFA-E5F9-E8AC-6ED9FF938833}"/>
          </ac:picMkLst>
        </pc:picChg>
      </pc:sldChg>
      <pc:sldChg chg="modSp mod">
        <pc:chgData name="Eve Thould" userId="38451c84653f422f" providerId="LiveId" clId="{ACCC2BAF-3AF0-4DAA-8014-7EE43A67DF18}" dt="2022-08-17T15:24:40.069" v="97" actId="14826"/>
        <pc:sldMkLst>
          <pc:docMk/>
          <pc:sldMk cId="0" sldId="267"/>
        </pc:sldMkLst>
        <pc:spChg chg="mod">
          <ac:chgData name="Eve Thould" userId="38451c84653f422f" providerId="LiveId" clId="{ACCC2BAF-3AF0-4DAA-8014-7EE43A67DF18}" dt="2022-08-17T15:24:08.999" v="96" actId="20577"/>
          <ac:spMkLst>
            <pc:docMk/>
            <pc:sldMk cId="0" sldId="267"/>
            <ac:spMk id="114" creationId="{00000000-0000-0000-0000-000000000000}"/>
          </ac:spMkLst>
        </pc:spChg>
        <pc:picChg chg="mod">
          <ac:chgData name="Eve Thould" userId="38451c84653f422f" providerId="LiveId" clId="{ACCC2BAF-3AF0-4DAA-8014-7EE43A67DF18}" dt="2022-08-17T15:24:40.069" v="97" actId="14826"/>
          <ac:picMkLst>
            <pc:docMk/>
            <pc:sldMk cId="0" sldId="267"/>
            <ac:picMk id="2050" creationId="{280686CE-7D40-3458-465D-9DFC605F82AF}"/>
          </ac:picMkLst>
        </pc:picChg>
      </pc:sldChg>
      <pc:sldChg chg="modSp mod">
        <pc:chgData name="Eve Thould" userId="38451c84653f422f" providerId="LiveId" clId="{ACCC2BAF-3AF0-4DAA-8014-7EE43A67DF18}" dt="2022-08-17T15:24:54.799" v="99" actId="1076"/>
        <pc:sldMkLst>
          <pc:docMk/>
          <pc:sldMk cId="0" sldId="268"/>
        </pc:sldMkLst>
        <pc:spChg chg="mod">
          <ac:chgData name="Eve Thould" userId="38451c84653f422f" providerId="LiveId" clId="{ACCC2BAF-3AF0-4DAA-8014-7EE43A67DF18}" dt="2022-08-17T15:24:54.799" v="99" actId="1076"/>
          <ac:spMkLst>
            <pc:docMk/>
            <pc:sldMk cId="0" sldId="268"/>
            <ac:spMk id="1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5" name="Google Shape;9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 diverse workforce can bring knowledge of potential new target markets, suggest suitable new products/service not previously considered.</a:t>
            </a:r>
            <a:endParaRPr dirty="0"/>
          </a:p>
        </p:txBody>
      </p:sp>
      <p:sp>
        <p:nvSpPr>
          <p:cNvPr id="96" name="Google Shape;9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2" name="Google Shape;102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3" name="Google Shape;10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0" name="Google Shape;11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the more extreme consequences  -imprisonment, loss of job banned from holding directorships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are likely to be as a result of criminal behaviours or gross misconduct.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impact on a business organisation is potentially catastrophic (e.g.Bernie Madoff Ponzi scheme scandal)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https://www.investopedia.com/terms/b/bernard-madoff.asp#:~:text=In%202009%2C%20at%20age%2071,up%20to%20the%20financial%20crisis.</a:t>
            </a:r>
            <a:endParaRPr dirty="0"/>
          </a:p>
        </p:txBody>
      </p:sp>
      <p:sp>
        <p:nvSpPr>
          <p:cNvPr id="111" name="Google Shape;11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4" name="Google Shape;12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Business ethics are by its nature, a value laden topic.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Ensure that students can evaluate both sides of value based dilemmas whilst staying calm &amp; rational.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This is not about their personal opinions &amp; will need to avoid making value judgements. No assertions starting with ‘I think….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Provide well argued points presenting one side of the arguments. With well presented counter arguments </a:t>
            </a: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 what are the reasons businesses set up for? Profits/non-profits? Social enterprise.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Profits are still vital – how can businesses  still make profit but resolve ethical dilemmas </a:t>
            </a: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4" name="Google Shape;5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- some ethical dilemmas can arise through organisations failing to act.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Weak policies &amp; processes can lead to internal ethical dilemmas. </a:t>
            </a:r>
            <a:endParaRPr dirty="0"/>
          </a:p>
        </p:txBody>
      </p:sp>
      <p:sp>
        <p:nvSpPr>
          <p:cNvPr id="55" name="Google Shape;5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4" name="Google Shape;6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5" name="Google Shape;65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2" name="Google Shape;72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notes; Class discussion what else could be included in a code of ethics?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Is it a genuine attempt of  business to act ethically – or is it just another public relations exercise?</a:t>
            </a:r>
            <a:endParaRPr dirty="0"/>
          </a:p>
        </p:txBody>
      </p:sp>
      <p:sp>
        <p:nvSpPr>
          <p:cNvPr id="73" name="Google Shape;7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9" name="Google Shape;79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Again, these are value laden questions. Ethics are a personal inner moral compass.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Ask the question – when is it ok to still do business with the types of organisations who operate in these areas?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Evaluate the argument from both sides. What if their country was at war – weapons manufacturers?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Factory farming – how else will we feed 7 billion people?</a:t>
            </a:r>
            <a:endParaRPr dirty="0"/>
          </a:p>
        </p:txBody>
      </p:sp>
      <p:sp>
        <p:nvSpPr>
          <p:cNvPr id="80" name="Google Shape;8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7" name="Google Shape;8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8" name="Google Shape;88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15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14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15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5"/>
          <p:cNvSpPr txBox="1"/>
          <p:nvPr/>
        </p:nvSpPr>
        <p:spPr>
          <a:xfrm>
            <a:off x="2444016" y="602558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26F24B6B-B1C6-9481-5F13-277E43C4E0C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6768" y="60022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8: The ethics of organsations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Benefits of ethical behaviours – for society</a:t>
            </a:r>
            <a:endParaRPr dirty="0"/>
          </a:p>
        </p:txBody>
      </p:sp>
      <p:sp>
        <p:nvSpPr>
          <p:cNvPr id="99" name="Google Shape;99;p10"/>
          <p:cNvSpPr txBox="1">
            <a:spLocks noGrp="1"/>
          </p:cNvSpPr>
          <p:nvPr>
            <p:ph type="body" idx="1"/>
          </p:nvPr>
        </p:nvSpPr>
        <p:spPr>
          <a:xfrm>
            <a:off x="457200" y="1497120"/>
            <a:ext cx="838396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How do organisations meet the demands of well-informed consumers and investors?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What are the benefits of organisations’ ethical behaviours to society?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Recruit a diverse workforce – additional skills/knowledge in language, culture.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financial practices to ensure taxes are paid, to ensure public services can be supported.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Clear policies and procedures – everyone knows how to behave at all times and what to do when faced with dilemmas.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working practices, including ensuring suppliers do not engage in slavery/human trafficking.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working environments – humane conditions, health and safety, working hours.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Sustainability practices to reduce waste and address climate change issues.</a:t>
            </a:r>
            <a:endParaRPr sz="1800" dirty="0"/>
          </a:p>
          <a:p>
            <a:pPr marL="215900" lvl="3" indent="-1016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endParaRPr sz="17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Problems when taking an ethical stance </a:t>
            </a:r>
            <a:endParaRPr dirty="0"/>
          </a:p>
        </p:txBody>
      </p:sp>
      <p:sp>
        <p:nvSpPr>
          <p:cNvPr id="106" name="Google Shape;106;p11"/>
          <p:cNvSpPr txBox="1">
            <a:spLocks noGrp="1"/>
          </p:cNvSpPr>
          <p:nvPr>
            <p:ph type="body" idx="1"/>
          </p:nvPr>
        </p:nvSpPr>
        <p:spPr>
          <a:xfrm>
            <a:off x="457200" y="152694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Taking an ethical stance can cause several problems for organisations: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Increased costs/reduced profits: products not tested on animals, may be more expensive to purchase.</a:t>
            </a:r>
            <a:endParaRPr dirty="0"/>
          </a:p>
          <a:p>
            <a:pPr marL="215900" lvl="3" indent="-1016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Changing ethical viewpoints: what are considered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ethical changes over time. It used to be fashionable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to wear exotic fur coats but is now considered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  extremely unethical.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behaviours: larger organisations may not be able to effectively communicate/manage expected behaviours at all levels.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viewpoint: some staff may disagree with the organisation’s stance and not adopt all of its code of ethics without breaking employment law.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238CA5-1EFA-E5F9-E8AC-6ED9FF938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921405" y="2292241"/>
            <a:ext cx="2857500" cy="197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Impacts – failing to act ethically</a:t>
            </a:r>
            <a:endParaRPr dirty="0"/>
          </a:p>
        </p:txBody>
      </p:sp>
      <p:sp>
        <p:nvSpPr>
          <p:cNvPr id="114" name="Google Shape;114;p12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Individuals and organisations that fail to follow ethical practices may face dire consequences: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job. 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imprisonment. 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low staff morale.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financial losses.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business.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loss of reputation/trust.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potential unlimited fines.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removal from office/board.</a:t>
            </a:r>
            <a:endParaRPr lang="en-US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banned from holding directorships.</a:t>
            </a:r>
            <a:endParaRPr lang="en-US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280686CE-7D40-3458-465D-9DFC605F8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181383" y="2424596"/>
            <a:ext cx="4206906" cy="2734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21" name="Google Shape;121;p1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032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2159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what is meant by ethics.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</a:t>
            </a:r>
            <a:r>
              <a:rPr lang="en-US" sz="2000" dirty="0"/>
              <a:t> the ethical responsibilities organisations could take to ensure they behave in ways that have positive social, economic and environmental impacts.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why organisations may face ethical dilemmas both internally and externally.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 </a:t>
            </a:r>
            <a:r>
              <a:rPr lang="en-US" sz="2000" dirty="0"/>
              <a:t>potential ethical stances organisations may take to decide on their operational actions. 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benefits and problems organisations may consider when deciding on their reasons for taking an ethical stance or not.</a:t>
            </a:r>
            <a:endParaRPr dirty="0"/>
          </a:p>
          <a:p>
            <a:pPr marL="215900" lvl="1" indent="-215900" algn="l" rtl="0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Discussed potential consequences to individuals and organisations if the failed to engage in ethical practices.</a:t>
            </a:r>
            <a:endParaRPr sz="2000" dirty="0"/>
          </a:p>
          <a:p>
            <a:pPr marL="342900" lvl="0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2077215" y="613425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999123"/>
            <a:ext cx="8856984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outcomes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190417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ethical responsibilities an organisation may take to ensure it behaves in ways that have positive social, economic and environmental impacts.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why organisations may face ethical dilemmas and potential stances they may take to decide on their actions.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benefits and problems organisations may need to consider when deciding on their reasons for taking an ethical stance or not.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the potential consequences of failing to act ethically for businesses and individuals.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ethics of organisations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469003"/>
            <a:ext cx="8435280" cy="4133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Ethics are the set of moral values that an individual or group uses to decide on what they consider is needed to ‘do the right thing’.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In businesses, this may mean putting ethics above the needs of some stakeholders. 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For example, to not use products tested on animals, even if they are more expensive and may reduce profits/dividends to shareholders.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A business that adopts such a stance may be viewed as being a more ethical business by its wider stakeholder communities (customers, staff).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900" dirty="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	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dilemmas of organisations </a:t>
            </a:r>
            <a:r>
              <a:rPr lang="en-US" b="0" dirty="0"/>
              <a:t>–</a:t>
            </a:r>
            <a:r>
              <a:rPr lang="en-US" dirty="0"/>
              <a:t> external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 organisation can be faced with ethical dilemmas throughout its operations.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Should a business organisation: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minimise costs using cheaper but polluting materials?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sell chemicals to a client that may not dispose of waste safely? 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always pay suppliers on time or delay to protect its cash flows?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sell weapons to governments with a terrible human rights record?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relocate to a country where wages are lower than anywhere else?</a:t>
            </a:r>
            <a:endParaRPr sz="2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dilemmas of organisations – internal</a:t>
            </a:r>
            <a:endParaRPr dirty="0"/>
          </a:p>
        </p:txBody>
      </p:sp>
      <p:sp>
        <p:nvSpPr>
          <p:cNvPr id="58" name="Google Shape;58;p5"/>
          <p:cNvSpPr txBox="1">
            <a:spLocks noGrp="1"/>
          </p:cNvSpPr>
          <p:nvPr>
            <p:ph type="body" idx="1"/>
          </p:nvPr>
        </p:nvSpPr>
        <p:spPr>
          <a:xfrm>
            <a:off x="457200" y="2336291"/>
            <a:ext cx="5410137" cy="37552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False accounting practices – individual intent and/or weak processes.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Discrimination – a breach of the Equality Act.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Data privacy breaches – poor protection procedures.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Sexual harassment cases – could lead to criminal charges.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Nepotism – unfair employment/promotion prospect of family/friends.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  <a:p>
            <a:pPr marL="0" lvl="2" indent="0" algn="l" rtl="0">
              <a:lnSpc>
                <a:spcPct val="2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3AC8705-9687-0430-07A8-64FC052915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057368" y="2601158"/>
            <a:ext cx="2735963" cy="182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8154910-712E-2235-FBCC-2CFC330D9E77}"/>
              </a:ext>
            </a:extLst>
          </p:cNvPr>
          <p:cNvSpPr txBox="1"/>
          <p:nvPr/>
        </p:nvSpPr>
        <p:spPr>
          <a:xfrm>
            <a:off x="350668" y="1587688"/>
            <a:ext cx="7914443" cy="748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 organisation can also face ethical dilemmas through behaviours as well as operations.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stances of organisations</a:t>
            </a:r>
            <a:endParaRPr dirty="0"/>
          </a:p>
        </p:txBody>
      </p:sp>
      <p:sp>
        <p:nvSpPr>
          <p:cNvPr id="68" name="Google Shape;68;p6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Organisations will take different ethical stances, depending on their reason for existing.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Potential ethical stances may be: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Putting social enterprise first and profits second.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Put interests of stakeholders first, for example: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no animal testing.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use of renewables.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pay living wages.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</a:pPr>
            <a:r>
              <a:rPr lang="en-US" sz="1800" dirty="0"/>
              <a:t>High levels of staff welfare and wellbeing.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Large limited companies may only meet legal minimum requirements to protect profits, as the shareholders can vote the senior directors off the board.</a:t>
            </a:r>
            <a:endParaRPr sz="1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EEB5B5A-6809-4E1E-BFEA-A96E2D4056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29300" y="200025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codes of behaviour</a:t>
            </a:r>
            <a:endParaRPr dirty="0"/>
          </a:p>
        </p:txBody>
      </p:sp>
      <p:sp>
        <p:nvSpPr>
          <p:cNvPr id="76" name="Google Shape;76;p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An ethical code is a written procedural document created by an organisation for its workforce, to clarify how they are expected to work and behave when faced with ethical dilemmas.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Core values in the code will depend on what the organisation does.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Code of ethics may include content such as: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morals – align with those of the company (honesty, integrity).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Company integrity – dealing with suppliers, customers, social concerns.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Pricing legally and fairly – avoiding price fixing activities with competitors.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Environmental integrity – ensuring no/minimum damage to environment.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Product/service integrity – to offer genuine value when serving customers.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Ethical consumers and investors</a:t>
            </a:r>
            <a:endParaRPr dirty="0"/>
          </a:p>
        </p:txBody>
      </p:sp>
      <p:sp>
        <p:nvSpPr>
          <p:cNvPr id="83" name="Google Shape;83;p8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8396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As consumers and investors become more aware of the impacts of organisations,  it is becoming the basis for many to decide where to spend or invest their money.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Consumers and investors create restricted lists of organisations they do business with, based on whether they believe the business is ethically sound or not.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Ethical decision considerations: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factory farming?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Are they good employers? 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weapons manufacturers?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tobacco related products?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No animal testing/animal fur products?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High levels of environmental responsibility?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34E908E-ACA9-0A9C-EBD9-D353B96B0B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78137" y="3213325"/>
            <a:ext cx="3692001" cy="2082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Benefits of ethical behaviours – for the organisation</a:t>
            </a:r>
            <a:endParaRPr dirty="0"/>
          </a:p>
        </p:txBody>
      </p:sp>
      <p:sp>
        <p:nvSpPr>
          <p:cNvPr id="91" name="Google Shape;91;p9"/>
          <p:cNvSpPr txBox="1">
            <a:spLocks noGrp="1"/>
          </p:cNvSpPr>
          <p:nvPr>
            <p:ph type="body" idx="1"/>
          </p:nvPr>
        </p:nvSpPr>
        <p:spPr>
          <a:xfrm>
            <a:off x="457200" y="1711659"/>
            <a:ext cx="8229600" cy="4005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What benefits do organisations gain from ethical behaviours?</a:t>
            </a:r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Good publicity for marketing materials.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Becomes its unique selling point (USP).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Creates a potential competitive advantage.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Attracts more ideal customers/increases sales.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Attracts more highly qualified/skilled staff.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Less workforce churn as they stay longer – reduced recruitment/training costs.</a:t>
            </a:r>
            <a:endParaRPr sz="1800" dirty="0"/>
          </a:p>
          <a:p>
            <a:pPr marL="215900" lvl="3" indent="-101600" algn="l" rtl="0">
              <a:lnSpc>
                <a:spcPct val="111111"/>
              </a:lnSpc>
              <a:spcBef>
                <a:spcPts val="11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Clearly, organisations can benefit from taking an ethical stance – is it enough to overcome the profit maximisation motive?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34F4553-1474-467E-8408-4A941D203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05490" y="2068903"/>
            <a:ext cx="2315963" cy="231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1551</Words>
  <Application>Microsoft Office PowerPoint</Application>
  <PresentationFormat>On-screen Show (4:3)</PresentationFormat>
  <Paragraphs>158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ＭＳ Ｐゴシック</vt:lpstr>
      <vt:lpstr>Arial</vt:lpstr>
      <vt:lpstr>Times New Roman</vt:lpstr>
      <vt:lpstr>Default Design</vt:lpstr>
      <vt:lpstr>PowerPoint 8: The ethics of organsations</vt:lpstr>
      <vt:lpstr>Learning outcomes</vt:lpstr>
      <vt:lpstr>The ethics of organisations</vt:lpstr>
      <vt:lpstr>Ethical dilemmas of organisations – external</vt:lpstr>
      <vt:lpstr>Ethical dilemmas of organisations – internal</vt:lpstr>
      <vt:lpstr>Ethical stances of organisations</vt:lpstr>
      <vt:lpstr>Ethical codes of behaviour</vt:lpstr>
      <vt:lpstr>Ethical consumers and investors</vt:lpstr>
      <vt:lpstr>Benefits of ethical behaviours – for the organisation</vt:lpstr>
      <vt:lpstr>Benefits of ethical behaviours – for society</vt:lpstr>
      <vt:lpstr>Problems when taking an ethical stance </vt:lpstr>
      <vt:lpstr>Impacts – failing to act ethically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8: The ethics of organsations</dc:title>
  <dc:creator>janicec</dc:creator>
  <cp:lastModifiedBy>Suzanne Thurston</cp:lastModifiedBy>
  <cp:revision>6</cp:revision>
  <dcterms:created xsi:type="dcterms:W3CDTF">2013-05-28T00:38:54Z</dcterms:created>
  <dcterms:modified xsi:type="dcterms:W3CDTF">2025-11-19T18:21:32Z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