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80" r:id="rId23"/>
    <p:sldId id="277" r:id="rId24"/>
    <p:sldId id="281" r:id="rId25"/>
    <p:sldId id="278" r:id="rId26"/>
    <p:sldId id="279"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hMp0WU5JAS0+l4bc3cgGHcWhj6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C3261B-4B18-4D76-BFEB-55C85EDB5B8A}" v="5" dt="2022-08-18T15:11:56.229"/>
  </p1510:revLst>
</p1510:revInfo>
</file>

<file path=ppt/tableStyles.xml><?xml version="1.0" encoding="utf-8"?>
<a:tblStyleLst xmlns:a="http://schemas.openxmlformats.org/drawingml/2006/main" def="{AEC3374A-41F8-446A-A539-7ADB59C5F4C0}">
  <a:tblStyle styleId="{AEC3374A-41F8-446A-A539-7ADB59C5F4C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848121DD-7378-4BA5-98D8-4EA6272258F5}" styleName="Table_1">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tableStyles" Target="tableStyle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B66C1B0-C6E0-47DD-B1E5-3B1B0BCB5752}"/>
    <pc:docChg chg="undo custSel addSld modSld modMainMaster">
      <pc:chgData name="Eve Thould" userId="38451c84653f422f" providerId="LiveId" clId="{DB66C1B0-C6E0-47DD-B1E5-3B1B0BCB5752}" dt="2022-08-18T13:30:01.867" v="482" actId="20577"/>
      <pc:docMkLst>
        <pc:docMk/>
      </pc:docMkLst>
      <pc:sldChg chg="modSp mod">
        <pc:chgData name="Eve Thould" userId="38451c84653f422f" providerId="LiveId" clId="{DB66C1B0-C6E0-47DD-B1E5-3B1B0BCB5752}" dt="2022-08-17T09:38:47.639" v="38" actId="948"/>
        <pc:sldMkLst>
          <pc:docMk/>
          <pc:sldMk cId="0" sldId="257"/>
        </pc:sldMkLst>
        <pc:spChg chg="mod">
          <ac:chgData name="Eve Thould" userId="38451c84653f422f" providerId="LiveId" clId="{DB66C1B0-C6E0-47DD-B1E5-3B1B0BCB5752}" dt="2022-08-17T09:38:47.639" v="38" actId="948"/>
          <ac:spMkLst>
            <pc:docMk/>
            <pc:sldMk cId="0" sldId="257"/>
            <ac:spMk id="34" creationId="{00000000-0000-0000-0000-000000000000}"/>
          </ac:spMkLst>
        </pc:spChg>
      </pc:sldChg>
      <pc:sldChg chg="modSp mod">
        <pc:chgData name="Eve Thould" userId="38451c84653f422f" providerId="LiveId" clId="{DB66C1B0-C6E0-47DD-B1E5-3B1B0BCB5752}" dt="2022-08-17T10:32:32.173" v="404" actId="1035"/>
        <pc:sldMkLst>
          <pc:docMk/>
          <pc:sldMk cId="0" sldId="258"/>
        </pc:sldMkLst>
        <pc:spChg chg="mod">
          <ac:chgData name="Eve Thould" userId="38451c84653f422f" providerId="LiveId" clId="{DB66C1B0-C6E0-47DD-B1E5-3B1B0BCB5752}" dt="2022-08-17T10:32:32.173" v="404" actId="1035"/>
          <ac:spMkLst>
            <pc:docMk/>
            <pc:sldMk cId="0" sldId="258"/>
            <ac:spMk id="39" creationId="{00000000-0000-0000-0000-000000000000}"/>
          </ac:spMkLst>
        </pc:spChg>
        <pc:spChg chg="mod">
          <ac:chgData name="Eve Thould" userId="38451c84653f422f" providerId="LiveId" clId="{DB66C1B0-C6E0-47DD-B1E5-3B1B0BCB5752}" dt="2022-08-17T10:22:51.774" v="220" actId="12"/>
          <ac:spMkLst>
            <pc:docMk/>
            <pc:sldMk cId="0" sldId="258"/>
            <ac:spMk id="40" creationId="{00000000-0000-0000-0000-000000000000}"/>
          </ac:spMkLst>
        </pc:spChg>
      </pc:sldChg>
      <pc:sldChg chg="addSp delSp modSp mod">
        <pc:chgData name="Eve Thould" userId="38451c84653f422f" providerId="LiveId" clId="{DB66C1B0-C6E0-47DD-B1E5-3B1B0BCB5752}" dt="2022-08-17T10:03:52.768" v="53" actId="478"/>
        <pc:sldMkLst>
          <pc:docMk/>
          <pc:sldMk cId="0" sldId="259"/>
        </pc:sldMkLst>
        <pc:spChg chg="add del mod">
          <ac:chgData name="Eve Thould" userId="38451c84653f422f" providerId="LiveId" clId="{DB66C1B0-C6E0-47DD-B1E5-3B1B0BCB5752}" dt="2022-08-17T10:03:52.768" v="53" actId="478"/>
          <ac:spMkLst>
            <pc:docMk/>
            <pc:sldMk cId="0" sldId="259"/>
            <ac:spMk id="3" creationId="{F876A48C-BACA-4644-8256-1D47F931A8DB}"/>
          </ac:spMkLst>
        </pc:spChg>
        <pc:spChg chg="add del mod">
          <ac:chgData name="Eve Thould" userId="38451c84653f422f" providerId="LiveId" clId="{DB66C1B0-C6E0-47DD-B1E5-3B1B0BCB5752}" dt="2022-08-17T10:03:52.768" v="53" actId="478"/>
          <ac:spMkLst>
            <pc:docMk/>
            <pc:sldMk cId="0" sldId="259"/>
            <ac:spMk id="47" creationId="{00000000-0000-0000-0000-000000000000}"/>
          </ac:spMkLst>
        </pc:spChg>
        <pc:picChg chg="mod">
          <ac:chgData name="Eve Thould" userId="38451c84653f422f" providerId="LiveId" clId="{DB66C1B0-C6E0-47DD-B1E5-3B1B0BCB5752}" dt="2022-08-17T10:02:09.020" v="41" actId="14826"/>
          <ac:picMkLst>
            <pc:docMk/>
            <pc:sldMk cId="0" sldId="259"/>
            <ac:picMk id="2050" creationId="{1EFB8802-AB10-475C-4C3D-C37AF8ED33C0}"/>
          </ac:picMkLst>
        </pc:picChg>
      </pc:sldChg>
      <pc:sldChg chg="modSp mod">
        <pc:chgData name="Eve Thould" userId="38451c84653f422f" providerId="LiveId" clId="{DB66C1B0-C6E0-47DD-B1E5-3B1B0BCB5752}" dt="2022-08-17T10:03:47.996" v="51" actId="1076"/>
        <pc:sldMkLst>
          <pc:docMk/>
          <pc:sldMk cId="0" sldId="260"/>
        </pc:sldMkLst>
        <pc:spChg chg="mod">
          <ac:chgData name="Eve Thould" userId="38451c84653f422f" providerId="LiveId" clId="{DB66C1B0-C6E0-47DD-B1E5-3B1B0BCB5752}" dt="2022-08-17T10:03:44.785" v="50" actId="20577"/>
          <ac:spMkLst>
            <pc:docMk/>
            <pc:sldMk cId="0" sldId="260"/>
            <ac:spMk id="55" creationId="{00000000-0000-0000-0000-000000000000}"/>
          </ac:spMkLst>
        </pc:spChg>
        <pc:picChg chg="mod">
          <ac:chgData name="Eve Thould" userId="38451c84653f422f" providerId="LiveId" clId="{DB66C1B0-C6E0-47DD-B1E5-3B1B0BCB5752}" dt="2022-08-17T10:03:47.996" v="51" actId="1076"/>
          <ac:picMkLst>
            <pc:docMk/>
            <pc:sldMk cId="0" sldId="260"/>
            <ac:picMk id="1028" creationId="{70D3B916-D0BC-00AE-5299-D7A9227812A1}"/>
          </ac:picMkLst>
        </pc:picChg>
      </pc:sldChg>
      <pc:sldChg chg="modSp mod">
        <pc:chgData name="Eve Thould" userId="38451c84653f422f" providerId="LiveId" clId="{DB66C1B0-C6E0-47DD-B1E5-3B1B0BCB5752}" dt="2022-08-17T10:04:16.571" v="62" actId="20577"/>
        <pc:sldMkLst>
          <pc:docMk/>
          <pc:sldMk cId="0" sldId="261"/>
        </pc:sldMkLst>
        <pc:spChg chg="mod">
          <ac:chgData name="Eve Thould" userId="38451c84653f422f" providerId="LiveId" clId="{DB66C1B0-C6E0-47DD-B1E5-3B1B0BCB5752}" dt="2022-08-17T10:04:16.571" v="62" actId="20577"/>
          <ac:spMkLst>
            <pc:docMk/>
            <pc:sldMk cId="0" sldId="261"/>
            <ac:spMk id="64" creationId="{00000000-0000-0000-0000-000000000000}"/>
          </ac:spMkLst>
        </pc:spChg>
      </pc:sldChg>
      <pc:sldChg chg="modSp mod">
        <pc:chgData name="Eve Thould" userId="38451c84653f422f" providerId="LiveId" clId="{DB66C1B0-C6E0-47DD-B1E5-3B1B0BCB5752}" dt="2022-08-17T10:23:23.577" v="222" actId="5793"/>
        <pc:sldMkLst>
          <pc:docMk/>
          <pc:sldMk cId="0" sldId="263"/>
        </pc:sldMkLst>
        <pc:spChg chg="mod">
          <ac:chgData name="Eve Thould" userId="38451c84653f422f" providerId="LiveId" clId="{DB66C1B0-C6E0-47DD-B1E5-3B1B0BCB5752}" dt="2022-08-17T10:23:23.577" v="222" actId="5793"/>
          <ac:spMkLst>
            <pc:docMk/>
            <pc:sldMk cId="0" sldId="263"/>
            <ac:spMk id="79" creationId="{00000000-0000-0000-0000-000000000000}"/>
          </ac:spMkLst>
        </pc:spChg>
      </pc:sldChg>
      <pc:sldChg chg="modSp mod">
        <pc:chgData name="Eve Thould" userId="38451c84653f422f" providerId="LiveId" clId="{DB66C1B0-C6E0-47DD-B1E5-3B1B0BCB5752}" dt="2022-08-17T10:33:55.498" v="417" actId="1076"/>
        <pc:sldMkLst>
          <pc:docMk/>
          <pc:sldMk cId="0" sldId="264"/>
        </pc:sldMkLst>
        <pc:spChg chg="mod">
          <ac:chgData name="Eve Thould" userId="38451c84653f422f" providerId="LiveId" clId="{DB66C1B0-C6E0-47DD-B1E5-3B1B0BCB5752}" dt="2022-08-17T10:33:48.717" v="416" actId="403"/>
          <ac:spMkLst>
            <pc:docMk/>
            <pc:sldMk cId="0" sldId="264"/>
            <ac:spMk id="86" creationId="{00000000-0000-0000-0000-000000000000}"/>
          </ac:spMkLst>
        </pc:spChg>
        <pc:picChg chg="mod">
          <ac:chgData name="Eve Thould" userId="38451c84653f422f" providerId="LiveId" clId="{DB66C1B0-C6E0-47DD-B1E5-3B1B0BCB5752}" dt="2022-08-17T10:33:55.498" v="417" actId="1076"/>
          <ac:picMkLst>
            <pc:docMk/>
            <pc:sldMk cId="0" sldId="264"/>
            <ac:picMk id="1028" creationId="{78536346-64FA-F730-E50C-0B3E6063660B}"/>
          </ac:picMkLst>
        </pc:picChg>
      </pc:sldChg>
      <pc:sldChg chg="modSp mod">
        <pc:chgData name="Eve Thould" userId="38451c84653f422f" providerId="LiveId" clId="{DB66C1B0-C6E0-47DD-B1E5-3B1B0BCB5752}" dt="2022-08-17T10:06:45.650" v="128" actId="255"/>
        <pc:sldMkLst>
          <pc:docMk/>
          <pc:sldMk cId="0" sldId="265"/>
        </pc:sldMkLst>
        <pc:spChg chg="mod">
          <ac:chgData name="Eve Thould" userId="38451c84653f422f" providerId="LiveId" clId="{DB66C1B0-C6E0-47DD-B1E5-3B1B0BCB5752}" dt="2022-08-17T10:06:45.650" v="128" actId="255"/>
          <ac:spMkLst>
            <pc:docMk/>
            <pc:sldMk cId="0" sldId="265"/>
            <ac:spMk id="95" creationId="{00000000-0000-0000-0000-000000000000}"/>
          </ac:spMkLst>
        </pc:spChg>
      </pc:sldChg>
      <pc:sldChg chg="modSp mod">
        <pc:chgData name="Eve Thould" userId="38451c84653f422f" providerId="LiveId" clId="{DB66C1B0-C6E0-47DD-B1E5-3B1B0BCB5752}" dt="2022-08-17T10:10:16.836" v="143" actId="1076"/>
        <pc:sldMkLst>
          <pc:docMk/>
          <pc:sldMk cId="0" sldId="266"/>
        </pc:sldMkLst>
        <pc:spChg chg="mod">
          <ac:chgData name="Eve Thould" userId="38451c84653f422f" providerId="LiveId" clId="{DB66C1B0-C6E0-47DD-B1E5-3B1B0BCB5752}" dt="2022-08-17T10:07:47.801" v="139" actId="948"/>
          <ac:spMkLst>
            <pc:docMk/>
            <pc:sldMk cId="0" sldId="266"/>
            <ac:spMk id="102" creationId="{00000000-0000-0000-0000-000000000000}"/>
          </ac:spMkLst>
        </pc:spChg>
        <pc:picChg chg="mod">
          <ac:chgData name="Eve Thould" userId="38451c84653f422f" providerId="LiveId" clId="{DB66C1B0-C6E0-47DD-B1E5-3B1B0BCB5752}" dt="2022-08-17T10:10:16.836" v="143" actId="1076"/>
          <ac:picMkLst>
            <pc:docMk/>
            <pc:sldMk cId="0" sldId="266"/>
            <ac:picMk id="2050" creationId="{AD9BB3C2-8DD8-4149-2D25-550760F25372}"/>
          </ac:picMkLst>
        </pc:picChg>
      </pc:sldChg>
      <pc:sldChg chg="modSp mod">
        <pc:chgData name="Eve Thould" userId="38451c84653f422f" providerId="LiveId" clId="{DB66C1B0-C6E0-47DD-B1E5-3B1B0BCB5752}" dt="2022-08-17T13:08:34.957" v="440" actId="12"/>
        <pc:sldMkLst>
          <pc:docMk/>
          <pc:sldMk cId="0" sldId="267"/>
        </pc:sldMkLst>
        <pc:spChg chg="mod">
          <ac:chgData name="Eve Thould" userId="38451c84653f422f" providerId="LiveId" clId="{DB66C1B0-C6E0-47DD-B1E5-3B1B0BCB5752}" dt="2022-08-17T13:08:34.957" v="440" actId="12"/>
          <ac:spMkLst>
            <pc:docMk/>
            <pc:sldMk cId="0" sldId="267"/>
            <ac:spMk id="111" creationId="{00000000-0000-0000-0000-000000000000}"/>
          </ac:spMkLst>
        </pc:spChg>
      </pc:sldChg>
      <pc:sldChg chg="modSp mod">
        <pc:chgData name="Eve Thould" userId="38451c84653f422f" providerId="LiveId" clId="{DB66C1B0-C6E0-47DD-B1E5-3B1B0BCB5752}" dt="2022-08-17T10:24:10.763" v="225" actId="948"/>
        <pc:sldMkLst>
          <pc:docMk/>
          <pc:sldMk cId="0" sldId="268"/>
        </pc:sldMkLst>
        <pc:spChg chg="mod">
          <ac:chgData name="Eve Thould" userId="38451c84653f422f" providerId="LiveId" clId="{DB66C1B0-C6E0-47DD-B1E5-3B1B0BCB5752}" dt="2022-08-17T10:24:10.763" v="225" actId="948"/>
          <ac:spMkLst>
            <pc:docMk/>
            <pc:sldMk cId="0" sldId="268"/>
            <ac:spMk id="118" creationId="{00000000-0000-0000-0000-000000000000}"/>
          </ac:spMkLst>
        </pc:spChg>
      </pc:sldChg>
      <pc:sldChg chg="addSp modSp mod">
        <pc:chgData name="Eve Thould" userId="38451c84653f422f" providerId="LiveId" clId="{DB66C1B0-C6E0-47DD-B1E5-3B1B0BCB5752}" dt="2022-08-17T10:26:52.158" v="242" actId="1076"/>
        <pc:sldMkLst>
          <pc:docMk/>
          <pc:sldMk cId="0" sldId="269"/>
        </pc:sldMkLst>
        <pc:spChg chg="mod">
          <ac:chgData name="Eve Thould" userId="38451c84653f422f" providerId="LiveId" clId="{DB66C1B0-C6E0-47DD-B1E5-3B1B0BCB5752}" dt="2022-08-17T10:26:37.137" v="241" actId="20577"/>
          <ac:spMkLst>
            <pc:docMk/>
            <pc:sldMk cId="0" sldId="269"/>
            <ac:spMk id="125" creationId="{00000000-0000-0000-0000-000000000000}"/>
          </ac:spMkLst>
        </pc:spChg>
        <pc:picChg chg="add mod">
          <ac:chgData name="Eve Thould" userId="38451c84653f422f" providerId="LiveId" clId="{DB66C1B0-C6E0-47DD-B1E5-3B1B0BCB5752}" dt="2022-08-17T10:26:52.158" v="242" actId="1076"/>
          <ac:picMkLst>
            <pc:docMk/>
            <pc:sldMk cId="0" sldId="269"/>
            <ac:picMk id="1026" creationId="{B167E41F-9570-4917-9569-216594AD34A3}"/>
          </ac:picMkLst>
        </pc:picChg>
      </pc:sldChg>
      <pc:sldChg chg="modSp mod">
        <pc:chgData name="Eve Thould" userId="38451c84653f422f" providerId="LiveId" clId="{DB66C1B0-C6E0-47DD-B1E5-3B1B0BCB5752}" dt="2022-08-17T10:11:49.928" v="163" actId="1035"/>
        <pc:sldMkLst>
          <pc:docMk/>
          <pc:sldMk cId="0" sldId="270"/>
        </pc:sldMkLst>
        <pc:graphicFrameChg chg="mod">
          <ac:chgData name="Eve Thould" userId="38451c84653f422f" providerId="LiveId" clId="{DB66C1B0-C6E0-47DD-B1E5-3B1B0BCB5752}" dt="2022-08-17T10:11:49.928" v="163" actId="1035"/>
          <ac:graphicFrameMkLst>
            <pc:docMk/>
            <pc:sldMk cId="0" sldId="270"/>
            <ac:graphicFrameMk id="132" creationId="{00000000-0000-0000-0000-000000000000}"/>
          </ac:graphicFrameMkLst>
        </pc:graphicFrameChg>
      </pc:sldChg>
      <pc:sldChg chg="modSp mod">
        <pc:chgData name="Eve Thould" userId="38451c84653f422f" providerId="LiveId" clId="{DB66C1B0-C6E0-47DD-B1E5-3B1B0BCB5752}" dt="2022-08-17T10:27:30.992" v="247" actId="20577"/>
        <pc:sldMkLst>
          <pc:docMk/>
          <pc:sldMk cId="0" sldId="271"/>
        </pc:sldMkLst>
        <pc:spChg chg="mod">
          <ac:chgData name="Eve Thould" userId="38451c84653f422f" providerId="LiveId" clId="{DB66C1B0-C6E0-47DD-B1E5-3B1B0BCB5752}" dt="2022-08-17T10:27:30.992" v="247" actId="20577"/>
          <ac:spMkLst>
            <pc:docMk/>
            <pc:sldMk cId="0" sldId="271"/>
            <ac:spMk id="139" creationId="{00000000-0000-0000-0000-000000000000}"/>
          </ac:spMkLst>
        </pc:spChg>
      </pc:sldChg>
      <pc:sldChg chg="modSp mod">
        <pc:chgData name="Eve Thould" userId="38451c84653f422f" providerId="LiveId" clId="{DB66C1B0-C6E0-47DD-B1E5-3B1B0BCB5752}" dt="2022-08-17T10:32:20.954" v="395" actId="12"/>
        <pc:sldMkLst>
          <pc:docMk/>
          <pc:sldMk cId="0" sldId="272"/>
        </pc:sldMkLst>
        <pc:spChg chg="mod">
          <ac:chgData name="Eve Thould" userId="38451c84653f422f" providerId="LiveId" clId="{DB66C1B0-C6E0-47DD-B1E5-3B1B0BCB5752}" dt="2022-08-17T10:32:20.954" v="395" actId="12"/>
          <ac:spMkLst>
            <pc:docMk/>
            <pc:sldMk cId="0" sldId="272"/>
            <ac:spMk id="146" creationId="{00000000-0000-0000-0000-000000000000}"/>
          </ac:spMkLst>
        </pc:spChg>
        <pc:picChg chg="mod">
          <ac:chgData name="Eve Thould" userId="38451c84653f422f" providerId="LiveId" clId="{DB66C1B0-C6E0-47DD-B1E5-3B1B0BCB5752}" dt="2022-08-17T10:28:53.690" v="304" actId="14100"/>
          <ac:picMkLst>
            <pc:docMk/>
            <pc:sldMk cId="0" sldId="272"/>
            <ac:picMk id="3074" creationId="{ED262FC8-7931-A4A5-909F-CB1C89D6AA38}"/>
          </ac:picMkLst>
        </pc:picChg>
      </pc:sldChg>
      <pc:sldChg chg="modSp mod">
        <pc:chgData name="Eve Thould" userId="38451c84653f422f" providerId="LiveId" clId="{DB66C1B0-C6E0-47DD-B1E5-3B1B0BCB5752}" dt="2022-08-17T10:34:28.711" v="418" actId="20577"/>
        <pc:sldMkLst>
          <pc:docMk/>
          <pc:sldMk cId="0" sldId="273"/>
        </pc:sldMkLst>
        <pc:spChg chg="mod">
          <ac:chgData name="Eve Thould" userId="38451c84653f422f" providerId="LiveId" clId="{DB66C1B0-C6E0-47DD-B1E5-3B1B0BCB5752}" dt="2022-08-17T10:34:28.711" v="418" actId="20577"/>
          <ac:spMkLst>
            <pc:docMk/>
            <pc:sldMk cId="0" sldId="273"/>
            <ac:spMk id="155" creationId="{00000000-0000-0000-0000-000000000000}"/>
          </ac:spMkLst>
        </pc:spChg>
        <pc:picChg chg="mod">
          <ac:chgData name="Eve Thould" userId="38451c84653f422f" providerId="LiveId" clId="{DB66C1B0-C6E0-47DD-B1E5-3B1B0BCB5752}" dt="2022-08-17T10:14:30.763" v="170" actId="1076"/>
          <ac:picMkLst>
            <pc:docMk/>
            <pc:sldMk cId="0" sldId="273"/>
            <ac:picMk id="4098" creationId="{D92A2CF4-6D6E-D8E5-FD09-82FBD638D202}"/>
          </ac:picMkLst>
        </pc:picChg>
      </pc:sldChg>
      <pc:sldChg chg="modSp mod">
        <pc:chgData name="Eve Thould" userId="38451c84653f422f" providerId="LiveId" clId="{DB66C1B0-C6E0-47DD-B1E5-3B1B0BCB5752}" dt="2022-08-17T10:34:41.975" v="424" actId="1035"/>
        <pc:sldMkLst>
          <pc:docMk/>
          <pc:sldMk cId="0" sldId="274"/>
        </pc:sldMkLst>
        <pc:spChg chg="mod">
          <ac:chgData name="Eve Thould" userId="38451c84653f422f" providerId="LiveId" clId="{DB66C1B0-C6E0-47DD-B1E5-3B1B0BCB5752}" dt="2022-08-17T10:34:41.975" v="424" actId="1035"/>
          <ac:spMkLst>
            <pc:docMk/>
            <pc:sldMk cId="0" sldId="274"/>
            <ac:spMk id="163" creationId="{00000000-0000-0000-0000-000000000000}"/>
          </ac:spMkLst>
        </pc:spChg>
        <pc:spChg chg="mod">
          <ac:chgData name="Eve Thould" userId="38451c84653f422f" providerId="LiveId" clId="{DB66C1B0-C6E0-47DD-B1E5-3B1B0BCB5752}" dt="2022-08-17T10:34:41.975" v="424" actId="1035"/>
          <ac:spMkLst>
            <pc:docMk/>
            <pc:sldMk cId="0" sldId="274"/>
            <ac:spMk id="164" creationId="{00000000-0000-0000-0000-000000000000}"/>
          </ac:spMkLst>
        </pc:spChg>
        <pc:graphicFrameChg chg="mod modGraphic">
          <ac:chgData name="Eve Thould" userId="38451c84653f422f" providerId="LiveId" clId="{DB66C1B0-C6E0-47DD-B1E5-3B1B0BCB5752}" dt="2022-08-17T10:30:38.298" v="371" actId="255"/>
          <ac:graphicFrameMkLst>
            <pc:docMk/>
            <pc:sldMk cId="0" sldId="274"/>
            <ac:graphicFrameMk id="165" creationId="{00000000-0000-0000-0000-000000000000}"/>
          </ac:graphicFrameMkLst>
        </pc:graphicFrameChg>
      </pc:sldChg>
      <pc:sldChg chg="modSp mod">
        <pc:chgData name="Eve Thould" userId="38451c84653f422f" providerId="LiveId" clId="{DB66C1B0-C6E0-47DD-B1E5-3B1B0BCB5752}" dt="2022-08-17T10:30:47.299" v="372" actId="14100"/>
        <pc:sldMkLst>
          <pc:docMk/>
          <pc:sldMk cId="0" sldId="275"/>
        </pc:sldMkLst>
        <pc:spChg chg="mod">
          <ac:chgData name="Eve Thould" userId="38451c84653f422f" providerId="LiveId" clId="{DB66C1B0-C6E0-47DD-B1E5-3B1B0BCB5752}" dt="2022-08-17T10:14:53.024" v="172" actId="20577"/>
          <ac:spMkLst>
            <pc:docMk/>
            <pc:sldMk cId="0" sldId="275"/>
            <ac:spMk id="172" creationId="{00000000-0000-0000-0000-000000000000}"/>
          </ac:spMkLst>
        </pc:spChg>
        <pc:graphicFrameChg chg="mod modGraphic">
          <ac:chgData name="Eve Thould" userId="38451c84653f422f" providerId="LiveId" clId="{DB66C1B0-C6E0-47DD-B1E5-3B1B0BCB5752}" dt="2022-08-17T10:30:47.299" v="372" actId="14100"/>
          <ac:graphicFrameMkLst>
            <pc:docMk/>
            <pc:sldMk cId="0" sldId="275"/>
            <ac:graphicFrameMk id="173" creationId="{00000000-0000-0000-0000-000000000000}"/>
          </ac:graphicFrameMkLst>
        </pc:graphicFrameChg>
      </pc:sldChg>
      <pc:sldChg chg="delSp modSp mod">
        <pc:chgData name="Eve Thould" userId="38451c84653f422f" providerId="LiveId" clId="{DB66C1B0-C6E0-47DD-B1E5-3B1B0BCB5752}" dt="2022-08-17T13:09:04.705" v="466" actId="1035"/>
        <pc:sldMkLst>
          <pc:docMk/>
          <pc:sldMk cId="0" sldId="276"/>
        </pc:sldMkLst>
        <pc:spChg chg="mod">
          <ac:chgData name="Eve Thould" userId="38451c84653f422f" providerId="LiveId" clId="{DB66C1B0-C6E0-47DD-B1E5-3B1B0BCB5752}" dt="2022-08-17T10:16:11.818" v="181" actId="20577"/>
          <ac:spMkLst>
            <pc:docMk/>
            <pc:sldMk cId="0" sldId="276"/>
            <ac:spMk id="179" creationId="{00000000-0000-0000-0000-000000000000}"/>
          </ac:spMkLst>
        </pc:spChg>
        <pc:spChg chg="mod">
          <ac:chgData name="Eve Thould" userId="38451c84653f422f" providerId="LiveId" clId="{DB66C1B0-C6E0-47DD-B1E5-3B1B0BCB5752}" dt="2022-08-17T10:35:26.686" v="437" actId="20577"/>
          <ac:spMkLst>
            <pc:docMk/>
            <pc:sldMk cId="0" sldId="276"/>
            <ac:spMk id="180" creationId="{00000000-0000-0000-0000-000000000000}"/>
          </ac:spMkLst>
        </pc:spChg>
        <pc:spChg chg="del">
          <ac:chgData name="Eve Thould" userId="38451c84653f422f" providerId="LiveId" clId="{DB66C1B0-C6E0-47DD-B1E5-3B1B0BCB5752}" dt="2022-08-17T10:16:30.839" v="186" actId="21"/>
          <ac:spMkLst>
            <pc:docMk/>
            <pc:sldMk cId="0" sldId="276"/>
            <ac:spMk id="181" creationId="{00000000-0000-0000-0000-000000000000}"/>
          </ac:spMkLst>
        </pc:spChg>
        <pc:picChg chg="mod">
          <ac:chgData name="Eve Thould" userId="38451c84653f422f" providerId="LiveId" clId="{DB66C1B0-C6E0-47DD-B1E5-3B1B0BCB5752}" dt="2022-08-17T13:09:04.705" v="466" actId="1035"/>
          <ac:picMkLst>
            <pc:docMk/>
            <pc:sldMk cId="0" sldId="276"/>
            <ac:picMk id="182" creationId="{00000000-0000-0000-0000-000000000000}"/>
          </ac:picMkLst>
        </pc:picChg>
      </pc:sldChg>
      <pc:sldChg chg="modSp mod">
        <pc:chgData name="Eve Thould" userId="38451c84653f422f" providerId="LiveId" clId="{DB66C1B0-C6E0-47DD-B1E5-3B1B0BCB5752}" dt="2022-08-17T13:09:12.198" v="468" actId="20577"/>
        <pc:sldMkLst>
          <pc:docMk/>
          <pc:sldMk cId="0" sldId="277"/>
        </pc:sldMkLst>
        <pc:spChg chg="mod">
          <ac:chgData name="Eve Thould" userId="38451c84653f422f" providerId="LiveId" clId="{DB66C1B0-C6E0-47DD-B1E5-3B1B0BCB5752}" dt="2022-08-17T10:19:25.356" v="211" actId="20577"/>
          <ac:spMkLst>
            <pc:docMk/>
            <pc:sldMk cId="0" sldId="277"/>
            <ac:spMk id="188" creationId="{00000000-0000-0000-0000-000000000000}"/>
          </ac:spMkLst>
        </pc:spChg>
        <pc:spChg chg="mod">
          <ac:chgData name="Eve Thould" userId="38451c84653f422f" providerId="LiveId" clId="{DB66C1B0-C6E0-47DD-B1E5-3B1B0BCB5752}" dt="2022-08-17T13:09:12.198" v="468" actId="20577"/>
          <ac:spMkLst>
            <pc:docMk/>
            <pc:sldMk cId="0" sldId="277"/>
            <ac:spMk id="189" creationId="{00000000-0000-0000-0000-000000000000}"/>
          </ac:spMkLst>
        </pc:spChg>
        <pc:picChg chg="mod">
          <ac:chgData name="Eve Thould" userId="38451c84653f422f" providerId="LiveId" clId="{DB66C1B0-C6E0-47DD-B1E5-3B1B0BCB5752}" dt="2022-08-17T10:19:11.735" v="205" actId="1076"/>
          <ac:picMkLst>
            <pc:docMk/>
            <pc:sldMk cId="0" sldId="277"/>
            <ac:picMk id="5122" creationId="{739726B4-886E-4639-A633-812F42CD96FC}"/>
          </ac:picMkLst>
        </pc:picChg>
      </pc:sldChg>
      <pc:sldChg chg="modSp mod">
        <pc:chgData name="Eve Thould" userId="38451c84653f422f" providerId="LiveId" clId="{DB66C1B0-C6E0-47DD-B1E5-3B1B0BCB5752}" dt="2022-08-17T10:31:58.390" v="393" actId="20577"/>
        <pc:sldMkLst>
          <pc:docMk/>
          <pc:sldMk cId="0" sldId="278"/>
        </pc:sldMkLst>
        <pc:spChg chg="mod">
          <ac:chgData name="Eve Thould" userId="38451c84653f422f" providerId="LiveId" clId="{DB66C1B0-C6E0-47DD-B1E5-3B1B0BCB5752}" dt="2022-08-17T10:31:58.390" v="393" actId="20577"/>
          <ac:spMkLst>
            <pc:docMk/>
            <pc:sldMk cId="0" sldId="278"/>
            <ac:spMk id="197" creationId="{00000000-0000-0000-0000-000000000000}"/>
          </ac:spMkLst>
        </pc:spChg>
      </pc:sldChg>
      <pc:sldChg chg="addSp delSp modSp new mod">
        <pc:chgData name="Eve Thould" userId="38451c84653f422f" providerId="LiveId" clId="{DB66C1B0-C6E0-47DD-B1E5-3B1B0BCB5752}" dt="2022-08-17T10:35:37.907" v="438" actId="403"/>
        <pc:sldMkLst>
          <pc:docMk/>
          <pc:sldMk cId="2624711923" sldId="280"/>
        </pc:sldMkLst>
        <pc:spChg chg="del">
          <ac:chgData name="Eve Thould" userId="38451c84653f422f" providerId="LiveId" clId="{DB66C1B0-C6E0-47DD-B1E5-3B1B0BCB5752}" dt="2022-08-17T10:16:06.607" v="177"/>
          <ac:spMkLst>
            <pc:docMk/>
            <pc:sldMk cId="2624711923" sldId="280"/>
            <ac:spMk id="2" creationId="{CEB402C0-6960-49CA-BA05-7B5BF8F5605E}"/>
          </ac:spMkLst>
        </pc:spChg>
        <pc:spChg chg="mod">
          <ac:chgData name="Eve Thould" userId="38451c84653f422f" providerId="LiveId" clId="{DB66C1B0-C6E0-47DD-B1E5-3B1B0BCB5752}" dt="2022-08-17T10:35:37.907" v="438" actId="403"/>
          <ac:spMkLst>
            <pc:docMk/>
            <pc:sldMk cId="2624711923" sldId="280"/>
            <ac:spMk id="3" creationId="{F319AAB1-BDED-4C1E-B8BF-9A599B2A43EF}"/>
          </ac:spMkLst>
        </pc:spChg>
        <pc:spChg chg="add mod">
          <ac:chgData name="Eve Thould" userId="38451c84653f422f" providerId="LiveId" clId="{DB66C1B0-C6E0-47DD-B1E5-3B1B0BCB5752}" dt="2022-08-17T10:16:46.615" v="193" actId="20577"/>
          <ac:spMkLst>
            <pc:docMk/>
            <pc:sldMk cId="2624711923" sldId="280"/>
            <ac:spMk id="4" creationId="{118A4B7A-BF39-4A60-A17F-6D5B87242244}"/>
          </ac:spMkLst>
        </pc:spChg>
      </pc:sldChg>
      <pc:sldChg chg="modSp new mod">
        <pc:chgData name="Eve Thould" userId="38451c84653f422f" providerId="LiveId" clId="{DB66C1B0-C6E0-47DD-B1E5-3B1B0BCB5752}" dt="2022-08-17T13:09:46.589" v="480" actId="12"/>
        <pc:sldMkLst>
          <pc:docMk/>
          <pc:sldMk cId="2275831473" sldId="281"/>
        </pc:sldMkLst>
        <pc:spChg chg="mod">
          <ac:chgData name="Eve Thould" userId="38451c84653f422f" providerId="LiveId" clId="{DB66C1B0-C6E0-47DD-B1E5-3B1B0BCB5752}" dt="2022-08-17T10:19:34.052" v="215" actId="20577"/>
          <ac:spMkLst>
            <pc:docMk/>
            <pc:sldMk cId="2275831473" sldId="281"/>
            <ac:spMk id="2" creationId="{24BD10E1-0729-487A-85A9-82323F968426}"/>
          </ac:spMkLst>
        </pc:spChg>
        <pc:spChg chg="mod">
          <ac:chgData name="Eve Thould" userId="38451c84653f422f" providerId="LiveId" clId="{DB66C1B0-C6E0-47DD-B1E5-3B1B0BCB5752}" dt="2022-08-17T13:09:46.589" v="480" actId="12"/>
          <ac:spMkLst>
            <pc:docMk/>
            <pc:sldMk cId="2275831473" sldId="281"/>
            <ac:spMk id="3" creationId="{776D46DB-7C6D-4B47-95B1-96905E93455A}"/>
          </ac:spMkLst>
        </pc:spChg>
      </pc:sldChg>
      <pc:sldMasterChg chg="modSp mod">
        <pc:chgData name="Eve Thould" userId="38451c84653f422f" providerId="LiveId" clId="{DB66C1B0-C6E0-47DD-B1E5-3B1B0BCB5752}" dt="2022-08-18T13:30:01.867" v="482" actId="20577"/>
        <pc:sldMasterMkLst>
          <pc:docMk/>
          <pc:sldMasterMk cId="0" sldId="2147483648"/>
        </pc:sldMasterMkLst>
        <pc:spChg chg="mod">
          <ac:chgData name="Eve Thould" userId="38451c84653f422f" providerId="LiveId" clId="{DB66C1B0-C6E0-47DD-B1E5-3B1B0BCB5752}" dt="2022-08-18T13:30:01.867" v="482" actId="20577"/>
          <ac:spMkLst>
            <pc:docMk/>
            <pc:sldMasterMk cId="0" sldId="2147483648"/>
            <ac:spMk id="11" creationId="{00000000-0000-0000-0000-000000000000}"/>
          </ac:spMkLst>
        </pc:spChg>
      </pc:sldMasterChg>
    </pc:docChg>
  </pc:docChgLst>
  <pc:docChgLst>
    <pc:chgData name="Eve Thould" userId="38451c84653f422f" providerId="LiveId" clId="{2CC3261B-4B18-4D76-BFEB-55C85EDB5B8A}"/>
    <pc:docChg chg="undo custSel modSld">
      <pc:chgData name="Eve Thould" userId="38451c84653f422f" providerId="LiveId" clId="{2CC3261B-4B18-4D76-BFEB-55C85EDB5B8A}" dt="2022-08-18T15:12:12.352" v="40" actId="20577"/>
      <pc:docMkLst>
        <pc:docMk/>
      </pc:docMkLst>
      <pc:sldChg chg="modSp mod">
        <pc:chgData name="Eve Thould" userId="38451c84653f422f" providerId="LiveId" clId="{2CC3261B-4B18-4D76-BFEB-55C85EDB5B8A}" dt="2022-08-18T15:10:10.897" v="2" actId="255"/>
        <pc:sldMkLst>
          <pc:docMk/>
          <pc:sldMk cId="0" sldId="261"/>
        </pc:sldMkLst>
        <pc:spChg chg="mod">
          <ac:chgData name="Eve Thould" userId="38451c84653f422f" providerId="LiveId" clId="{2CC3261B-4B18-4D76-BFEB-55C85EDB5B8A}" dt="2022-08-18T15:10:10.897" v="2" actId="255"/>
          <ac:spMkLst>
            <pc:docMk/>
            <pc:sldMk cId="0" sldId="261"/>
            <ac:spMk id="64" creationId="{00000000-0000-0000-0000-000000000000}"/>
          </ac:spMkLst>
        </pc:spChg>
      </pc:sldChg>
      <pc:sldChg chg="modSp">
        <pc:chgData name="Eve Thould" userId="38451c84653f422f" providerId="LiveId" clId="{2CC3261B-4B18-4D76-BFEB-55C85EDB5B8A}" dt="2022-08-18T15:11:56.229" v="39" actId="1035"/>
        <pc:sldMkLst>
          <pc:docMk/>
          <pc:sldMk cId="0" sldId="266"/>
        </pc:sldMkLst>
        <pc:picChg chg="mod">
          <ac:chgData name="Eve Thould" userId="38451c84653f422f" providerId="LiveId" clId="{2CC3261B-4B18-4D76-BFEB-55C85EDB5B8A}" dt="2022-08-18T15:11:56.229" v="39" actId="1035"/>
          <ac:picMkLst>
            <pc:docMk/>
            <pc:sldMk cId="0" sldId="266"/>
            <ac:picMk id="2050" creationId="{AD9BB3C2-8DD8-4149-2D25-550760F25372}"/>
          </ac:picMkLst>
        </pc:picChg>
      </pc:sldChg>
      <pc:sldChg chg="modSp mod">
        <pc:chgData name="Eve Thould" userId="38451c84653f422f" providerId="LiveId" clId="{2CC3261B-4B18-4D76-BFEB-55C85EDB5B8A}" dt="2022-08-18T15:11:53.953" v="37" actId="20577"/>
        <pc:sldMkLst>
          <pc:docMk/>
          <pc:sldMk cId="0" sldId="274"/>
        </pc:sldMkLst>
        <pc:graphicFrameChg chg="modGraphic">
          <ac:chgData name="Eve Thould" userId="38451c84653f422f" providerId="LiveId" clId="{2CC3261B-4B18-4D76-BFEB-55C85EDB5B8A}" dt="2022-08-18T15:11:53.953" v="37" actId="20577"/>
          <ac:graphicFrameMkLst>
            <pc:docMk/>
            <pc:sldMk cId="0" sldId="274"/>
            <ac:graphicFrameMk id="165" creationId="{00000000-0000-0000-0000-000000000000}"/>
          </ac:graphicFrameMkLst>
        </pc:graphicFrameChg>
      </pc:sldChg>
      <pc:sldChg chg="modSp mod">
        <pc:chgData name="Eve Thould" userId="38451c84653f422f" providerId="LiveId" clId="{2CC3261B-4B18-4D76-BFEB-55C85EDB5B8A}" dt="2022-08-18T15:12:12.352" v="40" actId="20577"/>
        <pc:sldMkLst>
          <pc:docMk/>
          <pc:sldMk cId="0" sldId="276"/>
        </pc:sldMkLst>
        <pc:spChg chg="mod">
          <ac:chgData name="Eve Thould" userId="38451c84653f422f" providerId="LiveId" clId="{2CC3261B-4B18-4D76-BFEB-55C85EDB5B8A}" dt="2022-08-18T15:12:12.352" v="40" actId="20577"/>
          <ac:spMkLst>
            <pc:docMk/>
            <pc:sldMk cId="0" sldId="276"/>
            <ac:spMk id="180" creationId="{00000000-0000-0000-0000-000000000000}"/>
          </ac:spMkLst>
        </pc:spChg>
      </pc:sldChg>
    </pc:docChg>
  </pc:docChgLst>
  <pc:docChgLst>
    <pc:chgData name="Eve Thould" userId="38451c84653f422f" providerId="LiveId" clId="{8763595F-6082-4E14-943C-16A45A2E5AF0}"/>
    <pc:docChg chg="modSld">
      <pc:chgData name="Eve Thould" userId="38451c84653f422f" providerId="LiveId" clId="{8763595F-6082-4E14-943C-16A45A2E5AF0}" dt="2022-08-07T21:07:12.195" v="0" actId="20577"/>
      <pc:docMkLst>
        <pc:docMk/>
      </pc:docMkLst>
      <pc:sldChg chg="modSp mod">
        <pc:chgData name="Eve Thould" userId="38451c84653f422f" providerId="LiveId" clId="{8763595F-6082-4E14-943C-16A45A2E5AF0}" dt="2022-08-07T21:07:12.195" v="0" actId="20577"/>
        <pc:sldMkLst>
          <pc:docMk/>
          <pc:sldMk cId="0" sldId="256"/>
        </pc:sldMkLst>
        <pc:spChg chg="mod">
          <ac:chgData name="Eve Thould" userId="38451c84653f422f" providerId="LiveId" clId="{8763595F-6082-4E14-943C-16A45A2E5AF0}" dt="2022-08-07T21:07:12.195" v="0" actId="20577"/>
          <ac:spMkLst>
            <pc:docMk/>
            <pc:sldMk cId="0" sldId="256"/>
            <ac:spMk id="2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1" name="Google Shape;91;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Weaknesses – an internal environmental factor because they can be addressed by the leaders and workforce with the aim of becoming a strength.</a:t>
            </a:r>
            <a:endParaRPr dirty="0"/>
          </a:p>
        </p:txBody>
      </p:sp>
      <p:sp>
        <p:nvSpPr>
          <p:cNvPr id="92" name="Google Shape;92;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8" name="Google Shape;98;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Opportunities – an external factor that seeks out new ways of improving and/or growing the organisation (business)</a:t>
            </a:r>
            <a:endParaRPr dirty="0"/>
          </a:p>
        </p:txBody>
      </p:sp>
      <p:sp>
        <p:nvSpPr>
          <p:cNvPr id="99" name="Google Shape;99;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7" name="Google Shape;107;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Threats nearly always external. </a:t>
            </a:r>
            <a:endParaRPr dirty="0"/>
          </a:p>
          <a:p>
            <a:pPr marL="0" marR="0" lvl="0" indent="0" algn="l" rtl="0">
              <a:lnSpc>
                <a:spcPct val="100000"/>
              </a:lnSpc>
              <a:spcBef>
                <a:spcPts val="360"/>
              </a:spcBef>
              <a:spcAft>
                <a:spcPts val="0"/>
              </a:spcAft>
              <a:buClr>
                <a:schemeClr val="dk1"/>
              </a:buClr>
              <a:buSzPts val="1200"/>
              <a:buFont typeface="Arial"/>
              <a:buNone/>
            </a:pPr>
            <a:r>
              <a:rPr lang="en-US" dirty="0"/>
              <a:t>Always start with competitors, there is no such thing as NO competition – even if first in the industry to innovate, there will be substitute products/service available. A constant threat. </a:t>
            </a:r>
            <a:endParaRPr dirty="0"/>
          </a:p>
          <a:p>
            <a:pPr marL="0" lvl="0" indent="0" algn="l" rtl="0">
              <a:spcBef>
                <a:spcPts val="360"/>
              </a:spcBef>
              <a:spcAft>
                <a:spcPts val="0"/>
              </a:spcAft>
              <a:buNone/>
            </a:pPr>
            <a:endParaRPr dirty="0"/>
          </a:p>
        </p:txBody>
      </p:sp>
      <p:sp>
        <p:nvSpPr>
          <p:cNvPr id="108" name="Google Shape;108;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 name="Google Shape;114;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Awareness of internal threats too – organisations ignore at their peril. Can make or break a business.</a:t>
            </a:r>
            <a:endParaRPr dirty="0"/>
          </a:p>
        </p:txBody>
      </p:sp>
      <p:sp>
        <p:nvSpPr>
          <p:cNvPr id="115" name="Google Shape;115;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Introducing the PESTLE – like the SWOT, learners will explore this in greater depth across the course.</a:t>
            </a:r>
            <a:endParaRPr dirty="0"/>
          </a:p>
          <a:p>
            <a:pPr marL="0" lvl="0" indent="0" algn="l" rtl="0">
              <a:spcBef>
                <a:spcPts val="360"/>
              </a:spcBef>
              <a:spcAft>
                <a:spcPts val="0"/>
              </a:spcAft>
              <a:buNone/>
            </a:pPr>
            <a:r>
              <a:rPr lang="en-US" dirty="0"/>
              <a:t>Next slide is the PESTLE acronym expanded to illustrate elements of each section.</a:t>
            </a:r>
            <a:endParaRPr dirty="0"/>
          </a:p>
        </p:txBody>
      </p:sp>
      <p:sp>
        <p:nvSpPr>
          <p:cNvPr id="122" name="Google Shape;122;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a:t>
            </a:r>
            <a:endParaRPr dirty="0"/>
          </a:p>
          <a:p>
            <a:pPr marL="0" lvl="0" indent="0" algn="l" rtl="0">
              <a:spcBef>
                <a:spcPts val="360"/>
              </a:spcBef>
              <a:spcAft>
                <a:spcPts val="0"/>
              </a:spcAft>
              <a:buNone/>
            </a:pPr>
            <a:r>
              <a:rPr lang="en-US" dirty="0"/>
              <a:t>Draw out learners’ knowledge and opinions on HOW theses factors may potentially impact on business organisation.</a:t>
            </a:r>
            <a:endParaRPr dirty="0"/>
          </a:p>
        </p:txBody>
      </p:sp>
      <p:sp>
        <p:nvSpPr>
          <p:cNvPr id="129" name="Google Shape;129;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5" name="Google Shape;135;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Remind learners they will use these analytical tools throughout their course.</a:t>
            </a:r>
            <a:endParaRPr dirty="0"/>
          </a:p>
        </p:txBody>
      </p:sp>
      <p:sp>
        <p:nvSpPr>
          <p:cNvPr id="136" name="Google Shape;136;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learners’ experiences of the different cultures in organisations they belong to (formal/informal).</a:t>
            </a:r>
            <a:endParaRPr dirty="0"/>
          </a:p>
          <a:p>
            <a:pPr marL="0" lvl="0" indent="0" algn="l" rtl="0">
              <a:spcBef>
                <a:spcPts val="360"/>
              </a:spcBef>
              <a:spcAft>
                <a:spcPts val="0"/>
              </a:spcAft>
              <a:buNone/>
            </a:pPr>
            <a:r>
              <a:rPr lang="en-US" dirty="0"/>
              <a:t>What are reasons for these differences (practical, mission, priority)?</a:t>
            </a:r>
            <a:endParaRPr dirty="0"/>
          </a:p>
        </p:txBody>
      </p:sp>
      <p:sp>
        <p:nvSpPr>
          <p:cNvPr id="143" name="Google Shape;14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1" name="Google Shape;151;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discussion on differences in the workplace. </a:t>
            </a:r>
            <a:endParaRPr dirty="0"/>
          </a:p>
          <a:p>
            <a:pPr marL="0" lvl="0" indent="0" algn="l" rtl="0">
              <a:spcBef>
                <a:spcPts val="360"/>
              </a:spcBef>
              <a:spcAft>
                <a:spcPts val="0"/>
              </a:spcAft>
              <a:buNone/>
            </a:pPr>
            <a:r>
              <a:rPr lang="en-US" dirty="0"/>
              <a:t>Learners may have different levels of experience – consider the differences between learning in a school, college or training organisation.</a:t>
            </a:r>
            <a:endParaRPr dirty="0"/>
          </a:p>
          <a:p>
            <a:pPr marL="0" lvl="0" indent="0" algn="l" rtl="0">
              <a:spcBef>
                <a:spcPts val="360"/>
              </a:spcBef>
              <a:spcAft>
                <a:spcPts val="0"/>
              </a:spcAft>
              <a:buNone/>
            </a:pPr>
            <a:r>
              <a:rPr lang="en-US" dirty="0"/>
              <a:t>How they work at home.  </a:t>
            </a:r>
            <a:endParaRPr dirty="0"/>
          </a:p>
          <a:p>
            <a:pPr marL="0" lvl="0" indent="0" algn="l" rtl="0">
              <a:spcBef>
                <a:spcPts val="360"/>
              </a:spcBef>
              <a:spcAft>
                <a:spcPts val="0"/>
              </a:spcAft>
              <a:buNone/>
            </a:pPr>
            <a:r>
              <a:rPr lang="en-US" dirty="0"/>
              <a:t>If they have part time jobs – what are the differences between working commercially compared personal development through education</a:t>
            </a:r>
            <a:endParaRPr dirty="0"/>
          </a:p>
          <a:p>
            <a:pPr marL="0" lvl="0" indent="0" algn="l" rtl="0">
              <a:spcBef>
                <a:spcPts val="360"/>
              </a:spcBef>
              <a:spcAft>
                <a:spcPts val="0"/>
              </a:spcAft>
              <a:buNone/>
            </a:pPr>
            <a:endParaRPr dirty="0"/>
          </a:p>
        </p:txBody>
      </p:sp>
      <p:sp>
        <p:nvSpPr>
          <p:cNvPr id="152" name="Google Shape;152;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0" name="Google Shape;160;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main differences between private and public sector roles.</a:t>
            </a:r>
            <a:endParaRPr dirty="0"/>
          </a:p>
          <a:p>
            <a:pPr marL="0" lvl="0" indent="0" algn="l" rtl="0">
              <a:spcBef>
                <a:spcPts val="360"/>
              </a:spcBef>
              <a:spcAft>
                <a:spcPts val="0"/>
              </a:spcAft>
              <a:buNone/>
            </a:pPr>
            <a:r>
              <a:rPr lang="en-US" dirty="0"/>
              <a:t>Do these identified differences always hold true? </a:t>
            </a:r>
            <a:endParaRPr dirty="0"/>
          </a:p>
          <a:p>
            <a:pPr marL="0" lvl="0" indent="0" algn="l" rtl="0">
              <a:spcBef>
                <a:spcPts val="360"/>
              </a:spcBef>
              <a:spcAft>
                <a:spcPts val="0"/>
              </a:spcAft>
              <a:buNone/>
            </a:pPr>
            <a:r>
              <a:rPr lang="en-US" dirty="0"/>
              <a:t>(Eg set working hours may be true for workers based in the DWP but what about those in the NHS?)</a:t>
            </a:r>
            <a:endParaRPr dirty="0"/>
          </a:p>
        </p:txBody>
      </p:sp>
      <p:sp>
        <p:nvSpPr>
          <p:cNvPr id="161" name="Google Shape;161;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8" name="Google Shape;168;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main differences between small and large businesses.</a:t>
            </a:r>
            <a:endParaRPr dirty="0"/>
          </a:p>
          <a:p>
            <a:pPr marL="0" lvl="0" indent="0" algn="l" rtl="0">
              <a:spcBef>
                <a:spcPts val="360"/>
              </a:spcBef>
              <a:spcAft>
                <a:spcPts val="0"/>
              </a:spcAft>
              <a:buNone/>
            </a:pPr>
            <a:r>
              <a:rPr lang="en-US" dirty="0"/>
              <a:t>Other considerations are –Job Security. Owner of a small business may care more about their workforce because they know them personally. But it may suffer greater impacts in economic downturn. Or be able to adapt and change more quickly than a large business.</a:t>
            </a:r>
            <a:endParaRPr dirty="0"/>
          </a:p>
          <a:p>
            <a:pPr marL="0" lvl="0" indent="0" algn="l" rtl="0">
              <a:spcBef>
                <a:spcPts val="360"/>
              </a:spcBef>
              <a:spcAft>
                <a:spcPts val="0"/>
              </a:spcAft>
              <a:buNone/>
            </a:pPr>
            <a:r>
              <a:rPr lang="en-US" dirty="0"/>
              <a:t>Large organisations will decide on staff cuts at higher levels of the organisation. Not personal, cannot consider the impacts on individuals. Only the impact on profits. May not be able to adapt quickly to change. Or, may be financially stable enough to withstand an economic downturn </a:t>
            </a:r>
            <a:endParaRPr dirty="0"/>
          </a:p>
        </p:txBody>
      </p:sp>
      <p:sp>
        <p:nvSpPr>
          <p:cNvPr id="169" name="Google Shape;169;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6" name="Google Shape;176;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how doing business requires investments of capital from the owners to start up, then from profits or surpluses to ensure survival.</a:t>
            </a:r>
            <a:endParaRPr dirty="0"/>
          </a:p>
          <a:p>
            <a:pPr marL="0" lvl="0" indent="0" algn="l" rtl="0">
              <a:spcBef>
                <a:spcPts val="360"/>
              </a:spcBef>
              <a:spcAft>
                <a:spcPts val="0"/>
              </a:spcAft>
              <a:buNone/>
            </a:pPr>
            <a:r>
              <a:rPr lang="en-US" dirty="0"/>
              <a:t>Introduce the role of budgets to control and manage costs (explored in more detail in the Finance learning outcomes.)</a:t>
            </a:r>
            <a:endParaRPr dirty="0"/>
          </a:p>
          <a:p>
            <a:pPr marL="0" lvl="0" indent="0" algn="l" rtl="0">
              <a:spcBef>
                <a:spcPts val="360"/>
              </a:spcBef>
              <a:spcAft>
                <a:spcPts val="0"/>
              </a:spcAft>
              <a:buNone/>
            </a:pPr>
            <a:r>
              <a:rPr lang="en-US" dirty="0"/>
              <a:t> </a:t>
            </a:r>
            <a:endParaRPr dirty="0"/>
          </a:p>
        </p:txBody>
      </p:sp>
      <p:sp>
        <p:nvSpPr>
          <p:cNvPr id="177" name="Google Shape;177;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5" name="Google Shape;185;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Lead class discussion on how doing business via the internet has led to increased international trading.</a:t>
            </a:r>
            <a:endParaRPr dirty="0"/>
          </a:p>
          <a:p>
            <a:pPr marL="0" lvl="0" indent="0" algn="l" rtl="0">
              <a:spcBef>
                <a:spcPts val="360"/>
              </a:spcBef>
              <a:spcAft>
                <a:spcPts val="0"/>
              </a:spcAft>
              <a:buNone/>
            </a:pPr>
            <a:r>
              <a:rPr lang="en-US" dirty="0"/>
              <a:t>All organisations, even micro and small businesses, may have to comply with international legislation on things such as sales tax (VAT in the UK) – depending on the value of sales they make in any specific international currency.  </a:t>
            </a:r>
            <a:endParaRPr dirty="0"/>
          </a:p>
        </p:txBody>
      </p:sp>
      <p:sp>
        <p:nvSpPr>
          <p:cNvPr id="186" name="Google Shape;186;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94" name="Google Shape;194;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0" name="Google Shape;200;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
        <p:cNvGrpSpPr/>
        <p:nvPr/>
      </p:nvGrpSpPr>
      <p:grpSpPr>
        <a:xfrm>
          <a:off x="0" y="0"/>
          <a:ext cx="0" cy="0"/>
          <a:chOff x="0" y="0"/>
          <a:chExt cx="0" cy="0"/>
        </a:xfrm>
      </p:grpSpPr>
      <p:sp>
        <p:nvSpPr>
          <p:cNvPr id="42" name="Google Shape;42;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3" name="Google Shape;43;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4" name="Google Shape;44;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1" name="Google Shape;51;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This is a very brief introduction to the concepts of mission, vision and values. </a:t>
            </a:r>
            <a:endParaRPr dirty="0"/>
          </a:p>
          <a:p>
            <a:pPr marL="0" lvl="0" indent="0" algn="l" rtl="0">
              <a:spcBef>
                <a:spcPts val="360"/>
              </a:spcBef>
              <a:spcAft>
                <a:spcPts val="0"/>
              </a:spcAft>
              <a:buNone/>
            </a:pPr>
            <a:r>
              <a:rPr lang="en-US" dirty="0"/>
              <a:t>This is explored in more depth in section 1.2  and no need to go any deeper at this point.</a:t>
            </a:r>
            <a:endParaRPr dirty="0"/>
          </a:p>
        </p:txBody>
      </p:sp>
      <p:sp>
        <p:nvSpPr>
          <p:cNvPr id="52" name="Google Shape;52;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Operational internal environments may be considered through the functional areas of a business – all of which may have slightly different ‘cultures’ within the same organisation.  </a:t>
            </a:r>
            <a:endParaRPr dirty="0"/>
          </a:p>
          <a:p>
            <a:pPr marL="0" lvl="0" indent="0" algn="l" rtl="0">
              <a:spcBef>
                <a:spcPts val="360"/>
              </a:spcBef>
              <a:spcAft>
                <a:spcPts val="0"/>
              </a:spcAft>
              <a:buNone/>
            </a:pP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7" name="Google Shape;67;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Discuss the concept of ‘scarce resources’ in economic terms and relate it to the potential pressures on organisations.</a:t>
            </a:r>
            <a:endParaRPr dirty="0"/>
          </a:p>
        </p:txBody>
      </p:sp>
      <p:sp>
        <p:nvSpPr>
          <p:cNvPr id="68" name="Google Shape;68;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5" name="Google Shape;75;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 next few slides are an introduction to SWOT analysis. </a:t>
            </a:r>
            <a:endParaRPr dirty="0"/>
          </a:p>
          <a:p>
            <a:pPr marL="0" lvl="0" indent="0" algn="l" rtl="0">
              <a:spcBef>
                <a:spcPts val="360"/>
              </a:spcBef>
              <a:spcAft>
                <a:spcPts val="0"/>
              </a:spcAft>
              <a:buNone/>
            </a:pPr>
            <a:r>
              <a:rPr lang="en-US" dirty="0"/>
              <a:t>Students will explore this in more depth throughout the course.</a:t>
            </a:r>
            <a:endParaRPr dirty="0"/>
          </a:p>
        </p:txBody>
      </p:sp>
      <p:sp>
        <p:nvSpPr>
          <p:cNvPr id="76" name="Google Shape;76;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2" name="Google Shape;82;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Strengths – internal factor because they are able to be controlled and built on from within the organisation.</a:t>
            </a:r>
            <a:endParaRPr dirty="0"/>
          </a:p>
        </p:txBody>
      </p:sp>
      <p:sp>
        <p:nvSpPr>
          <p:cNvPr id="83" name="Google Shape;83;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5"/>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5"/>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5"/>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5"/>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5"/>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5"/>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5"/>
          <p:cNvSpPr txBox="1"/>
          <p:nvPr/>
        </p:nvSpPr>
        <p:spPr>
          <a:xfrm>
            <a:off x="2280444" y="6048911"/>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9266AD0A-C42B-3354-8D1B-A410CA2B1B0C}"/>
              </a:ext>
            </a:extLst>
          </p:cNvPr>
          <p:cNvPicPr>
            <a:picLocks noChangeAspect="1"/>
          </p:cNvPicPr>
          <p:nvPr userDrawn="1"/>
        </p:nvPicPr>
        <p:blipFill>
          <a:blip r:embed="rId4"/>
          <a:stretch>
            <a:fillRect/>
          </a:stretch>
        </p:blipFill>
        <p:spPr>
          <a:xfrm>
            <a:off x="8145336" y="6048911"/>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2: The environments organisations operate in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weaknesses</a:t>
            </a:r>
            <a:endParaRPr dirty="0"/>
          </a:p>
        </p:txBody>
      </p:sp>
      <p:sp>
        <p:nvSpPr>
          <p:cNvPr id="95" name="Google Shape;95;p10"/>
          <p:cNvSpPr txBox="1">
            <a:spLocks noGrp="1"/>
          </p:cNvSpPr>
          <p:nvPr>
            <p:ph type="body" idx="1"/>
          </p:nvPr>
        </p:nvSpPr>
        <p:spPr>
          <a:xfrm>
            <a:off x="457200" y="1561717"/>
            <a:ext cx="8229600" cy="424847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Weaknesses </a:t>
            </a:r>
            <a:endParaRPr lang="en-US" dirty="0"/>
          </a:p>
          <a:p>
            <a:pPr marL="0" lvl="0" indent="0" algn="l" rtl="0">
              <a:lnSpc>
                <a:spcPct val="100000"/>
              </a:lnSpc>
              <a:spcBef>
                <a:spcPts val="2000"/>
              </a:spcBef>
              <a:spcAft>
                <a:spcPts val="0"/>
              </a:spcAft>
              <a:buNone/>
            </a:pPr>
            <a:r>
              <a:rPr lang="en-US" dirty="0"/>
              <a:t>The internal factors that may hinder an organisation’s future success. </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Difficulty retaining/recruiting staff, poor industrial relations.</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Outdated technologies affecting quality and ease of doing business.</a:t>
            </a:r>
            <a:endParaRPr dirty="0"/>
          </a:p>
          <a:p>
            <a:pPr marL="342900" lvl="0" indent="-342900" algn="l" rtl="0">
              <a:lnSpc>
                <a:spcPct val="100000"/>
              </a:lnSpc>
              <a:spcBef>
                <a:spcPts val="2000"/>
              </a:spcBef>
              <a:spcAft>
                <a:spcPts val="0"/>
              </a:spcAft>
              <a:buClr>
                <a:srgbClr val="0070C0"/>
              </a:buClr>
              <a:buSzPts val="1800"/>
              <a:buFont typeface="Arial"/>
              <a:buChar char="•"/>
            </a:pPr>
            <a:r>
              <a:rPr lang="en-US" dirty="0"/>
              <a:t>High levels of customer complaints implying issues in quality/service.</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Poor management information systems affecting decisions and results.</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opportunities</a:t>
            </a:r>
            <a:endParaRPr b="0" dirty="0"/>
          </a:p>
        </p:txBody>
      </p:sp>
      <p:sp>
        <p:nvSpPr>
          <p:cNvPr id="102" name="Google Shape;102;p1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b="1" dirty="0"/>
              <a:t>Opportunities</a:t>
            </a:r>
            <a:endParaRPr lang="en-US" sz="1800" dirty="0"/>
          </a:p>
          <a:p>
            <a:pPr marL="0" lvl="2" indent="0" algn="l" rtl="0">
              <a:lnSpc>
                <a:spcPct val="125000"/>
              </a:lnSpc>
              <a:spcBef>
                <a:spcPts val="0"/>
              </a:spcBef>
              <a:spcAft>
                <a:spcPts val="0"/>
              </a:spcAft>
              <a:buNone/>
            </a:pPr>
            <a:r>
              <a:rPr lang="en-US" sz="1800" dirty="0"/>
              <a:t>Organisations must seek out opportunities to avoid being </a:t>
            </a:r>
            <a:endParaRPr sz="1800" dirty="0"/>
          </a:p>
          <a:p>
            <a:pPr marL="0" lvl="2" indent="0" algn="l" rtl="0">
              <a:lnSpc>
                <a:spcPct val="125000"/>
              </a:lnSpc>
              <a:spcBef>
                <a:spcPts val="0"/>
              </a:spcBef>
              <a:spcAft>
                <a:spcPts val="0"/>
              </a:spcAft>
              <a:buNone/>
            </a:pPr>
            <a:r>
              <a:rPr lang="en-US" sz="1800" dirty="0"/>
              <a:t>overtaken by competitors who may become a threat.</a:t>
            </a:r>
            <a:endParaRPr sz="1800" dirty="0"/>
          </a:p>
          <a:p>
            <a:pPr marL="0" lvl="2" indent="0" algn="l" rtl="0">
              <a:lnSpc>
                <a:spcPct val="125000"/>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An external factor that happens as a result of </a:t>
            </a:r>
          </a:p>
          <a:p>
            <a:pPr marL="0" lvl="2" indent="0" algn="l" rtl="0">
              <a:lnSpc>
                <a:spcPct val="125000"/>
              </a:lnSpc>
              <a:spcBef>
                <a:spcPts val="0"/>
              </a:spcBef>
              <a:spcAft>
                <a:spcPts val="0"/>
              </a:spcAft>
              <a:buNone/>
            </a:pPr>
            <a:r>
              <a:rPr lang="en-US" sz="1800" dirty="0"/>
              <a:t>research, reputation or luck.</a:t>
            </a:r>
            <a:endParaRPr sz="1800" dirty="0"/>
          </a:p>
          <a:p>
            <a:pPr marL="0" lvl="2" indent="0" algn="l" rtl="0">
              <a:lnSpc>
                <a:spcPct val="125000"/>
              </a:lnSpc>
              <a:spcBef>
                <a:spcPts val="500"/>
              </a:spcBef>
              <a:spcAft>
                <a:spcPts val="0"/>
              </a:spcAft>
              <a:buNone/>
            </a:pPr>
            <a:r>
              <a:rPr lang="en-US" sz="1800" b="1" dirty="0"/>
              <a:t>For example:</a:t>
            </a:r>
            <a:endParaRPr lang="en-US" sz="1800" dirty="0"/>
          </a:p>
          <a:p>
            <a:pPr marL="540000" lvl="0" indent="-216000" algn="l" rtl="0">
              <a:lnSpc>
                <a:spcPct val="100000"/>
              </a:lnSpc>
              <a:spcBef>
                <a:spcPts val="0"/>
              </a:spcBef>
              <a:spcAft>
                <a:spcPts val="0"/>
              </a:spcAft>
              <a:buClr>
                <a:srgbClr val="0077E3"/>
              </a:buClr>
              <a:buSzPts val="1600"/>
              <a:buFont typeface="Arial"/>
              <a:buChar char="•"/>
            </a:pPr>
            <a:r>
              <a:rPr lang="en-US" sz="1800" dirty="0"/>
              <a:t>Opening of new markets for existing products</a:t>
            </a:r>
            <a:br>
              <a:rPr lang="en-US" sz="1800" dirty="0"/>
            </a:br>
            <a:r>
              <a:rPr lang="en-US" sz="1800" dirty="0"/>
              <a:t> or existing resources.</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New products or services in response to legislation or market trends.</a:t>
            </a:r>
            <a:endParaRPr sz="1800" dirty="0"/>
          </a:p>
          <a:p>
            <a:pPr marL="324000" lvl="0" indent="0" algn="l" rtl="0">
              <a:lnSpc>
                <a:spcPct val="100000"/>
              </a:lnSpc>
              <a:spcBef>
                <a:spcPts val="0"/>
              </a:spcBef>
              <a:spcAft>
                <a:spcPts val="0"/>
              </a:spcAft>
              <a:buNone/>
            </a:pPr>
            <a:r>
              <a:rPr lang="en-US" sz="1800" dirty="0"/>
              <a:t> </a:t>
            </a: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Technological breakthroughs in hardware, systems, processes or platforms</a:t>
            </a:r>
            <a:r>
              <a:rPr lang="en-US" sz="1600" dirty="0"/>
              <a:t>.</a:t>
            </a:r>
            <a:endParaRPr dirty="0"/>
          </a:p>
          <a:p>
            <a:pPr marL="324000" lvl="0" indent="0" algn="l" rtl="0">
              <a:lnSpc>
                <a:spcPct val="100000"/>
              </a:lnSpc>
              <a:spcBef>
                <a:spcPts val="0"/>
              </a:spcBef>
              <a:spcAft>
                <a:spcPts val="0"/>
              </a:spcAft>
              <a:buNone/>
            </a:pPr>
            <a:endParaRPr sz="1600" dirty="0"/>
          </a:p>
          <a:p>
            <a:pPr marL="540000" lvl="0" indent="-88999" algn="l" rtl="0">
              <a:lnSpc>
                <a:spcPct val="100000"/>
              </a:lnSpc>
              <a:spcBef>
                <a:spcPts val="0"/>
              </a:spcBef>
              <a:spcAft>
                <a:spcPts val="0"/>
              </a:spcAft>
              <a:buClr>
                <a:srgbClr val="0077E3"/>
              </a:buClr>
              <a:buSzPts val="2000"/>
              <a:buFont typeface="Arial"/>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AD9BB3C2-8DD8-4149-2D25-550760F25372}"/>
              </a:ext>
            </a:extLst>
          </p:cNvPr>
          <p:cNvPicPr>
            <a:picLocks noChangeAspect="1" noChangeArrowheads="1"/>
          </p:cNvPicPr>
          <p:nvPr/>
        </p:nvPicPr>
        <p:blipFill>
          <a:blip r:embed="rId3"/>
          <a:srcRect/>
          <a:stretch/>
        </p:blipFill>
        <p:spPr bwMode="auto">
          <a:xfrm>
            <a:off x="5858064" y="2539013"/>
            <a:ext cx="3285936" cy="17744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2"/>
          <p:cNvSpPr txBox="1">
            <a:spLocks noGrp="1"/>
          </p:cNvSpPr>
          <p:nvPr>
            <p:ph type="title"/>
          </p:nvPr>
        </p:nvSpPr>
        <p:spPr>
          <a:xfrm>
            <a:off x="457200" y="98072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threats (external)</a:t>
            </a:r>
            <a:endParaRPr dirty="0"/>
          </a:p>
        </p:txBody>
      </p:sp>
      <p:sp>
        <p:nvSpPr>
          <p:cNvPr id="111" name="Google Shape;111;p12"/>
          <p:cNvSpPr txBox="1">
            <a:spLocks noGrp="1"/>
          </p:cNvSpPr>
          <p:nvPr>
            <p:ph type="body" idx="1"/>
          </p:nvPr>
        </p:nvSpPr>
        <p:spPr>
          <a:xfrm>
            <a:off x="457200" y="1512000"/>
            <a:ext cx="8229600" cy="465330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Threats</a:t>
            </a:r>
            <a:endParaRPr dirty="0"/>
          </a:p>
          <a:p>
            <a:pPr marL="0" lvl="0" indent="0" algn="l" rtl="0">
              <a:lnSpc>
                <a:spcPct val="100000"/>
              </a:lnSpc>
              <a:spcBef>
                <a:spcPts val="2000"/>
              </a:spcBef>
              <a:spcAft>
                <a:spcPts val="0"/>
              </a:spcAft>
              <a:buNone/>
            </a:pPr>
            <a:r>
              <a:rPr lang="en-US" dirty="0"/>
              <a:t>Most threats are external to an organisation. Potentially out of the control of management, who can either choose to wait and react, or anticipate and plan by being proactive.</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Competitors: with more budget/creativity/innovation, etc.</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Competitors: who are new entrants to the market. </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Economic factors such as inflation rates, interest rates.</a:t>
            </a:r>
            <a:endParaRPr dirty="0"/>
          </a:p>
          <a:p>
            <a:pPr marL="342900" lvl="0" indent="-342900" algn="l" rtl="0">
              <a:lnSpc>
                <a:spcPct val="100000"/>
              </a:lnSpc>
              <a:spcBef>
                <a:spcPts val="2000"/>
              </a:spcBef>
              <a:spcAft>
                <a:spcPts val="0"/>
              </a:spcAft>
              <a:buClr>
                <a:srgbClr val="0066FF"/>
              </a:buClr>
              <a:buSzPct val="90000"/>
              <a:buFont typeface="Arial"/>
              <a:buChar char="•"/>
            </a:pPr>
            <a:r>
              <a:rPr lang="en-US" dirty="0"/>
              <a:t>Change in technology that outdates anything the organisation uses.</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threats (internal)</a:t>
            </a:r>
            <a:endParaRPr dirty="0"/>
          </a:p>
        </p:txBody>
      </p:sp>
      <p:sp>
        <p:nvSpPr>
          <p:cNvPr id="118" name="Google Shape;118;p13"/>
          <p:cNvSpPr txBox="1">
            <a:spLocks noGrp="1"/>
          </p:cNvSpPr>
          <p:nvPr>
            <p:ph type="body" idx="1"/>
          </p:nvPr>
        </p:nvSpPr>
        <p:spPr>
          <a:xfrm>
            <a:off x="457200" y="1512000"/>
            <a:ext cx="8229600" cy="4653304"/>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None/>
            </a:pPr>
            <a:r>
              <a:rPr lang="en-US" b="1" dirty="0"/>
              <a:t>Threats</a:t>
            </a:r>
            <a:endParaRPr dirty="0"/>
          </a:p>
          <a:p>
            <a:pPr marL="0" lvl="0" indent="0" algn="l" rtl="0">
              <a:lnSpc>
                <a:spcPct val="100000"/>
              </a:lnSpc>
              <a:spcBef>
                <a:spcPts val="2000"/>
              </a:spcBef>
              <a:spcAft>
                <a:spcPts val="0"/>
              </a:spcAft>
              <a:buNone/>
            </a:pPr>
            <a:r>
              <a:rPr lang="en-US" dirty="0"/>
              <a:t>Some threats can be internal and management need to be alert for these. </a:t>
            </a:r>
            <a:endParaRPr dirty="0"/>
          </a:p>
          <a:p>
            <a:pPr marL="0" lvl="0" indent="0" algn="l" rtl="0">
              <a:lnSpc>
                <a:spcPct val="100000"/>
              </a:lnSpc>
              <a:spcBef>
                <a:spcPts val="2000"/>
              </a:spcBef>
              <a:spcAft>
                <a:spcPts val="0"/>
              </a:spcAft>
              <a:buNone/>
            </a:pPr>
            <a:r>
              <a:rPr lang="en-US" b="1" dirty="0"/>
              <a:t>For example:</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Resistance to change from staff leading to non-compliance or sabotage.</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Passive management accepting things as they are and not proactively seeking improvement.</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Lack of management control of systems, people or processes.</a:t>
            </a:r>
            <a:endParaRPr dirty="0"/>
          </a:p>
          <a:p>
            <a:pPr marL="342900" lvl="0" indent="-342900" algn="l" rtl="0">
              <a:lnSpc>
                <a:spcPct val="100000"/>
              </a:lnSpc>
              <a:spcBef>
                <a:spcPts val="1200"/>
              </a:spcBef>
              <a:spcAft>
                <a:spcPts val="0"/>
              </a:spcAft>
              <a:buClr>
                <a:srgbClr val="0070C0"/>
              </a:buClr>
              <a:buSzPts val="1800"/>
              <a:buFont typeface="Arial"/>
              <a:buChar char="•"/>
            </a:pPr>
            <a:r>
              <a:rPr lang="en-US" dirty="0"/>
              <a:t>Poor quality or lack of information for financial and other management decision-making.</a:t>
            </a:r>
            <a:endParaRPr dirty="0"/>
          </a:p>
          <a:p>
            <a:pPr marL="342900" lvl="0" indent="-215900" algn="l" rtl="0">
              <a:lnSpc>
                <a:spcPct val="100000"/>
              </a:lnSpc>
              <a:spcBef>
                <a:spcPts val="2000"/>
              </a:spcBef>
              <a:spcAft>
                <a:spcPts val="0"/>
              </a:spcAft>
              <a:buClr>
                <a:schemeClr val="dk1"/>
              </a:buClr>
              <a:buSzPts val="2000"/>
              <a:buFont typeface="Arial"/>
              <a:buNone/>
            </a:pPr>
            <a:endParaRPr dirty="0"/>
          </a:p>
          <a:p>
            <a:pPr marL="0" lvl="2" indent="0" algn="l" rtl="0">
              <a:lnSpc>
                <a:spcPct val="100000"/>
              </a:lnSpc>
              <a:spcBef>
                <a:spcPts val="15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environmental constraints on organisations</a:t>
            </a:r>
            <a:endParaRPr dirty="0"/>
          </a:p>
        </p:txBody>
      </p:sp>
      <p:sp>
        <p:nvSpPr>
          <p:cNvPr id="125" name="Google Shape;125;p1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20000"/>
              </a:lnSpc>
              <a:spcBef>
                <a:spcPts val="2000"/>
              </a:spcBef>
              <a:spcAft>
                <a:spcPts val="0"/>
              </a:spcAft>
              <a:buClr>
                <a:srgbClr val="0066FF"/>
              </a:buClr>
              <a:buSzPct val="80000"/>
              <a:buFont typeface="Arial" panose="020B0604020202020204" pitchFamily="34" charset="0"/>
              <a:buChar char="•"/>
            </a:pPr>
            <a:r>
              <a:rPr lang="en-US" dirty="0"/>
              <a:t>The external environments of a business organisation considers all the outside influences that impact on its operations.</a:t>
            </a:r>
            <a:endParaRPr lang="en-US" sz="2000" dirty="0"/>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 business will need to either plan its actions or react to these external factors to continue its operations. </a:t>
            </a:r>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There are SIX external factors to be considered. </a:t>
            </a:r>
          </a:p>
          <a:p>
            <a:pPr marL="342900" lvl="2" indent="-342900" algn="l" rtl="0">
              <a:lnSpc>
                <a:spcPct val="111111"/>
              </a:lnSpc>
              <a:spcBef>
                <a:spcPts val="1000"/>
              </a:spcBef>
              <a:spcAft>
                <a:spcPts val="0"/>
              </a:spcAft>
              <a:buClr>
                <a:srgbClr val="0066FF"/>
              </a:buClr>
              <a:buSzPct val="80000"/>
              <a:buFont typeface="Arial" panose="020B0604020202020204" pitchFamily="34" charset="0"/>
              <a:buChar char="•"/>
            </a:pPr>
            <a:r>
              <a:rPr lang="en-US" sz="2000" dirty="0"/>
              <a:t>These are listed under the acronym PESTLE.</a:t>
            </a:r>
            <a:endParaRPr sz="2000" dirty="0"/>
          </a:p>
          <a:p>
            <a:pPr marL="0" lvl="2" indent="0" algn="l" rtl="0">
              <a:lnSpc>
                <a:spcPct val="111111"/>
              </a:lnSpc>
              <a:spcBef>
                <a:spcPts val="1000"/>
              </a:spcBef>
              <a:spcAft>
                <a:spcPts val="0"/>
              </a:spcAft>
              <a:buNone/>
            </a:pPr>
            <a:endParaRPr sz="1800" dirty="0"/>
          </a:p>
          <a:p>
            <a:pPr marL="0" lvl="2" indent="0" algn="l" rtl="0">
              <a:lnSpc>
                <a:spcPct val="125000"/>
              </a:lnSpc>
              <a:spcBef>
                <a:spcPts val="1000"/>
              </a:spcBef>
              <a:spcAft>
                <a:spcPts val="0"/>
              </a:spcAft>
              <a:buNone/>
            </a:pPr>
            <a:endParaRPr dirty="0"/>
          </a:p>
        </p:txBody>
      </p:sp>
      <p:pic>
        <p:nvPicPr>
          <p:cNvPr id="1026" name="Picture 2">
            <a:extLst>
              <a:ext uri="{FF2B5EF4-FFF2-40B4-BE49-F238E27FC236}">
                <a16:creationId xmlns:a16="http://schemas.microsoft.com/office/drawing/2014/main" id="{B167E41F-9570-4917-9569-216594AD34A3}"/>
              </a:ext>
            </a:extLst>
          </p:cNvPr>
          <p:cNvPicPr>
            <a:picLocks noChangeAspect="1" noChangeArrowheads="1"/>
          </p:cNvPicPr>
          <p:nvPr/>
        </p:nvPicPr>
        <p:blipFill>
          <a:blip r:embed="rId3"/>
          <a:srcRect/>
          <a:stretch/>
        </p:blipFill>
        <p:spPr bwMode="auto">
          <a:xfrm>
            <a:off x="2140000" y="4308727"/>
            <a:ext cx="4864000" cy="1677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5"/>
          <p:cNvSpPr txBox="1">
            <a:spLocks noGrp="1"/>
          </p:cNvSpPr>
          <p:nvPr>
            <p:ph type="title"/>
          </p:nvPr>
        </p:nvSpPr>
        <p:spPr>
          <a:xfrm>
            <a:off x="457200" y="880921"/>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PESTLE</a:t>
            </a:r>
            <a:endParaRPr dirty="0"/>
          </a:p>
        </p:txBody>
      </p:sp>
      <p:graphicFrame>
        <p:nvGraphicFramePr>
          <p:cNvPr id="132" name="Google Shape;132;p15"/>
          <p:cNvGraphicFramePr/>
          <p:nvPr>
            <p:extLst>
              <p:ext uri="{D42A27DB-BD31-4B8C-83A1-F6EECF244321}">
                <p14:modId xmlns:p14="http://schemas.microsoft.com/office/powerpoint/2010/main" val="1774753719"/>
              </p:ext>
            </p:extLst>
          </p:nvPr>
        </p:nvGraphicFramePr>
        <p:xfrm>
          <a:off x="377300" y="1307481"/>
          <a:ext cx="8229600" cy="4616330"/>
        </p:xfrm>
        <a:graphic>
          <a:graphicData uri="http://schemas.openxmlformats.org/drawingml/2006/table">
            <a:tbl>
              <a:tblPr firstRow="1" bandRow="1">
                <a:noFill/>
                <a:tableStyleId>{848121DD-7378-4BA5-98D8-4EA6272258F5}</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371600">
                  <a:extLst>
                    <a:ext uri="{9D8B030D-6E8A-4147-A177-3AD203B41FA5}">
                      <a16:colId xmlns:a16="http://schemas.microsoft.com/office/drawing/2014/main" val="20005"/>
                    </a:ext>
                  </a:extLst>
                </a:gridCol>
              </a:tblGrid>
              <a:tr h="582575">
                <a:tc>
                  <a:txBody>
                    <a:bodyPr/>
                    <a:lstStyle/>
                    <a:p>
                      <a:pPr marL="0" marR="0" lvl="0" indent="0" algn="ctr" rtl="0">
                        <a:spcBef>
                          <a:spcPts val="0"/>
                        </a:spcBef>
                        <a:spcAft>
                          <a:spcPts val="0"/>
                        </a:spcAft>
                        <a:buNone/>
                      </a:pPr>
                      <a:r>
                        <a:rPr lang="en-US" sz="1800" u="none" strike="noStrike" cap="none" dirty="0">
                          <a:solidFill>
                            <a:schemeClr val="dk1"/>
                          </a:solidFill>
                        </a:rPr>
                        <a:t>Political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Economic</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Social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Techno-logical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Legal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ctr" rtl="0">
                        <a:spcBef>
                          <a:spcPts val="0"/>
                        </a:spcBef>
                        <a:spcAft>
                          <a:spcPts val="0"/>
                        </a:spcAft>
                        <a:buNone/>
                      </a:pPr>
                      <a:r>
                        <a:rPr lang="en-US" sz="1800" u="none" strike="noStrike" cap="none" dirty="0">
                          <a:solidFill>
                            <a:schemeClr val="dk1"/>
                          </a:solidFill>
                        </a:rPr>
                        <a:t>Environ-mental</a:t>
                      </a:r>
                      <a:endParaRPr dirty="0"/>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0"/>
                  </a:ext>
                </a:extLst>
              </a:tr>
              <a:tr h="582575">
                <a:tc>
                  <a:txBody>
                    <a:bodyPr/>
                    <a:lstStyle/>
                    <a:p>
                      <a:pPr marL="0" marR="0" lvl="0" indent="0" algn="l" rtl="0">
                        <a:spcBef>
                          <a:spcPts val="0"/>
                        </a:spcBef>
                        <a:spcAft>
                          <a:spcPts val="0"/>
                        </a:spcAft>
                        <a:buNone/>
                      </a:pPr>
                      <a:r>
                        <a:rPr lang="en-US" sz="1600" u="none" strike="noStrike" cap="none" dirty="0">
                          <a:solidFill>
                            <a:schemeClr val="dk1"/>
                          </a:solidFill>
                        </a:rPr>
                        <a:t>Government</a:t>
                      </a:r>
                      <a:endParaRPr dirty="0"/>
                    </a:p>
                    <a:p>
                      <a:pPr marL="0" marR="0" lvl="0" indent="0" algn="l" rtl="0">
                        <a:spcBef>
                          <a:spcPts val="0"/>
                        </a:spcBef>
                        <a:spcAft>
                          <a:spcPts val="0"/>
                        </a:spcAft>
                        <a:buNone/>
                      </a:pPr>
                      <a:r>
                        <a:rPr lang="en-US" sz="1600" dirty="0">
                          <a:solidFill>
                            <a:schemeClr val="dk1"/>
                          </a:solidFill>
                        </a:rPr>
                        <a:t>policies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Unemploy-ment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Cultural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Innovation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Employment laws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Climate change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1"/>
                  </a:ext>
                </a:extLst>
              </a:tr>
              <a:tr h="582575">
                <a:tc>
                  <a:txBody>
                    <a:bodyPr/>
                    <a:lstStyle/>
                    <a:p>
                      <a:pPr marL="0" marR="0" lvl="0" indent="0" algn="l" rtl="0">
                        <a:spcBef>
                          <a:spcPts val="0"/>
                        </a:spcBef>
                        <a:spcAft>
                          <a:spcPts val="0"/>
                        </a:spcAft>
                        <a:buNone/>
                      </a:pPr>
                      <a:r>
                        <a:rPr lang="en-US" sz="1600" dirty="0">
                          <a:solidFill>
                            <a:schemeClr val="dk1"/>
                          </a:solidFill>
                        </a:rPr>
                        <a:t>Fiscal/</a:t>
                      </a:r>
                    </a:p>
                    <a:p>
                      <a:pPr marL="0" marR="0" lvl="0" indent="0" algn="l" rtl="0">
                        <a:spcBef>
                          <a:spcPts val="0"/>
                        </a:spcBef>
                        <a:spcAft>
                          <a:spcPts val="0"/>
                        </a:spcAft>
                        <a:buNone/>
                      </a:pPr>
                      <a:r>
                        <a:rPr lang="en-US" sz="1600" dirty="0">
                          <a:solidFill>
                            <a:schemeClr val="dk1"/>
                          </a:solidFill>
                        </a:rPr>
                        <a:t>monetary policies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Inflation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Education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Knowledge transfer</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Health and safety laws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Carbon footprint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2"/>
                  </a:ext>
                </a:extLst>
              </a:tr>
              <a:tr h="582575">
                <a:tc>
                  <a:txBody>
                    <a:bodyPr/>
                    <a:lstStyle/>
                    <a:p>
                      <a:pPr marL="0" marR="0" lvl="0" indent="0" algn="l" rtl="0">
                        <a:spcBef>
                          <a:spcPts val="0"/>
                        </a:spcBef>
                        <a:spcAft>
                          <a:spcPts val="0"/>
                        </a:spcAft>
                        <a:buNone/>
                      </a:pPr>
                      <a:r>
                        <a:rPr lang="en-US" sz="1600" dirty="0">
                          <a:solidFill>
                            <a:schemeClr val="dk1"/>
                          </a:solidFill>
                        </a:rPr>
                        <a:t>Industrial polices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Interest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Health index</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Mobile technologies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Consumer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Global warming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3"/>
                  </a:ext>
                </a:extLst>
              </a:tr>
              <a:tr h="582575">
                <a:tc>
                  <a:txBody>
                    <a:bodyPr/>
                    <a:lstStyle/>
                    <a:p>
                      <a:pPr marL="0" marR="0" lvl="0" indent="0" algn="l" rtl="0">
                        <a:spcBef>
                          <a:spcPts val="0"/>
                        </a:spcBef>
                        <a:spcAft>
                          <a:spcPts val="0"/>
                        </a:spcAft>
                        <a:buNone/>
                      </a:pPr>
                      <a:r>
                        <a:rPr lang="en-US" sz="1600" dirty="0">
                          <a:solidFill>
                            <a:schemeClr val="dk1"/>
                          </a:solidFill>
                        </a:rPr>
                        <a:t>Political party system</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Exchange rates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Demo-graphics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Digital economy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Data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Pollution levels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4"/>
                  </a:ext>
                </a:extLst>
              </a:tr>
              <a:tr h="582575">
                <a:tc>
                  <a:txBody>
                    <a:bodyPr/>
                    <a:lstStyle/>
                    <a:p>
                      <a:pPr marL="0" marR="0" lvl="0" indent="0" algn="l" rtl="0">
                        <a:spcBef>
                          <a:spcPts val="0"/>
                        </a:spcBef>
                        <a:spcAft>
                          <a:spcPts val="0"/>
                        </a:spcAft>
                        <a:buNone/>
                      </a:pPr>
                      <a:r>
                        <a:rPr lang="en-US" sz="1600" dirty="0">
                          <a:solidFill>
                            <a:schemeClr val="dk1"/>
                          </a:solidFill>
                        </a:rPr>
                        <a:t>Economic planning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Level of taxation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Lifestyle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Consumer expectations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Equality and diversity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Waste disposal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5"/>
                  </a:ext>
                </a:extLst>
              </a:tr>
              <a:tr h="582575">
                <a:tc>
                  <a:txBody>
                    <a:bodyPr/>
                    <a:lstStyle/>
                    <a:p>
                      <a:pPr marL="0" marR="0" lvl="0" indent="0" algn="l" rtl="0">
                        <a:spcBef>
                          <a:spcPts val="0"/>
                        </a:spcBef>
                        <a:spcAft>
                          <a:spcPts val="0"/>
                        </a:spcAft>
                        <a:buNone/>
                      </a:pPr>
                      <a:r>
                        <a:rPr lang="en-US" sz="1600" dirty="0">
                          <a:solidFill>
                            <a:schemeClr val="dk1"/>
                          </a:solidFill>
                        </a:rPr>
                        <a:t>International trade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Economic growth</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Pressure groups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New products/ materials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Copyright and patents protection</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tc>
                  <a:txBody>
                    <a:bodyPr/>
                    <a:lstStyle/>
                    <a:p>
                      <a:pPr marL="0" marR="0" lvl="0" indent="0" algn="l" rtl="0">
                        <a:spcBef>
                          <a:spcPts val="0"/>
                        </a:spcBef>
                        <a:spcAft>
                          <a:spcPts val="0"/>
                        </a:spcAft>
                        <a:buNone/>
                      </a:pPr>
                      <a:r>
                        <a:rPr lang="en-US" sz="1600" dirty="0">
                          <a:solidFill>
                            <a:schemeClr val="dk1"/>
                          </a:solidFill>
                        </a:rPr>
                        <a:t>The circular economy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no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analyses</a:t>
            </a:r>
            <a:endParaRPr dirty="0"/>
          </a:p>
        </p:txBody>
      </p:sp>
      <p:sp>
        <p:nvSpPr>
          <p:cNvPr id="139" name="Google Shape;139;p16"/>
          <p:cNvSpPr txBox="1">
            <a:spLocks noGrp="1"/>
          </p:cNvSpPr>
          <p:nvPr>
            <p:ph type="body" idx="1"/>
          </p:nvPr>
        </p:nvSpPr>
        <p:spPr>
          <a:xfrm>
            <a:off x="457200" y="1512000"/>
            <a:ext cx="8435280" cy="4248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2000"/>
              </a:spcBef>
              <a:spcAft>
                <a:spcPts val="0"/>
              </a:spcAft>
              <a:buNone/>
            </a:pPr>
            <a:r>
              <a:rPr lang="en-US" b="1" dirty="0"/>
              <a:t>SWOT and PESTLE analyses are useful tools to gather information.</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Strategic decisions concerning internal and external environments can focus on proactive actions rather than waiting for disaster and reacting to it.</a:t>
            </a:r>
            <a:endParaRPr dirty="0">
              <a:solidFill>
                <a:srgbClr val="000000"/>
              </a:solidFill>
            </a:endParaRPr>
          </a:p>
          <a:p>
            <a:pPr marL="342900" lvl="0" indent="-342900" algn="l" rtl="0">
              <a:lnSpc>
                <a:spcPct val="100000"/>
              </a:lnSpc>
              <a:spcBef>
                <a:spcPts val="1000"/>
              </a:spcBef>
              <a:spcAft>
                <a:spcPts val="0"/>
              </a:spcAft>
              <a:buClr>
                <a:srgbClr val="0066FF"/>
              </a:buClr>
              <a:buSzPct val="80000"/>
              <a:buFont typeface="Arial" panose="020B0604020202020204" pitchFamily="34" charset="0"/>
              <a:buChar char="•"/>
            </a:pPr>
            <a:r>
              <a:rPr lang="en-US" dirty="0">
                <a:solidFill>
                  <a:srgbClr val="000000"/>
                </a:solidFill>
              </a:rPr>
              <a:t>The factors of these internal and external environments may impact on how an organisation operates.</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endParaRPr dirty="0">
              <a:solidFill>
                <a:srgbClr val="000000"/>
              </a:solidFill>
            </a:endParaRPr>
          </a:p>
          <a:p>
            <a:pPr marL="0" lvl="2" indent="0" algn="l" rtl="0">
              <a:lnSpc>
                <a:spcPct val="100000"/>
              </a:lnSpc>
              <a:spcBef>
                <a:spcPts val="1000"/>
              </a:spcBef>
              <a:spcAft>
                <a:spcPts val="0"/>
              </a:spcAft>
              <a:buNone/>
            </a:pPr>
            <a:endParaRPr sz="2000" dirty="0"/>
          </a:p>
          <a:p>
            <a:pPr marL="0" lvl="2" indent="0" algn="l" rtl="0">
              <a:lnSpc>
                <a:spcPct val="100000"/>
              </a:lnSpc>
              <a:spcBef>
                <a:spcPts val="1000"/>
              </a:spcBef>
              <a:spcAft>
                <a:spcPts val="0"/>
              </a:spcAft>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 organisation culture</a:t>
            </a:r>
            <a:br>
              <a:rPr lang="en-US" dirty="0"/>
            </a:br>
            <a:r>
              <a:rPr lang="en-US" dirty="0"/>
              <a:t> </a:t>
            </a:r>
            <a:endParaRPr b="0" dirty="0"/>
          </a:p>
        </p:txBody>
      </p:sp>
      <p:sp>
        <p:nvSpPr>
          <p:cNvPr id="146" name="Google Shape;146;p1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Organisational culture contributes to an </a:t>
            </a:r>
          </a:p>
          <a:p>
            <a:pPr marL="0" lvl="2" indent="0" algn="l" rtl="0">
              <a:lnSpc>
                <a:spcPct val="100000"/>
              </a:lnSpc>
              <a:spcBef>
                <a:spcPts val="0"/>
              </a:spcBef>
              <a:spcAft>
                <a:spcPts val="0"/>
              </a:spcAft>
              <a:buClr>
                <a:srgbClr val="0066FF"/>
              </a:buClr>
              <a:buSzPct val="80000"/>
            </a:pPr>
            <a:r>
              <a:rPr lang="en-US" sz="2000" dirty="0"/>
              <a:t>     organisation’s environment by incorporating </a:t>
            </a:r>
            <a:endParaRPr sz="2000" dirty="0"/>
          </a:p>
          <a:p>
            <a:pPr marL="0" lvl="2" indent="0" algn="l" rtl="0">
              <a:lnSpc>
                <a:spcPct val="100000"/>
              </a:lnSpc>
              <a:spcBef>
                <a:spcPts val="0"/>
              </a:spcBef>
              <a:spcAft>
                <a:spcPts val="0"/>
              </a:spcAft>
              <a:buClr>
                <a:srgbClr val="0066FF"/>
              </a:buClr>
              <a:buSzPct val="80000"/>
            </a:pPr>
            <a:r>
              <a:rPr lang="en-US" sz="2000" dirty="0"/>
              <a:t>     the values, priorities and beliefs of its leaders.</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Organisations differ because the people </a:t>
            </a:r>
          </a:p>
          <a:p>
            <a:pPr marL="0" lvl="2" indent="0" algn="l" rtl="0">
              <a:lnSpc>
                <a:spcPct val="100000"/>
              </a:lnSpc>
              <a:spcBef>
                <a:spcPts val="0"/>
              </a:spcBef>
              <a:spcAft>
                <a:spcPts val="0"/>
              </a:spcAft>
              <a:buClr>
                <a:srgbClr val="0066FF"/>
              </a:buClr>
              <a:buSzPct val="80000"/>
            </a:pPr>
            <a:r>
              <a:rPr lang="en-US" sz="2000" dirty="0"/>
              <a:t>     within are driven by different motives.</a:t>
            </a: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t>Every organisation addresses different problems </a:t>
            </a:r>
            <a:endParaRPr sz="2000" dirty="0"/>
          </a:p>
          <a:p>
            <a:pPr marL="0" lvl="2" indent="0" algn="l" rtl="0">
              <a:lnSpc>
                <a:spcPct val="100000"/>
              </a:lnSpc>
              <a:spcBef>
                <a:spcPts val="0"/>
              </a:spcBef>
              <a:spcAft>
                <a:spcPts val="0"/>
              </a:spcAft>
              <a:buClr>
                <a:srgbClr val="0066FF"/>
              </a:buClr>
              <a:buSzPct val="80000"/>
            </a:pPr>
            <a:r>
              <a:rPr lang="en-US" sz="2000" dirty="0"/>
              <a:t>     or desires of its stakeholders and target audiences, </a:t>
            </a:r>
            <a:endParaRPr sz="2000" dirty="0"/>
          </a:p>
          <a:p>
            <a:pPr marL="0" lvl="2" indent="0" algn="l" rtl="0">
              <a:lnSpc>
                <a:spcPct val="100000"/>
              </a:lnSpc>
              <a:spcBef>
                <a:spcPts val="0"/>
              </a:spcBef>
              <a:spcAft>
                <a:spcPts val="0"/>
              </a:spcAft>
              <a:buClr>
                <a:srgbClr val="0066FF"/>
              </a:buClr>
              <a:buSzPct val="80000"/>
            </a:pPr>
            <a:r>
              <a:rPr lang="en-US" sz="2000" dirty="0"/>
              <a:t>     according to its adopted behavioural norms, assumptions and beliefs.</a:t>
            </a:r>
            <a:endParaRPr sz="2000" dirty="0"/>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3074" name="Picture 2">
            <a:extLst>
              <a:ext uri="{FF2B5EF4-FFF2-40B4-BE49-F238E27FC236}">
                <a16:creationId xmlns:a16="http://schemas.microsoft.com/office/drawing/2014/main" id="{ED262FC8-7931-A4A5-909F-CB1C89D6AA38}"/>
              </a:ext>
            </a:extLst>
          </p:cNvPr>
          <p:cNvPicPr>
            <a:picLocks noChangeAspect="1" noChangeArrowheads="1"/>
          </p:cNvPicPr>
          <p:nvPr/>
        </p:nvPicPr>
        <p:blipFill>
          <a:blip r:embed="rId3"/>
          <a:srcRect/>
          <a:stretch/>
        </p:blipFill>
        <p:spPr bwMode="auto">
          <a:xfrm>
            <a:off x="6409678" y="1811046"/>
            <a:ext cx="2449126" cy="2449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 workplace culture</a:t>
            </a:r>
            <a:br>
              <a:rPr lang="en-US" dirty="0"/>
            </a:br>
            <a:r>
              <a:rPr lang="en-US" dirty="0"/>
              <a:t> </a:t>
            </a:r>
            <a:endParaRPr b="0" dirty="0"/>
          </a:p>
        </p:txBody>
      </p:sp>
      <p:sp>
        <p:nvSpPr>
          <p:cNvPr id="155" name="Google Shape;155;p1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endParaRPr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Workplace culture is the environment </a:t>
            </a:r>
          </a:p>
          <a:p>
            <a:pPr marL="0" lvl="2" indent="0" algn="l" rtl="0">
              <a:lnSpc>
                <a:spcPct val="100000"/>
              </a:lnSpc>
              <a:spcBef>
                <a:spcPts val="0"/>
              </a:spcBef>
              <a:spcAft>
                <a:spcPts val="0"/>
              </a:spcAft>
              <a:buClr>
                <a:srgbClr val="0066FF"/>
              </a:buClr>
              <a:buSzPct val="80000"/>
            </a:pPr>
            <a:r>
              <a:rPr lang="en-US" sz="2000" dirty="0">
                <a:solidFill>
                  <a:srgbClr val="000000"/>
                </a:solidFill>
              </a:rPr>
              <a:t>     created for its employees by its leaders.</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The work environment is the physical </a:t>
            </a:r>
          </a:p>
          <a:p>
            <a:pPr marL="0" lvl="2" indent="0" algn="l" rtl="0">
              <a:lnSpc>
                <a:spcPct val="100000"/>
              </a:lnSpc>
              <a:spcBef>
                <a:spcPts val="0"/>
              </a:spcBef>
              <a:spcAft>
                <a:spcPts val="0"/>
              </a:spcAft>
              <a:buClr>
                <a:srgbClr val="0066FF"/>
              </a:buClr>
              <a:buSzPct val="80000"/>
            </a:pPr>
            <a:r>
              <a:rPr lang="en-US" sz="2000" dirty="0">
                <a:solidFill>
                  <a:srgbClr val="000000"/>
                </a:solidFill>
              </a:rPr>
              <a:t>     conditions, the setting and the social </a:t>
            </a:r>
          </a:p>
          <a:p>
            <a:pPr marL="0" lvl="2" indent="0" algn="l" rtl="0">
              <a:lnSpc>
                <a:spcPct val="100000"/>
              </a:lnSpc>
              <a:spcBef>
                <a:spcPts val="0"/>
              </a:spcBef>
              <a:spcAft>
                <a:spcPts val="0"/>
              </a:spcAft>
              <a:buClr>
                <a:srgbClr val="0066FF"/>
              </a:buClr>
              <a:buSzPct val="80000"/>
            </a:pPr>
            <a:r>
              <a:rPr lang="en-US" sz="2000" dirty="0">
                <a:solidFill>
                  <a:srgbClr val="000000"/>
                </a:solidFill>
              </a:rPr>
              <a:t>     features in the workspace.</a:t>
            </a:r>
            <a:endParaRPr sz="2000" dirty="0"/>
          </a:p>
          <a:p>
            <a:pPr marL="0" lvl="2" indent="0" algn="l" rtl="0">
              <a:lnSpc>
                <a:spcPct val="100000"/>
              </a:lnSpc>
              <a:spcBef>
                <a:spcPts val="0"/>
              </a:spcBef>
              <a:spcAft>
                <a:spcPts val="0"/>
              </a:spcAft>
              <a:buClr>
                <a:srgbClr val="0066FF"/>
              </a:buClr>
              <a:buSzPct val="80000"/>
            </a:pPr>
            <a:endParaRPr sz="2000" dirty="0"/>
          </a:p>
          <a:p>
            <a:pPr marL="342900" lvl="2" indent="-342900" algn="l" rtl="0">
              <a:lnSpc>
                <a:spcPct val="100000"/>
              </a:lnSpc>
              <a:spcBef>
                <a:spcPts val="0"/>
              </a:spcBef>
              <a:spcAft>
                <a:spcPts val="0"/>
              </a:spcAft>
              <a:buClr>
                <a:srgbClr val="0066FF"/>
              </a:buClr>
              <a:buSzPct val="80000"/>
              <a:buFont typeface="Arial" panose="020B0604020202020204" pitchFamily="34" charset="0"/>
              <a:buChar char="•"/>
            </a:pPr>
            <a:r>
              <a:rPr lang="en-US" sz="2000" dirty="0">
                <a:solidFill>
                  <a:srgbClr val="000000"/>
                </a:solidFill>
              </a:rPr>
              <a:t>These conditions impact the workforce </a:t>
            </a:r>
          </a:p>
          <a:p>
            <a:pPr marL="0" lvl="2" indent="0" algn="l" rtl="0">
              <a:lnSpc>
                <a:spcPct val="100000"/>
              </a:lnSpc>
              <a:spcBef>
                <a:spcPts val="0"/>
              </a:spcBef>
              <a:spcAft>
                <a:spcPts val="0"/>
              </a:spcAft>
              <a:buClr>
                <a:srgbClr val="0066FF"/>
              </a:buClr>
              <a:buSzPct val="80000"/>
            </a:pPr>
            <a:r>
              <a:rPr lang="en-US" sz="2000" dirty="0">
                <a:solidFill>
                  <a:srgbClr val="000000"/>
                </a:solidFill>
              </a:rPr>
              <a:t>     in terms of their workplace relationships with colleagues, </a:t>
            </a:r>
            <a:endParaRPr sz="2000" dirty="0"/>
          </a:p>
          <a:p>
            <a:pPr marL="0" lvl="2" indent="0" algn="l" rtl="0">
              <a:lnSpc>
                <a:spcPct val="100000"/>
              </a:lnSpc>
              <a:spcBef>
                <a:spcPts val="0"/>
              </a:spcBef>
              <a:spcAft>
                <a:spcPts val="0"/>
              </a:spcAft>
              <a:buClr>
                <a:srgbClr val="0066FF"/>
              </a:buClr>
              <a:buSzPct val="80000"/>
            </a:pPr>
            <a:r>
              <a:rPr lang="en-US" sz="2000" dirty="0">
                <a:solidFill>
                  <a:srgbClr val="000000"/>
                </a:solidFill>
              </a:rPr>
              <a:t>     collaborative practices, and physical and mental wellbeing.</a:t>
            </a:r>
            <a:endParaRPr sz="2000" dirty="0"/>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D92A2CF4-6D6E-D8E5-FD09-82FBD638D202}"/>
              </a:ext>
            </a:extLst>
          </p:cNvPr>
          <p:cNvPicPr>
            <a:picLocks noChangeAspect="1" noChangeArrowheads="1"/>
          </p:cNvPicPr>
          <p:nvPr/>
        </p:nvPicPr>
        <p:blipFill>
          <a:blip r:embed="rId3"/>
          <a:srcRect/>
          <a:stretch/>
        </p:blipFill>
        <p:spPr bwMode="auto">
          <a:xfrm>
            <a:off x="5452791" y="1788482"/>
            <a:ext cx="3309344" cy="22106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9"/>
          <p:cNvSpPr txBox="1">
            <a:spLocks noGrp="1"/>
          </p:cNvSpPr>
          <p:nvPr>
            <p:ph type="title"/>
          </p:nvPr>
        </p:nvSpPr>
        <p:spPr>
          <a:xfrm>
            <a:off x="457199" y="954732"/>
            <a:ext cx="8296183"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organisation types (1)</a:t>
            </a:r>
            <a:endParaRPr dirty="0"/>
          </a:p>
        </p:txBody>
      </p:sp>
      <p:sp>
        <p:nvSpPr>
          <p:cNvPr id="164" name="Google Shape;164;p19"/>
          <p:cNvSpPr txBox="1">
            <a:spLocks noGrp="1"/>
          </p:cNvSpPr>
          <p:nvPr>
            <p:ph type="body" idx="1"/>
          </p:nvPr>
        </p:nvSpPr>
        <p:spPr>
          <a:xfrm>
            <a:off x="323528" y="1458732"/>
            <a:ext cx="856895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  Differences between different type of organisations’ work environments:</a:t>
            </a:r>
            <a:endParaRPr dirty="0"/>
          </a:p>
          <a:p>
            <a:pPr marL="0" lvl="0" indent="0" algn="l" rtl="0">
              <a:lnSpc>
                <a:spcPct val="120000"/>
              </a:lnSpc>
              <a:spcBef>
                <a:spcPts val="2000"/>
              </a:spcBef>
              <a:spcAft>
                <a:spcPts val="0"/>
              </a:spcAft>
              <a:buNone/>
            </a:pPr>
            <a:endParaRPr dirty="0"/>
          </a:p>
        </p:txBody>
      </p:sp>
      <p:graphicFrame>
        <p:nvGraphicFramePr>
          <p:cNvPr id="165" name="Google Shape;165;p19"/>
          <p:cNvGraphicFramePr/>
          <p:nvPr>
            <p:extLst>
              <p:ext uri="{D42A27DB-BD31-4B8C-83A1-F6EECF244321}">
                <p14:modId xmlns:p14="http://schemas.microsoft.com/office/powerpoint/2010/main" val="1623865029"/>
              </p:ext>
            </p:extLst>
          </p:nvPr>
        </p:nvGraphicFramePr>
        <p:xfrm>
          <a:off x="533400" y="1981200"/>
          <a:ext cx="8153400" cy="3517801"/>
        </p:xfrm>
        <a:graphic>
          <a:graphicData uri="http://schemas.openxmlformats.org/drawingml/2006/table">
            <a:tbl>
              <a:tblPr firstRow="1" bandRow="1">
                <a:noFill/>
                <a:tableStyleId>{AEC3374A-41F8-446A-A539-7ADB59C5F4C0}</a:tableStyleId>
              </a:tblPr>
              <a:tblGrid>
                <a:gridCol w="4233700">
                  <a:extLst>
                    <a:ext uri="{9D8B030D-6E8A-4147-A177-3AD203B41FA5}">
                      <a16:colId xmlns:a16="http://schemas.microsoft.com/office/drawing/2014/main" val="20000"/>
                    </a:ext>
                  </a:extLst>
                </a:gridCol>
                <a:gridCol w="3919700">
                  <a:extLst>
                    <a:ext uri="{9D8B030D-6E8A-4147-A177-3AD203B41FA5}">
                      <a16:colId xmlns:a16="http://schemas.microsoft.com/office/drawing/2014/main" val="20001"/>
                    </a:ext>
                  </a:extLst>
                </a:gridCol>
              </a:tblGrid>
              <a:tr h="149850">
                <a:tc>
                  <a:txBody>
                    <a:bodyPr/>
                    <a:lstStyle/>
                    <a:p>
                      <a:pPr marL="0" marR="0" lvl="0" indent="0" algn="ctr" rtl="0">
                        <a:lnSpc>
                          <a:spcPct val="111111"/>
                        </a:lnSpc>
                        <a:spcBef>
                          <a:spcPts val="0"/>
                        </a:spcBef>
                        <a:spcAft>
                          <a:spcPts val="0"/>
                        </a:spcAft>
                        <a:buNone/>
                      </a:pPr>
                      <a:r>
                        <a:rPr lang="en-US" sz="1600" b="1" dirty="0">
                          <a:solidFill>
                            <a:srgbClr val="000000"/>
                          </a:solidFill>
                        </a:rPr>
                        <a:t>Private sector</a:t>
                      </a:r>
                      <a:endParaRPr sz="16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ctr" rtl="0">
                        <a:lnSpc>
                          <a:spcPct val="111111"/>
                        </a:lnSpc>
                        <a:spcBef>
                          <a:spcPts val="0"/>
                        </a:spcBef>
                        <a:spcAft>
                          <a:spcPts val="0"/>
                        </a:spcAft>
                        <a:buNone/>
                      </a:pPr>
                      <a:r>
                        <a:rPr lang="en-US" sz="1600" b="1" dirty="0">
                          <a:solidFill>
                            <a:srgbClr val="000000"/>
                          </a:solidFill>
                        </a:rPr>
                        <a:t>Public sector</a:t>
                      </a:r>
                      <a:endParaRPr sz="16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370850">
                <a:tc>
                  <a:txBody>
                    <a:bodyPr/>
                    <a:lstStyle/>
                    <a:p>
                      <a:pPr marL="0" marR="0" lvl="0" indent="0" algn="l" rtl="0">
                        <a:lnSpc>
                          <a:spcPct val="111111"/>
                        </a:lnSpc>
                        <a:spcBef>
                          <a:spcPts val="0"/>
                        </a:spcBef>
                        <a:spcAft>
                          <a:spcPts val="0"/>
                        </a:spcAft>
                        <a:buNone/>
                      </a:pPr>
                      <a:r>
                        <a:rPr lang="en-US" sz="1600" dirty="0"/>
                        <a:t>Easier to move up the corporate ladder</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Central rules and regs about promotion</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11111"/>
                        </a:lnSpc>
                        <a:spcBef>
                          <a:spcPts val="0"/>
                        </a:spcBef>
                        <a:spcAft>
                          <a:spcPts val="0"/>
                        </a:spcAft>
                        <a:buNone/>
                      </a:pPr>
                      <a:r>
                        <a:rPr lang="en-US" sz="1600" dirty="0"/>
                        <a:t>More flexibility for pay rises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National pay scales for civil servants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11111"/>
                        </a:lnSpc>
                        <a:spcBef>
                          <a:spcPts val="0"/>
                        </a:spcBef>
                        <a:spcAft>
                          <a:spcPts val="0"/>
                        </a:spcAft>
                        <a:buNone/>
                      </a:pPr>
                      <a:r>
                        <a:rPr lang="en-US" sz="1600" dirty="0"/>
                        <a:t>Easy to move from one job to another</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Can move between departments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11111"/>
                        </a:lnSpc>
                        <a:spcBef>
                          <a:spcPts val="0"/>
                        </a:spcBef>
                        <a:spcAft>
                          <a:spcPts val="0"/>
                        </a:spcAft>
                        <a:buNone/>
                      </a:pPr>
                      <a:r>
                        <a:rPr lang="en-US" sz="1600" dirty="0"/>
                        <a:t>Greater variety/levels in job roles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Set number/types of job roles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28600">
                <a:tc>
                  <a:txBody>
                    <a:bodyPr/>
                    <a:lstStyle/>
                    <a:p>
                      <a:pPr marL="0" marR="0" lvl="0" indent="0" algn="l" rtl="0">
                        <a:lnSpc>
                          <a:spcPct val="111111"/>
                        </a:lnSpc>
                        <a:spcBef>
                          <a:spcPts val="0"/>
                        </a:spcBef>
                        <a:spcAft>
                          <a:spcPts val="0"/>
                        </a:spcAft>
                        <a:buNone/>
                      </a:pPr>
                      <a:r>
                        <a:rPr lang="en-US" sz="1600" dirty="0"/>
                        <a:t>Competitive environment – succeed or leave</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Better job security</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l" rtl="0">
                        <a:lnSpc>
                          <a:spcPct val="111111"/>
                        </a:lnSpc>
                        <a:spcBef>
                          <a:spcPts val="0"/>
                        </a:spcBef>
                        <a:spcAft>
                          <a:spcPts val="0"/>
                        </a:spcAft>
                        <a:buNone/>
                      </a:pPr>
                      <a:r>
                        <a:rPr lang="en-US" sz="1600" dirty="0"/>
                        <a:t>Work long hours to complete workload</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Set working hours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70850">
                <a:tc>
                  <a:txBody>
                    <a:bodyPr/>
                    <a:lstStyle/>
                    <a:p>
                      <a:pPr marL="0" marR="0" lvl="0" indent="0" algn="l" rtl="0">
                        <a:lnSpc>
                          <a:spcPct val="111111"/>
                        </a:lnSpc>
                        <a:spcBef>
                          <a:spcPts val="0"/>
                        </a:spcBef>
                        <a:spcAft>
                          <a:spcPts val="0"/>
                        </a:spcAft>
                        <a:buNone/>
                      </a:pPr>
                      <a:r>
                        <a:rPr lang="en-US" sz="1600" dirty="0"/>
                        <a:t>More demanding work environment</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Better compensation – holidays/sick pay/pensions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70850">
                <a:tc>
                  <a:txBody>
                    <a:bodyPr/>
                    <a:lstStyle/>
                    <a:p>
                      <a:pPr marL="0" marR="0" lvl="0" indent="0" algn="l" rtl="0">
                        <a:lnSpc>
                          <a:spcPct val="111111"/>
                        </a:lnSpc>
                        <a:spcBef>
                          <a:spcPts val="0"/>
                        </a:spcBef>
                        <a:spcAft>
                          <a:spcPts val="0"/>
                        </a:spcAft>
                        <a:buNone/>
                      </a:pPr>
                      <a:r>
                        <a:rPr lang="en-US" sz="1600" dirty="0"/>
                        <a:t>Job depends on demands of the market</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600" dirty="0"/>
                        <a:t>Not subject to market forces</a:t>
                      </a:r>
                      <a:endParaRPr sz="16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562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498584"/>
            <a:ext cx="8229600" cy="391517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By the end of this session, learners should be able to:</a:t>
            </a:r>
          </a:p>
          <a:p>
            <a:pPr marL="215900" lvl="1" indent="-215900" algn="l" rtl="0">
              <a:lnSpc>
                <a:spcPct val="100000"/>
              </a:lnSpc>
              <a:spcBef>
                <a:spcPts val="1500"/>
              </a:spcBef>
              <a:spcAft>
                <a:spcPts val="0"/>
              </a:spcAft>
              <a:buSzPts val="1800"/>
              <a:buChar char="•"/>
            </a:pPr>
            <a:r>
              <a:rPr lang="en-US" dirty="0"/>
              <a:t>Discuss the range of different environments organisations work in.</a:t>
            </a:r>
            <a:endParaRPr dirty="0"/>
          </a:p>
          <a:p>
            <a:pPr marL="215900" lvl="1" indent="-215900" algn="l" rtl="0">
              <a:lnSpc>
                <a:spcPct val="100000"/>
              </a:lnSpc>
              <a:spcBef>
                <a:spcPts val="1000"/>
              </a:spcBef>
              <a:spcAft>
                <a:spcPts val="0"/>
              </a:spcAft>
              <a:buSzPts val="1800"/>
              <a:buChar char="•"/>
            </a:pPr>
            <a:r>
              <a:rPr lang="en-US" dirty="0"/>
              <a:t>Explain how these environments can impact on organisational operations.</a:t>
            </a:r>
            <a:endParaRPr dirty="0"/>
          </a:p>
          <a:p>
            <a:pPr marL="215900" lvl="1" indent="-215900" algn="l" rtl="0">
              <a:lnSpc>
                <a:spcPct val="100000"/>
              </a:lnSpc>
              <a:spcBef>
                <a:spcPts val="1000"/>
              </a:spcBef>
              <a:spcAft>
                <a:spcPts val="0"/>
              </a:spcAft>
              <a:buSzPts val="1800"/>
              <a:buChar char="•"/>
            </a:pPr>
            <a:r>
              <a:rPr lang="en-US" dirty="0"/>
              <a:t>Consider how the work environment differs in different organisation types.</a:t>
            </a:r>
            <a:endParaRPr dirty="0"/>
          </a:p>
          <a:p>
            <a:pPr marL="215900" lvl="1" indent="-215900" algn="l" rtl="0">
              <a:lnSpc>
                <a:spcPct val="100000"/>
              </a:lnSpc>
              <a:spcBef>
                <a:spcPts val="1000"/>
              </a:spcBef>
              <a:spcAft>
                <a:spcPts val="0"/>
              </a:spcAft>
              <a:buSzPts val="1800"/>
              <a:buChar char="•"/>
            </a:pPr>
            <a:r>
              <a:rPr lang="en-US" dirty="0"/>
              <a:t>Review the impacts and benefits of different work environments for individuals.</a:t>
            </a:r>
            <a:endParaRPr dirty="0"/>
          </a:p>
          <a:p>
            <a:pPr marL="215900" lvl="1" indent="-215900" algn="l" rtl="0">
              <a:lnSpc>
                <a:spcPct val="100000"/>
              </a:lnSpc>
              <a:spcBef>
                <a:spcPts val="1000"/>
              </a:spcBef>
              <a:spcAft>
                <a:spcPts val="0"/>
              </a:spcAft>
              <a:buSzPts val="1800"/>
              <a:buChar char="•"/>
            </a:pPr>
            <a:r>
              <a:rPr lang="en-US" dirty="0"/>
              <a:t>Consider a range of other factors that can impact organisational operations.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0"/>
          <p:cNvSpPr txBox="1">
            <a:spLocks noGrp="1"/>
          </p:cNvSpPr>
          <p:nvPr>
            <p:ph type="title"/>
          </p:nvPr>
        </p:nvSpPr>
        <p:spPr>
          <a:xfrm>
            <a:off x="397261" y="925884"/>
            <a:ext cx="8349449"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the work environment differs: organisation types (2)</a:t>
            </a:r>
            <a:endParaRPr dirty="0"/>
          </a:p>
        </p:txBody>
      </p:sp>
      <p:sp>
        <p:nvSpPr>
          <p:cNvPr id="172" name="Google Shape;172;p20"/>
          <p:cNvSpPr txBox="1">
            <a:spLocks noGrp="1"/>
          </p:cNvSpPr>
          <p:nvPr>
            <p:ph type="body" idx="1"/>
          </p:nvPr>
        </p:nvSpPr>
        <p:spPr>
          <a:xfrm>
            <a:off x="287509" y="1308472"/>
            <a:ext cx="856895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  Differences between different type of organisations’ work environments: </a:t>
            </a:r>
          </a:p>
          <a:p>
            <a:pPr marL="0" lvl="0" indent="0" algn="l" rtl="0">
              <a:lnSpc>
                <a:spcPct val="120000"/>
              </a:lnSpc>
              <a:spcBef>
                <a:spcPts val="0"/>
              </a:spcBef>
              <a:spcAft>
                <a:spcPts val="0"/>
              </a:spcAft>
              <a:buNone/>
            </a:pPr>
            <a:endParaRPr lang="en-US" dirty="0"/>
          </a:p>
          <a:p>
            <a:pPr marL="0" lvl="0" indent="0" algn="l" rtl="0">
              <a:lnSpc>
                <a:spcPct val="120000"/>
              </a:lnSpc>
              <a:spcBef>
                <a:spcPts val="0"/>
              </a:spcBef>
              <a:spcAft>
                <a:spcPts val="0"/>
              </a:spcAft>
              <a:buNone/>
            </a:pPr>
            <a:endParaRPr dirty="0"/>
          </a:p>
          <a:p>
            <a:pPr marL="0" lvl="0" indent="0" algn="l" rtl="0">
              <a:lnSpc>
                <a:spcPct val="120000"/>
              </a:lnSpc>
              <a:spcBef>
                <a:spcPts val="2000"/>
              </a:spcBef>
              <a:spcAft>
                <a:spcPts val="0"/>
              </a:spcAft>
              <a:buNone/>
            </a:pPr>
            <a:endParaRPr dirty="0"/>
          </a:p>
        </p:txBody>
      </p:sp>
      <p:graphicFrame>
        <p:nvGraphicFramePr>
          <p:cNvPr id="173" name="Google Shape;173;p20"/>
          <p:cNvGraphicFramePr/>
          <p:nvPr>
            <p:extLst>
              <p:ext uri="{D42A27DB-BD31-4B8C-83A1-F6EECF244321}">
                <p14:modId xmlns:p14="http://schemas.microsoft.com/office/powerpoint/2010/main" val="2660033316"/>
              </p:ext>
            </p:extLst>
          </p:nvPr>
        </p:nvGraphicFramePr>
        <p:xfrm>
          <a:off x="397261" y="1691060"/>
          <a:ext cx="8289511" cy="4173321"/>
        </p:xfrm>
        <a:graphic>
          <a:graphicData uri="http://schemas.openxmlformats.org/drawingml/2006/table">
            <a:tbl>
              <a:tblPr firstRow="1" bandRow="1">
                <a:noFill/>
                <a:tableStyleId>{AEC3374A-41F8-446A-A539-7ADB59C5F4C0}</a:tableStyleId>
              </a:tblPr>
              <a:tblGrid>
                <a:gridCol w="1896368">
                  <a:extLst>
                    <a:ext uri="{9D8B030D-6E8A-4147-A177-3AD203B41FA5}">
                      <a16:colId xmlns:a16="http://schemas.microsoft.com/office/drawing/2014/main" val="20000"/>
                    </a:ext>
                  </a:extLst>
                </a:gridCol>
                <a:gridCol w="3081253">
                  <a:extLst>
                    <a:ext uri="{9D8B030D-6E8A-4147-A177-3AD203B41FA5}">
                      <a16:colId xmlns:a16="http://schemas.microsoft.com/office/drawing/2014/main" val="20001"/>
                    </a:ext>
                  </a:extLst>
                </a:gridCol>
                <a:gridCol w="3311890">
                  <a:extLst>
                    <a:ext uri="{9D8B030D-6E8A-4147-A177-3AD203B41FA5}">
                      <a16:colId xmlns:a16="http://schemas.microsoft.com/office/drawing/2014/main" val="20002"/>
                    </a:ext>
                  </a:extLst>
                </a:gridCol>
              </a:tblGrid>
              <a:tr h="373271">
                <a:tc>
                  <a:txBody>
                    <a:bodyPr/>
                    <a:lstStyle/>
                    <a:p>
                      <a:pPr marL="0" marR="0" lvl="0" indent="0" algn="l" rtl="0">
                        <a:lnSpc>
                          <a:spcPct val="111111"/>
                        </a:lnSpc>
                        <a:spcBef>
                          <a:spcPts val="0"/>
                        </a:spcBef>
                        <a:spcAft>
                          <a:spcPts val="0"/>
                        </a:spcAft>
                        <a:buNone/>
                      </a:pPr>
                      <a:r>
                        <a:rPr lang="en-US" sz="1600" b="1" dirty="0">
                          <a:solidFill>
                            <a:srgbClr val="000000"/>
                          </a:solidFill>
                        </a:rPr>
                        <a:t>Factors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600" b="1" dirty="0">
                          <a:solidFill>
                            <a:srgbClr val="000000"/>
                          </a:solidFill>
                        </a:rPr>
                        <a:t>Small businesses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600" b="1" dirty="0">
                          <a:solidFill>
                            <a:srgbClr val="000000"/>
                          </a:solidFill>
                        </a:rPr>
                        <a:t>Large businesses</a:t>
                      </a:r>
                      <a:endParaRPr sz="1200" b="1" dirty="0"/>
                    </a:p>
                  </a:txBody>
                  <a:tcPr marL="91450" marR="91450" marT="45725" marB="45725"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370850">
                <a:tc>
                  <a:txBody>
                    <a:bodyPr/>
                    <a:lstStyle/>
                    <a:p>
                      <a:pPr marL="0" marR="0" lvl="0" indent="0" algn="l" rtl="0">
                        <a:lnSpc>
                          <a:spcPct val="125000"/>
                        </a:lnSpc>
                        <a:spcBef>
                          <a:spcPts val="0"/>
                        </a:spcBef>
                        <a:spcAft>
                          <a:spcPts val="0"/>
                        </a:spcAft>
                        <a:buNone/>
                      </a:pPr>
                      <a:r>
                        <a:rPr lang="en-US" sz="1400" dirty="0"/>
                        <a:t>Job application process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Quicker process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1–2 interviews/interviewers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formal process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5+ interviews/panel interview</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0850">
                <a:tc>
                  <a:txBody>
                    <a:bodyPr/>
                    <a:lstStyle/>
                    <a:p>
                      <a:pPr marL="0" marR="0" lvl="0" indent="0" algn="l" rtl="0">
                        <a:lnSpc>
                          <a:spcPct val="125000"/>
                        </a:lnSpc>
                        <a:spcBef>
                          <a:spcPts val="0"/>
                        </a:spcBef>
                        <a:spcAft>
                          <a:spcPts val="0"/>
                        </a:spcAft>
                        <a:buNone/>
                      </a:pPr>
                      <a:r>
                        <a:rPr lang="en-US" sz="1400" dirty="0"/>
                        <a:t>Bureaucracy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Simpler systems</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Single sign-off</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complex data</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Audits/approval process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0850">
                <a:tc>
                  <a:txBody>
                    <a:bodyPr/>
                    <a:lstStyle/>
                    <a:p>
                      <a:pPr marL="0" marR="0" lvl="0" indent="0" algn="l" rtl="0">
                        <a:lnSpc>
                          <a:spcPct val="125000"/>
                        </a:lnSpc>
                        <a:spcBef>
                          <a:spcPts val="0"/>
                        </a:spcBef>
                        <a:spcAft>
                          <a:spcPts val="0"/>
                        </a:spcAft>
                        <a:buNone/>
                      </a:pPr>
                      <a:r>
                        <a:rPr lang="en-US" sz="1400" dirty="0"/>
                        <a:t>People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Get to know everyone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Know the people in your team</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70850">
                <a:tc>
                  <a:txBody>
                    <a:bodyPr/>
                    <a:lstStyle/>
                    <a:p>
                      <a:pPr marL="0" marR="0" lvl="0" indent="0" algn="l" rtl="0">
                        <a:lnSpc>
                          <a:spcPct val="125000"/>
                        </a:lnSpc>
                        <a:spcBef>
                          <a:spcPts val="0"/>
                        </a:spcBef>
                        <a:spcAft>
                          <a:spcPts val="0"/>
                        </a:spcAft>
                        <a:buNone/>
                      </a:pPr>
                      <a:r>
                        <a:rPr lang="en-US" sz="1400" dirty="0"/>
                        <a:t>Responsibilities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Wider exposure to skills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Focus on single expertise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3200">
                <a:tc>
                  <a:txBody>
                    <a:bodyPr/>
                    <a:lstStyle/>
                    <a:p>
                      <a:pPr marL="0" marR="0" lvl="0" indent="0" algn="l" rtl="0">
                        <a:lnSpc>
                          <a:spcPct val="125000"/>
                        </a:lnSpc>
                        <a:spcBef>
                          <a:spcPts val="0"/>
                        </a:spcBef>
                        <a:spcAft>
                          <a:spcPts val="0"/>
                        </a:spcAft>
                        <a:buNone/>
                      </a:pPr>
                      <a:r>
                        <a:rPr lang="en-US" sz="1400" dirty="0"/>
                        <a:t>Working conditions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Less rules/more flexibility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More benefits – pay/pension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70850">
                <a:tc>
                  <a:txBody>
                    <a:bodyPr/>
                    <a:lstStyle/>
                    <a:p>
                      <a:pPr marL="0" marR="0" lvl="0" indent="0" algn="l" rtl="0">
                        <a:lnSpc>
                          <a:spcPct val="125000"/>
                        </a:lnSpc>
                        <a:spcBef>
                          <a:spcPts val="0"/>
                        </a:spcBef>
                        <a:spcAft>
                          <a:spcPts val="0"/>
                        </a:spcAft>
                        <a:buNone/>
                      </a:pPr>
                      <a:r>
                        <a:rPr lang="en-US" sz="1400" dirty="0"/>
                        <a:t>Opportunities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Stuck in one job</a:t>
                      </a:r>
                      <a:endParaRPr sz="1200" dirty="0"/>
                    </a:p>
                    <a:p>
                      <a:pPr marL="285750" marR="0" lvl="0" indent="-285750" algn="l" rtl="0">
                        <a:lnSpc>
                          <a:spcPct val="125000"/>
                        </a:lnSpc>
                        <a:spcBef>
                          <a:spcPts val="0"/>
                        </a:spcBef>
                        <a:spcAft>
                          <a:spcPts val="0"/>
                        </a:spcAft>
                        <a:buClr>
                          <a:srgbClr val="0070C0"/>
                        </a:buClr>
                        <a:buSzPts val="1600"/>
                        <a:buFont typeface="Arial"/>
                        <a:buChar char="•"/>
                      </a:pPr>
                      <a:r>
                        <a:rPr lang="en-US" sz="1400" dirty="0"/>
                        <a:t>Help grow the organisation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Career structure and promotion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70850">
                <a:tc>
                  <a:txBody>
                    <a:bodyPr/>
                    <a:lstStyle/>
                    <a:p>
                      <a:pPr marL="0" marR="0" lvl="0" indent="0" algn="l" rtl="0">
                        <a:lnSpc>
                          <a:spcPct val="125000"/>
                        </a:lnSpc>
                        <a:spcBef>
                          <a:spcPts val="0"/>
                        </a:spcBef>
                        <a:spcAft>
                          <a:spcPts val="0"/>
                        </a:spcAft>
                        <a:buNone/>
                      </a:pPr>
                      <a:r>
                        <a:rPr lang="en-US" sz="1400" dirty="0"/>
                        <a:t>Mission &amp; Values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Social or environmental priorities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First priority is keeping shareholders happy</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0">
                <a:tc>
                  <a:txBody>
                    <a:bodyPr/>
                    <a:lstStyle/>
                    <a:p>
                      <a:pPr marL="0" marR="0" lvl="0" indent="0" algn="l" rtl="0">
                        <a:lnSpc>
                          <a:spcPct val="125000"/>
                        </a:lnSpc>
                        <a:spcBef>
                          <a:spcPts val="0"/>
                        </a:spcBef>
                        <a:spcAft>
                          <a:spcPts val="0"/>
                        </a:spcAft>
                        <a:buNone/>
                      </a:pPr>
                      <a:r>
                        <a:rPr lang="en-US" sz="1400" dirty="0"/>
                        <a:t>Contribution</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Can impact on change</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285750" marR="0" lvl="0" indent="-285750" algn="l" rtl="0">
                        <a:lnSpc>
                          <a:spcPct val="125000"/>
                        </a:lnSpc>
                        <a:spcBef>
                          <a:spcPts val="0"/>
                        </a:spcBef>
                        <a:spcAft>
                          <a:spcPts val="0"/>
                        </a:spcAft>
                        <a:buClr>
                          <a:srgbClr val="0070C0"/>
                        </a:buClr>
                        <a:buSzPts val="1600"/>
                        <a:buFont typeface="Arial"/>
                        <a:buChar char="•"/>
                      </a:pPr>
                      <a:r>
                        <a:rPr lang="en-US" sz="1400" dirty="0"/>
                        <a:t>Documented processes</a:t>
                      </a:r>
                      <a:endParaRPr sz="12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internal factors that impact on organisations (1)</a:t>
            </a:r>
            <a:endParaRPr b="0" dirty="0"/>
          </a:p>
        </p:txBody>
      </p:sp>
      <p:sp>
        <p:nvSpPr>
          <p:cNvPr id="180" name="Google Shape;180;p21"/>
          <p:cNvSpPr txBox="1">
            <a:spLocks noGrp="1"/>
          </p:cNvSpPr>
          <p:nvPr>
            <p:ph type="body" idx="1"/>
          </p:nvPr>
        </p:nvSpPr>
        <p:spPr>
          <a:xfrm>
            <a:off x="457200" y="1472344"/>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2000" dirty="0"/>
              <a:t>Organisations always have to consider the impacts of several other constant factors.</a:t>
            </a:r>
            <a:endParaRPr sz="2000" dirty="0"/>
          </a:p>
          <a:p>
            <a:pPr marL="0" lvl="3" indent="0" algn="l" rtl="0">
              <a:lnSpc>
                <a:spcPct val="125000"/>
              </a:lnSpc>
              <a:spcBef>
                <a:spcPts val="500"/>
              </a:spcBef>
              <a:spcAft>
                <a:spcPts val="0"/>
              </a:spcAft>
              <a:buSzPts val="1600"/>
              <a:buNone/>
            </a:pPr>
            <a:endParaRPr lang="en-US" sz="2000" b="1" dirty="0"/>
          </a:p>
          <a:p>
            <a:pPr marL="0" lvl="3" indent="0" algn="l" rtl="0">
              <a:lnSpc>
                <a:spcPct val="125000"/>
              </a:lnSpc>
              <a:spcBef>
                <a:spcPts val="500"/>
              </a:spcBef>
              <a:spcAft>
                <a:spcPts val="0"/>
              </a:spcAft>
              <a:buSzPts val="1600"/>
              <a:buNone/>
            </a:pPr>
            <a:r>
              <a:rPr lang="en-US" sz="2000" b="1" dirty="0"/>
              <a:t>For example:</a:t>
            </a:r>
            <a:endParaRPr sz="2000"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capital.</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budgets.</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staff management.</a:t>
            </a:r>
            <a:endParaRPr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internal processes.</a:t>
            </a:r>
            <a:endParaRPr dirty="0"/>
          </a:p>
        </p:txBody>
      </p:sp>
      <p:pic>
        <p:nvPicPr>
          <p:cNvPr id="182" name="Google Shape;182;p21" descr="Close-up of a pen writing on a chart"/>
          <p:cNvPicPr preferRelativeResize="0"/>
          <p:nvPr/>
        </p:nvPicPr>
        <p:blipFill rotWithShape="1">
          <a:blip r:embed="rId3">
            <a:alphaModFix/>
          </a:blip>
          <a:srcRect/>
          <a:stretch/>
        </p:blipFill>
        <p:spPr>
          <a:xfrm>
            <a:off x="3313171" y="2648195"/>
            <a:ext cx="5187337" cy="301488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319AAB1-BDED-4C1E-B8BF-9A599B2A43EF}"/>
              </a:ext>
            </a:extLst>
          </p:cNvPr>
          <p:cNvSpPr>
            <a:spLocks noGrp="1"/>
          </p:cNvSpPr>
          <p:nvPr>
            <p:ph type="body" idx="1"/>
          </p:nvPr>
        </p:nvSpPr>
        <p:spPr/>
        <p:txBody>
          <a:bodyPr/>
          <a:lstStyle/>
          <a:p>
            <a:pPr marL="0" lvl="2" indent="0" algn="l" rtl="0">
              <a:lnSpc>
                <a:spcPct val="125000"/>
              </a:lnSpc>
              <a:spcBef>
                <a:spcPts val="1000"/>
              </a:spcBef>
              <a:spcAft>
                <a:spcPts val="0"/>
              </a:spcAft>
              <a:buNone/>
            </a:pPr>
            <a:r>
              <a:rPr lang="en-AU" sz="2000" b="1" dirty="0"/>
              <a:t>The impacts of these factors may include:</a:t>
            </a:r>
            <a:endParaRPr lang="en-AU" sz="2000"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The capital investment available to support the start up, growth and future plans. </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Financial planning and budgets to manage costs to ensure organisation’s future survival.</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Staff management in terms of available work hours to meet organisation’s objectives.</a:t>
            </a:r>
            <a:endParaRPr lang="en-AU" dirty="0"/>
          </a:p>
          <a:p>
            <a:pPr marL="540000" lvl="0" indent="-216000" algn="l" rtl="0">
              <a:lnSpc>
                <a:spcPct val="125000"/>
              </a:lnSpc>
              <a:spcBef>
                <a:spcPts val="500"/>
              </a:spcBef>
              <a:spcAft>
                <a:spcPts val="0"/>
              </a:spcAft>
              <a:buClr>
                <a:srgbClr val="0077E3"/>
              </a:buClr>
              <a:buSzPts val="1600"/>
              <a:buFont typeface="Arial"/>
              <a:buChar char="•"/>
            </a:pPr>
            <a:r>
              <a:rPr lang="en-AU" dirty="0">
                <a:solidFill>
                  <a:srgbClr val="000000"/>
                </a:solidFill>
              </a:rPr>
              <a:t>Logical approaches to doing business clearly and consistently using internal processes to save time and avoid errors (efficient and effective).</a:t>
            </a:r>
            <a:endParaRPr lang="en-AU" dirty="0"/>
          </a:p>
          <a:p>
            <a:endParaRPr lang="en-US" dirty="0"/>
          </a:p>
        </p:txBody>
      </p:sp>
      <p:sp>
        <p:nvSpPr>
          <p:cNvPr id="4" name="Google Shape;179;p21">
            <a:extLst>
              <a:ext uri="{FF2B5EF4-FFF2-40B4-BE49-F238E27FC236}">
                <a16:creationId xmlns:a16="http://schemas.microsoft.com/office/drawing/2014/main" id="{118A4B7A-BF39-4A60-A17F-6D5B87242244}"/>
              </a:ext>
            </a:extLst>
          </p:cNvPr>
          <p:cNvSpPr txBox="1">
            <a:spLocks noGrp="1"/>
          </p:cNvSpPr>
          <p:nvPr>
            <p:ph type="title"/>
          </p:nvPr>
        </p:nvSpPr>
        <p:spPr>
          <a:xfrm>
            <a:off x="457200" y="1008063"/>
            <a:ext cx="8229600" cy="382587"/>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internal factors that impact on organisations (2)</a:t>
            </a:r>
            <a:endParaRPr b="0" dirty="0"/>
          </a:p>
        </p:txBody>
      </p:sp>
    </p:spTree>
    <p:extLst>
      <p:ext uri="{BB962C8B-B14F-4D97-AF65-F5344CB8AC3E}">
        <p14:creationId xmlns:p14="http://schemas.microsoft.com/office/powerpoint/2010/main" val="2624711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International factors that impact on organisations (1)</a:t>
            </a:r>
            <a:endParaRPr b="0" dirty="0"/>
          </a:p>
        </p:txBody>
      </p:sp>
      <p:sp>
        <p:nvSpPr>
          <p:cNvPr id="189" name="Google Shape;189;p2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2000" dirty="0"/>
              <a:t>Organisations that operate internationally are </a:t>
            </a:r>
            <a:endParaRPr sz="2000" dirty="0"/>
          </a:p>
          <a:p>
            <a:pPr marL="0" lvl="2" indent="0" algn="l" rtl="0">
              <a:lnSpc>
                <a:spcPct val="100000"/>
              </a:lnSpc>
              <a:spcBef>
                <a:spcPts val="0"/>
              </a:spcBef>
              <a:spcAft>
                <a:spcPts val="0"/>
              </a:spcAft>
              <a:buNone/>
            </a:pPr>
            <a:r>
              <a:rPr lang="en-US" sz="2000" dirty="0"/>
              <a:t>impacted by several other factors.</a:t>
            </a:r>
            <a:endParaRPr sz="2000" dirty="0"/>
          </a:p>
          <a:p>
            <a:pPr marL="0" lvl="2" indent="0" algn="l" rtl="0">
              <a:lnSpc>
                <a:spcPct val="100000"/>
              </a:lnSpc>
              <a:spcBef>
                <a:spcPts val="0"/>
              </a:spcBef>
              <a:spcAft>
                <a:spcPts val="0"/>
              </a:spcAft>
              <a:buNone/>
            </a:pPr>
            <a:endParaRPr sz="2000" dirty="0"/>
          </a:p>
          <a:p>
            <a:pPr marL="0" lvl="3" indent="0" algn="l" rtl="0">
              <a:lnSpc>
                <a:spcPct val="125000"/>
              </a:lnSpc>
              <a:spcBef>
                <a:spcPts val="500"/>
              </a:spcBef>
              <a:spcAft>
                <a:spcPts val="0"/>
              </a:spcAft>
              <a:buSzPts val="1600"/>
              <a:buNone/>
            </a:pPr>
            <a:r>
              <a:rPr lang="en-US" sz="2000" b="1" dirty="0"/>
              <a:t>For example:</a:t>
            </a:r>
            <a:endParaRPr sz="2000"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time zones.</a:t>
            </a:r>
            <a:endParaRPr lang="en-US"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currency rates.</a:t>
            </a:r>
            <a:endParaRPr lang="en-US" dirty="0"/>
          </a:p>
          <a:p>
            <a:pPr marL="540000" lvl="0" indent="-216000" algn="l" rtl="0">
              <a:lnSpc>
                <a:spcPct val="125000"/>
              </a:lnSpc>
              <a:spcBef>
                <a:spcPts val="500"/>
              </a:spcBef>
              <a:spcAft>
                <a:spcPts val="0"/>
              </a:spcAft>
              <a:buClr>
                <a:srgbClr val="0077E3"/>
              </a:buClr>
              <a:buSzPts val="1600"/>
              <a:buFont typeface="Arial"/>
              <a:buChar char="•"/>
            </a:pPr>
            <a:r>
              <a:rPr lang="en-US" dirty="0">
                <a:solidFill>
                  <a:srgbClr val="000000"/>
                </a:solidFill>
              </a:rPr>
              <a:t>language barriers.</a:t>
            </a:r>
            <a:endParaRPr lang="en-US" dirty="0"/>
          </a:p>
          <a:p>
            <a:pPr marL="0" lvl="2" indent="0" algn="l" rtl="0">
              <a:lnSpc>
                <a:spcPct val="125000"/>
              </a:lnSpc>
              <a:spcBef>
                <a:spcPts val="1000"/>
              </a:spcBef>
              <a:spcAft>
                <a:spcPts val="0"/>
              </a:spcAft>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5122" name="Picture 2">
            <a:extLst>
              <a:ext uri="{FF2B5EF4-FFF2-40B4-BE49-F238E27FC236}">
                <a16:creationId xmlns:a16="http://schemas.microsoft.com/office/drawing/2014/main" id="{739726B4-886E-4639-A633-812F42CD96FC}"/>
              </a:ext>
            </a:extLst>
          </p:cNvPr>
          <p:cNvPicPr>
            <a:picLocks noChangeAspect="1" noChangeArrowheads="1"/>
          </p:cNvPicPr>
          <p:nvPr/>
        </p:nvPicPr>
        <p:blipFill>
          <a:blip r:embed="rId3"/>
          <a:srcRect/>
          <a:stretch/>
        </p:blipFill>
        <p:spPr bwMode="auto">
          <a:xfrm>
            <a:off x="3630967" y="2564289"/>
            <a:ext cx="4474345" cy="25235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D10E1-0729-487A-85A9-82323F968426}"/>
              </a:ext>
            </a:extLst>
          </p:cNvPr>
          <p:cNvSpPr>
            <a:spLocks noGrp="1"/>
          </p:cNvSpPr>
          <p:nvPr>
            <p:ph type="title"/>
          </p:nvPr>
        </p:nvSpPr>
        <p:spPr/>
        <p:txBody>
          <a:bodyPr/>
          <a:lstStyle/>
          <a:p>
            <a:r>
              <a:rPr lang="en-US" dirty="0"/>
              <a:t>International factors that impact on organisations (2)</a:t>
            </a:r>
          </a:p>
        </p:txBody>
      </p:sp>
      <p:sp>
        <p:nvSpPr>
          <p:cNvPr id="3" name="Text Placeholder 2">
            <a:extLst>
              <a:ext uri="{FF2B5EF4-FFF2-40B4-BE49-F238E27FC236}">
                <a16:creationId xmlns:a16="http://schemas.microsoft.com/office/drawing/2014/main" id="{776D46DB-7C6D-4B47-95B1-96905E93455A}"/>
              </a:ext>
            </a:extLst>
          </p:cNvPr>
          <p:cNvSpPr>
            <a:spLocks noGrp="1"/>
          </p:cNvSpPr>
          <p:nvPr>
            <p:ph type="body" idx="1"/>
          </p:nvPr>
        </p:nvSpPr>
        <p:spPr/>
        <p:txBody>
          <a:bodyPr/>
          <a:lstStyle/>
          <a:p>
            <a:pPr marL="0" lvl="2" indent="0" algn="l" rtl="0">
              <a:lnSpc>
                <a:spcPct val="125000"/>
              </a:lnSpc>
              <a:spcBef>
                <a:spcPts val="1000"/>
              </a:spcBef>
              <a:spcAft>
                <a:spcPts val="0"/>
              </a:spcAft>
              <a:buNone/>
            </a:pPr>
            <a:r>
              <a:rPr lang="en-AU" sz="2000" b="1" dirty="0"/>
              <a:t>The impacts of these factors may include:</a:t>
            </a:r>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The times of day/night when business is being done across the world. Meetings late evening or early mornings outside of normal working hours.</a:t>
            </a:r>
            <a:endParaRPr lang="en-AU" sz="2000" dirty="0"/>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Taking into account any gains or losses when setting prices, making payments or collecting revenues in other currencies.</a:t>
            </a:r>
            <a:endParaRPr lang="en-AU" sz="2000" dirty="0"/>
          </a:p>
          <a:p>
            <a:pPr marL="342900" lvl="2" indent="-342900" algn="l" rtl="0">
              <a:lnSpc>
                <a:spcPct val="125000"/>
              </a:lnSpc>
              <a:spcBef>
                <a:spcPts val="1000"/>
              </a:spcBef>
              <a:spcAft>
                <a:spcPts val="0"/>
              </a:spcAft>
              <a:buClr>
                <a:srgbClr val="0066FF"/>
              </a:buClr>
              <a:buSzPct val="90000"/>
              <a:buFont typeface="Arial" panose="020B0604020202020204" pitchFamily="34" charset="0"/>
              <a:buChar char="•"/>
            </a:pPr>
            <a:r>
              <a:rPr lang="en-AU" sz="2000" dirty="0">
                <a:solidFill>
                  <a:srgbClr val="000000"/>
                </a:solidFill>
              </a:rPr>
              <a:t>Being able to communicate effectively in different languages without losing the essence and meaning of the message.</a:t>
            </a:r>
            <a:endParaRPr lang="en-AU" sz="2000" dirty="0"/>
          </a:p>
          <a:p>
            <a:endParaRPr lang="en-US" dirty="0"/>
          </a:p>
        </p:txBody>
      </p:sp>
    </p:spTree>
    <p:extLst>
      <p:ext uri="{BB962C8B-B14F-4D97-AF65-F5344CB8AC3E}">
        <p14:creationId xmlns:p14="http://schemas.microsoft.com/office/powerpoint/2010/main" val="22758314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197" name="Google Shape;197;p2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1">
              <a:lnSpc>
                <a:spcPct val="120000"/>
              </a:lnSpc>
              <a:buSzPts val="2000"/>
            </a:pPr>
            <a:r>
              <a:rPr lang="en-US" sz="2000" dirty="0"/>
              <a:t>Discussed the range of internal and external environments organisations operate in and some analytical tools.</a:t>
            </a:r>
            <a:endParaRPr lang="en-US" dirty="0"/>
          </a:p>
          <a:p>
            <a:pPr marL="342900" lvl="1">
              <a:lnSpc>
                <a:spcPct val="120000"/>
              </a:lnSpc>
              <a:buSzPts val="2000"/>
            </a:pPr>
            <a:r>
              <a:rPr lang="en-US" sz="2000" dirty="0"/>
              <a:t>Considered how these environments may impact on organisational operations.</a:t>
            </a:r>
            <a:endParaRPr lang="en-US" dirty="0"/>
          </a:p>
          <a:p>
            <a:pPr marL="342900" lvl="1">
              <a:lnSpc>
                <a:spcPct val="120000"/>
              </a:lnSpc>
              <a:buSzPts val="2000"/>
            </a:pPr>
            <a:r>
              <a:rPr lang="en-US" sz="2000" dirty="0"/>
              <a:t>Considered potential differences in work environments in different organisation types.</a:t>
            </a:r>
          </a:p>
          <a:p>
            <a:pPr marL="342900" lvl="1">
              <a:lnSpc>
                <a:spcPct val="120000"/>
              </a:lnSpc>
              <a:buSzPts val="2000"/>
            </a:pPr>
            <a:r>
              <a:rPr lang="en-US" dirty="0"/>
              <a:t>Compared</a:t>
            </a:r>
            <a:r>
              <a:rPr lang="en-US" sz="2000" dirty="0"/>
              <a:t> some impacts and benefits of different work environments for individuals.</a:t>
            </a:r>
            <a:endParaRPr lang="en-US" dirty="0"/>
          </a:p>
          <a:p>
            <a:pPr marL="342900" lvl="1">
              <a:lnSpc>
                <a:spcPct val="120000"/>
              </a:lnSpc>
              <a:buSzPts val="2000"/>
            </a:pPr>
            <a:r>
              <a:rPr lang="en-US" sz="2000" dirty="0"/>
              <a:t>Considered a range of constant and international factors that can impact organisational operations.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4"/>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7AAB9894-BCE8-CA31-CF96-F03F9A5485EF}"/>
              </a:ext>
            </a:extLst>
          </p:cNvPr>
          <p:cNvSpPr txBox="1"/>
          <p:nvPr/>
        </p:nvSpPr>
        <p:spPr>
          <a:xfrm>
            <a:off x="1900943" y="611533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3"/>
          <p:cNvSpPr txBox="1">
            <a:spLocks noGrp="1"/>
          </p:cNvSpPr>
          <p:nvPr>
            <p:ph type="title"/>
          </p:nvPr>
        </p:nvSpPr>
        <p:spPr>
          <a:xfrm>
            <a:off x="457200" y="1018098"/>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overview</a:t>
            </a:r>
            <a:endParaRPr dirty="0"/>
          </a:p>
        </p:txBody>
      </p:sp>
      <p:sp>
        <p:nvSpPr>
          <p:cNvPr id="40" name="Google Shape;40;p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6FF"/>
              </a:buClr>
              <a:buSzPct val="80000"/>
              <a:buFont typeface="Arial" panose="020B0604020202020204" pitchFamily="34" charset="0"/>
              <a:buChar char="•"/>
            </a:pPr>
            <a:r>
              <a:rPr lang="en-US" dirty="0"/>
              <a:t>Organisations operate in both internal and external environments.</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These environmental factors add constraints to how organisations are able to operate. </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Meaning decision-making within the organisation will be influenced by these constraints and could impact on its objectives and/or the way it has to operate.</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These constraints can create pressure from within (internal) but may be easier to control. </a:t>
            </a:r>
            <a:endParaRPr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dirty="0"/>
              <a:t>Or, pressure comes from external environments to which an organisation can only plan its reactions, as it has no control over these factors.  </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
        <p:cNvGrpSpPr/>
        <p:nvPr/>
      </p:nvGrpSpPr>
      <p:grpSpPr>
        <a:xfrm>
          <a:off x="0" y="0"/>
          <a:ext cx="0" cy="0"/>
          <a:chOff x="0" y="0"/>
          <a:chExt cx="0" cy="0"/>
        </a:xfrm>
      </p:grpSpPr>
      <p:sp>
        <p:nvSpPr>
          <p:cNvPr id="46" name="Google Shape;46;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Constraints</a:t>
            </a:r>
            <a:endParaRPr dirty="0"/>
          </a:p>
        </p:txBody>
      </p:sp>
      <p:sp>
        <p:nvSpPr>
          <p:cNvPr id="47" name="Google Shape;47;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Definition:</a:t>
            </a:r>
            <a:r>
              <a:rPr lang="en-US" dirty="0"/>
              <a:t> </a:t>
            </a:r>
            <a:endParaRPr dirty="0"/>
          </a:p>
          <a:p>
            <a:pPr marL="0" lvl="0" indent="0" rtl="0">
              <a:lnSpc>
                <a:spcPct val="120000"/>
              </a:lnSpc>
              <a:spcBef>
                <a:spcPts val="2000"/>
              </a:spcBef>
              <a:spcAft>
                <a:spcPts val="0"/>
              </a:spcAft>
              <a:buNone/>
            </a:pPr>
            <a:r>
              <a:rPr lang="en-US" dirty="0"/>
              <a:t>A constraint is a specific pressure that makes it difficult or prevents an organisation to operate freely in any way it wants. </a:t>
            </a:r>
            <a:endParaRPr dirty="0"/>
          </a:p>
          <a:p>
            <a:pPr marL="0" lvl="0" indent="0" algn="ctr" rtl="0">
              <a:lnSpc>
                <a:spcPct val="120000"/>
              </a:lnSpc>
              <a:spcBef>
                <a:spcPts val="2000"/>
              </a:spcBef>
              <a:spcAft>
                <a:spcPts val="0"/>
              </a:spcAft>
              <a:buNone/>
            </a:pPr>
            <a:endParaRPr dirty="0"/>
          </a:p>
          <a:p>
            <a:pPr marL="0" lvl="0" indent="0" algn="ctr" rtl="0">
              <a:lnSpc>
                <a:spcPct val="120000"/>
              </a:lnSpc>
              <a:spcBef>
                <a:spcPts val="2000"/>
              </a:spcBef>
              <a:spcAft>
                <a:spcPts val="0"/>
              </a:spcAft>
              <a:buNone/>
            </a:pPr>
            <a:endParaRPr dirty="0"/>
          </a:p>
        </p:txBody>
      </p:sp>
      <p:pic>
        <p:nvPicPr>
          <p:cNvPr id="2050" name="Picture 2">
            <a:extLst>
              <a:ext uri="{FF2B5EF4-FFF2-40B4-BE49-F238E27FC236}">
                <a16:creationId xmlns:a16="http://schemas.microsoft.com/office/drawing/2014/main" id="{1EFB8802-AB10-475C-4C3D-C37AF8ED33C0}"/>
              </a:ext>
            </a:extLst>
          </p:cNvPr>
          <p:cNvPicPr>
            <a:picLocks noChangeAspect="1" noChangeArrowheads="1"/>
          </p:cNvPicPr>
          <p:nvPr/>
        </p:nvPicPr>
        <p:blipFill>
          <a:blip r:embed="rId3"/>
          <a:srcRect/>
          <a:stretch/>
        </p:blipFill>
        <p:spPr bwMode="auto">
          <a:xfrm>
            <a:off x="2916869" y="3585781"/>
            <a:ext cx="3310261" cy="22112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(1)</a:t>
            </a:r>
            <a:endParaRPr b="0" dirty="0"/>
          </a:p>
        </p:txBody>
      </p:sp>
      <p:sp>
        <p:nvSpPr>
          <p:cNvPr id="55" name="Google Shape;55;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1800" dirty="0"/>
              <a:t>Businesses are set up for many reasons and motives.</a:t>
            </a:r>
            <a:endParaRPr sz="1800" dirty="0"/>
          </a:p>
          <a:p>
            <a:pPr marL="0" lvl="2" indent="0" algn="l" rtl="0">
              <a:lnSpc>
                <a:spcPct val="125000"/>
              </a:lnSpc>
              <a:spcBef>
                <a:spcPts val="0"/>
              </a:spcBef>
              <a:spcAft>
                <a:spcPts val="0"/>
              </a:spcAft>
              <a:buNone/>
            </a:pPr>
            <a:r>
              <a:rPr lang="en-US" sz="1800" dirty="0"/>
              <a:t>These will set the tone for the way the business operates. </a:t>
            </a:r>
            <a:endParaRPr sz="1800" dirty="0"/>
          </a:p>
          <a:p>
            <a:pPr marL="0" lvl="2" indent="0" algn="l" rtl="0">
              <a:lnSpc>
                <a:spcPct val="125000"/>
              </a:lnSpc>
              <a:spcBef>
                <a:spcPts val="500"/>
              </a:spcBef>
              <a:spcAft>
                <a:spcPts val="0"/>
              </a:spcAft>
              <a:buNone/>
            </a:pPr>
            <a:r>
              <a:rPr lang="en-US" sz="1800" b="1" dirty="0"/>
              <a:t>Internally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strategically </a:t>
            </a:r>
            <a:endParaRPr sz="1800" dirty="0"/>
          </a:p>
          <a:p>
            <a:pPr marL="540000" lvl="0" indent="-216000" algn="l" rtl="0">
              <a:lnSpc>
                <a:spcPct val="100000"/>
              </a:lnSpc>
              <a:spcBef>
                <a:spcPts val="500"/>
              </a:spcBef>
              <a:spcAft>
                <a:spcPts val="0"/>
              </a:spcAft>
              <a:buClr>
                <a:srgbClr val="0077E3"/>
              </a:buClr>
              <a:buSzPts val="1600"/>
              <a:buFont typeface="Arial"/>
              <a:buChar char="•"/>
            </a:pPr>
            <a:r>
              <a:rPr lang="en-US" sz="1800" dirty="0"/>
              <a:t>MISSION: A short statement on the business’s </a:t>
            </a:r>
            <a:endParaRPr sz="1800" dirty="0"/>
          </a:p>
          <a:p>
            <a:pPr marL="324000" lvl="0" indent="0" algn="l" rtl="0">
              <a:lnSpc>
                <a:spcPct val="100000"/>
              </a:lnSpc>
              <a:spcBef>
                <a:spcPts val="0"/>
              </a:spcBef>
              <a:spcAft>
                <a:spcPts val="0"/>
              </a:spcAft>
              <a:buNone/>
            </a:pPr>
            <a:r>
              <a:rPr lang="en-US" sz="1800" dirty="0"/>
              <a:t>   reasons for existing and its overall goal.</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VISION: An inspirational statement describing what </a:t>
            </a:r>
            <a:endParaRPr sz="1800" dirty="0"/>
          </a:p>
          <a:p>
            <a:pPr marL="324000" lvl="0" indent="0" algn="l" rtl="0">
              <a:lnSpc>
                <a:spcPct val="100000"/>
              </a:lnSpc>
              <a:spcBef>
                <a:spcPts val="0"/>
              </a:spcBef>
              <a:spcAft>
                <a:spcPts val="0"/>
              </a:spcAft>
              <a:buNone/>
            </a:pPr>
            <a:r>
              <a:rPr lang="en-US" sz="1800" dirty="0"/>
              <a:t>    the owners intend to achieve in the next 5–10+ years.</a:t>
            </a:r>
            <a:endParaRPr sz="1800" dirty="0"/>
          </a:p>
          <a:p>
            <a:pPr marL="324000" lvl="0" indent="0" algn="l" rtl="0">
              <a:lnSpc>
                <a:spcPct val="100000"/>
              </a:lnSpc>
              <a:spcBef>
                <a:spcPts val="0"/>
              </a:spcBef>
              <a:spcAft>
                <a:spcPts val="0"/>
              </a:spcAft>
              <a:buNone/>
            </a:pPr>
            <a:r>
              <a:rPr lang="en-US" sz="1800" dirty="0"/>
              <a:t> </a:t>
            </a: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VALUES: The core principals and ethics of the business – to guide culture, leadership, decision-making and behaviours. </a:t>
            </a:r>
            <a:endParaRPr sz="1800" dirty="0"/>
          </a:p>
          <a:p>
            <a:pPr marL="324000" lvl="0" indent="0" algn="l" rtl="0">
              <a:lnSpc>
                <a:spcPct val="100000"/>
              </a:lnSpc>
              <a:spcBef>
                <a:spcPts val="0"/>
              </a:spcBef>
              <a:spcAft>
                <a:spcPts val="0"/>
              </a:spcAft>
              <a:buNone/>
            </a:pPr>
            <a:endParaRPr sz="1800" dirty="0"/>
          </a:p>
          <a:p>
            <a:pPr marL="540000" lvl="0" indent="-216000" algn="l" rtl="0">
              <a:lnSpc>
                <a:spcPct val="100000"/>
              </a:lnSpc>
              <a:spcBef>
                <a:spcPts val="0"/>
              </a:spcBef>
              <a:spcAft>
                <a:spcPts val="0"/>
              </a:spcAft>
              <a:buClr>
                <a:srgbClr val="0077E3"/>
              </a:buClr>
              <a:buSzPts val="1600"/>
              <a:buFont typeface="Arial"/>
              <a:buChar char="•"/>
            </a:pPr>
            <a:r>
              <a:rPr lang="en-US" sz="1800" dirty="0"/>
              <a:t>OBJECTIVES: The goals the owners want the business to achieve in the next 1–5 years and the techniques they will use to do that. </a:t>
            </a:r>
            <a:endParaRPr sz="1800" dirty="0">
              <a:solidFill>
                <a:srgbClr val="000000"/>
              </a:solidFill>
            </a:endParaRPr>
          </a:p>
          <a:p>
            <a:pPr marL="540000" lvl="0" indent="-88999" algn="l" rtl="0">
              <a:lnSpc>
                <a:spcPct val="100000"/>
              </a:lnSpc>
              <a:spcBef>
                <a:spcPts val="0"/>
              </a:spcBef>
              <a:spcAft>
                <a:spcPts val="0"/>
              </a:spcAft>
              <a:buClr>
                <a:srgbClr val="0077E3"/>
              </a:buClr>
              <a:buSzPts val="2000"/>
              <a:buFont typeface="Arial"/>
              <a:buNone/>
            </a:pPr>
            <a:endParaRPr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8" name="Picture 4">
            <a:extLst>
              <a:ext uri="{FF2B5EF4-FFF2-40B4-BE49-F238E27FC236}">
                <a16:creationId xmlns:a16="http://schemas.microsoft.com/office/drawing/2014/main" id="{70D3B916-D0BC-00AE-5299-D7A9227812A1}"/>
              </a:ext>
            </a:extLst>
          </p:cNvPr>
          <p:cNvPicPr>
            <a:picLocks noChangeAspect="1" noChangeArrowheads="1"/>
          </p:cNvPicPr>
          <p:nvPr/>
        </p:nvPicPr>
        <p:blipFill>
          <a:blip r:embed="rId3"/>
          <a:srcRect/>
          <a:stretch/>
        </p:blipFill>
        <p:spPr bwMode="auto">
          <a:xfrm>
            <a:off x="6391923" y="1593596"/>
            <a:ext cx="2521258" cy="168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(2)</a:t>
            </a:r>
            <a:endParaRPr dirty="0"/>
          </a:p>
        </p:txBody>
      </p:sp>
      <p:sp>
        <p:nvSpPr>
          <p:cNvPr id="64" name="Google Shape;64;p6"/>
          <p:cNvSpPr txBox="1">
            <a:spLocks noGrp="1"/>
          </p:cNvSpPr>
          <p:nvPr>
            <p:ph type="body" idx="1"/>
          </p:nvPr>
        </p:nvSpPr>
        <p:spPr>
          <a:xfrm>
            <a:off x="457200" y="1512000"/>
            <a:ext cx="843528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Even a solo owned business operates across several functional areas. Larger businesses may have staff to work in different departments.</a:t>
            </a:r>
            <a:endParaRPr sz="1800" dirty="0"/>
          </a:p>
          <a:p>
            <a:pPr marL="0" lvl="0" indent="0" algn="l" rtl="0">
              <a:lnSpc>
                <a:spcPct val="120000"/>
              </a:lnSpc>
              <a:spcBef>
                <a:spcPts val="2000"/>
              </a:spcBef>
              <a:spcAft>
                <a:spcPts val="0"/>
              </a:spcAft>
              <a:buNone/>
            </a:pPr>
            <a:r>
              <a:rPr lang="en-US" sz="1800" b="1" dirty="0"/>
              <a:t>Internally – operationally  </a:t>
            </a:r>
            <a:endParaRPr sz="1800" dirty="0"/>
          </a:p>
          <a:p>
            <a:pPr marL="215900" lvl="1" indent="-215900" algn="l" rtl="0">
              <a:lnSpc>
                <a:spcPct val="133333"/>
              </a:lnSpc>
              <a:spcBef>
                <a:spcPts val="1500"/>
              </a:spcBef>
              <a:spcAft>
                <a:spcPts val="0"/>
              </a:spcAft>
              <a:buSzPts val="1800"/>
              <a:buChar char="•"/>
            </a:pPr>
            <a:r>
              <a:rPr lang="en-US" sz="1800" dirty="0"/>
              <a:t>ACCOUNTS – bookkeeping, budgets, taxes, final annual accounts.</a:t>
            </a:r>
            <a:endParaRPr sz="1800" dirty="0"/>
          </a:p>
          <a:p>
            <a:pPr marL="215900" lvl="1" indent="-215900" algn="l" rtl="0">
              <a:lnSpc>
                <a:spcPct val="133333"/>
              </a:lnSpc>
              <a:spcBef>
                <a:spcPts val="1000"/>
              </a:spcBef>
              <a:spcAft>
                <a:spcPts val="0"/>
              </a:spcAft>
              <a:buSzPts val="1800"/>
              <a:buChar char="•"/>
            </a:pPr>
            <a:r>
              <a:rPr lang="en-US" sz="1800" dirty="0"/>
              <a:t>ADMINISTRATION – record keeping, data and information management.</a:t>
            </a:r>
            <a:endParaRPr sz="1800" dirty="0"/>
          </a:p>
          <a:p>
            <a:pPr marL="215900" lvl="1" indent="-215900" algn="l" rtl="0">
              <a:lnSpc>
                <a:spcPct val="133333"/>
              </a:lnSpc>
              <a:spcBef>
                <a:spcPts val="1000"/>
              </a:spcBef>
              <a:spcAft>
                <a:spcPts val="0"/>
              </a:spcAft>
              <a:buSzPts val="1800"/>
              <a:buChar char="•"/>
            </a:pPr>
            <a:r>
              <a:rPr lang="en-US" sz="1800" dirty="0"/>
              <a:t>HUMAN RESOURCES – hiring, training, contracting and firing people.</a:t>
            </a:r>
            <a:endParaRPr sz="1800" dirty="0"/>
          </a:p>
          <a:p>
            <a:pPr marL="215900" lvl="1" indent="-215900" algn="l" rtl="0">
              <a:lnSpc>
                <a:spcPct val="133333"/>
              </a:lnSpc>
              <a:spcBef>
                <a:spcPts val="1000"/>
              </a:spcBef>
              <a:spcAft>
                <a:spcPts val="0"/>
              </a:spcAft>
              <a:buSzPts val="1800"/>
              <a:buChar char="•"/>
            </a:pPr>
            <a:r>
              <a:rPr lang="en-US" sz="1800" dirty="0"/>
              <a:t>MARKETING – attracting attention, creating leads, encouraging sales.</a:t>
            </a:r>
            <a:endParaRPr sz="1800" dirty="0"/>
          </a:p>
          <a:p>
            <a:pPr marL="215900" lvl="1" indent="-215900" algn="l" rtl="0">
              <a:lnSpc>
                <a:spcPct val="133333"/>
              </a:lnSpc>
              <a:spcBef>
                <a:spcPts val="1000"/>
              </a:spcBef>
              <a:spcAft>
                <a:spcPts val="0"/>
              </a:spcAft>
              <a:buSzPts val="1800"/>
              <a:buChar char="•"/>
            </a:pPr>
            <a:r>
              <a:rPr lang="en-US" sz="1800" dirty="0"/>
              <a:t>PRODUCTION – develops the physical products sold by a business.</a:t>
            </a:r>
            <a:endParaRPr sz="1800" dirty="0"/>
          </a:p>
          <a:p>
            <a:pPr marL="215900" lvl="1" indent="-215900" algn="l" rtl="0">
              <a:lnSpc>
                <a:spcPct val="133333"/>
              </a:lnSpc>
              <a:spcBef>
                <a:spcPts val="1000"/>
              </a:spcBef>
              <a:spcAft>
                <a:spcPts val="0"/>
              </a:spcAft>
              <a:buSzPts val="1800"/>
              <a:buChar char="•"/>
            </a:pPr>
            <a:r>
              <a:rPr lang="en-US" sz="1800" dirty="0"/>
              <a:t>PURCHASING – negotiates and buys components for its products.</a:t>
            </a:r>
            <a:endParaRPr sz="1800" dirty="0"/>
          </a:p>
          <a:p>
            <a:pPr marL="0" lvl="0" indent="0" algn="l" rtl="0">
              <a:lnSpc>
                <a:spcPct val="120000"/>
              </a:lnSpc>
              <a:spcBef>
                <a:spcPts val="150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7"/>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in their environments – internal (3) </a:t>
            </a:r>
            <a:endParaRPr dirty="0"/>
          </a:p>
        </p:txBody>
      </p:sp>
      <p:sp>
        <p:nvSpPr>
          <p:cNvPr id="71" name="Google Shape;71;p7"/>
          <p:cNvSpPr txBox="1">
            <a:spLocks noGrp="1"/>
          </p:cNvSpPr>
          <p:nvPr>
            <p:ph type="body" idx="1"/>
          </p:nvPr>
        </p:nvSpPr>
        <p:spPr>
          <a:xfrm>
            <a:off x="457200" y="1512000"/>
            <a:ext cx="843528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Constraints can bring internal pressures to several sections of any organisation.</a:t>
            </a:r>
            <a:endParaRPr b="1" dirty="0"/>
          </a:p>
          <a:p>
            <a:pPr marL="0" lvl="0" indent="0" algn="l" rtl="0">
              <a:lnSpc>
                <a:spcPct val="120000"/>
              </a:lnSpc>
              <a:spcBef>
                <a:spcPts val="2000"/>
              </a:spcBef>
              <a:spcAft>
                <a:spcPts val="0"/>
              </a:spcAft>
              <a:buNone/>
            </a:pPr>
            <a:r>
              <a:rPr lang="en-US" b="1" dirty="0"/>
              <a:t>For example:</a:t>
            </a:r>
            <a:endParaRPr dirty="0"/>
          </a:p>
          <a:p>
            <a:pPr marL="0" lvl="0" indent="0" algn="l" rtl="0">
              <a:lnSpc>
                <a:spcPct val="120000"/>
              </a:lnSpc>
              <a:spcBef>
                <a:spcPts val="2000"/>
              </a:spcBef>
              <a:spcAft>
                <a:spcPts val="0"/>
              </a:spcAft>
              <a:buNone/>
            </a:pPr>
            <a:endParaRPr b="1" dirty="0"/>
          </a:p>
        </p:txBody>
      </p:sp>
      <p:graphicFrame>
        <p:nvGraphicFramePr>
          <p:cNvPr id="72" name="Google Shape;72;p7"/>
          <p:cNvGraphicFramePr/>
          <p:nvPr>
            <p:extLst>
              <p:ext uri="{D42A27DB-BD31-4B8C-83A1-F6EECF244321}">
                <p14:modId xmlns:p14="http://schemas.microsoft.com/office/powerpoint/2010/main" val="2134713213"/>
              </p:ext>
            </p:extLst>
          </p:nvPr>
        </p:nvGraphicFramePr>
        <p:xfrm>
          <a:off x="457200" y="2972549"/>
          <a:ext cx="7902500" cy="2159930"/>
        </p:xfrm>
        <a:graphic>
          <a:graphicData uri="http://schemas.openxmlformats.org/drawingml/2006/table">
            <a:tbl>
              <a:tblPr firstRow="1" bandRow="1">
                <a:noFill/>
                <a:tableStyleId>{AEC3374A-41F8-446A-A539-7ADB59C5F4C0}</a:tableStyleId>
              </a:tblPr>
              <a:tblGrid>
                <a:gridCol w="2573900">
                  <a:extLst>
                    <a:ext uri="{9D8B030D-6E8A-4147-A177-3AD203B41FA5}">
                      <a16:colId xmlns:a16="http://schemas.microsoft.com/office/drawing/2014/main" val="20000"/>
                    </a:ext>
                  </a:extLst>
                </a:gridCol>
                <a:gridCol w="2598150">
                  <a:extLst>
                    <a:ext uri="{9D8B030D-6E8A-4147-A177-3AD203B41FA5}">
                      <a16:colId xmlns:a16="http://schemas.microsoft.com/office/drawing/2014/main" val="20001"/>
                    </a:ext>
                  </a:extLst>
                </a:gridCol>
                <a:gridCol w="2730450">
                  <a:extLst>
                    <a:ext uri="{9D8B030D-6E8A-4147-A177-3AD203B41FA5}">
                      <a16:colId xmlns:a16="http://schemas.microsoft.com/office/drawing/2014/main" val="20002"/>
                    </a:ext>
                  </a:extLst>
                </a:gridCol>
              </a:tblGrid>
              <a:tr h="235950">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Limited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Strategic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People resources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noFill/>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Financial resources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Leadership skills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Staff skills and abilities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Technical limitations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Cultural environment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Training opportunities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Production capacity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Management style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Resistance to change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Google Shape;78;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a:t>
            </a:r>
            <a:endParaRPr dirty="0"/>
          </a:p>
        </p:txBody>
      </p:sp>
      <p:sp>
        <p:nvSpPr>
          <p:cNvPr id="79" name="Google Shape;79;p8"/>
          <p:cNvSpPr txBox="1">
            <a:spLocks noGrp="1"/>
          </p:cNvSpPr>
          <p:nvPr>
            <p:ph type="body" idx="1"/>
          </p:nvPr>
        </p:nvSpPr>
        <p:spPr>
          <a:xfrm>
            <a:off x="457200" y="1529520"/>
            <a:ext cx="8229600" cy="432048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66FF"/>
              </a:buClr>
              <a:buSzPct val="80000"/>
              <a:buFont typeface="Arial" panose="020B0604020202020204" pitchFamily="34" charset="0"/>
              <a:buChar char="•"/>
            </a:pPr>
            <a:r>
              <a:rPr lang="en-US" sz="1900" dirty="0"/>
              <a:t>Management will conduct environmental analyses of every aspect in the business’s operations.</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Use the results of this research and analysis to plan and develop suitable proactive strategies. </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Planning current and future actions to ensure the business achieves its objectives. </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A SWOT analysis is one tool used to form plans for future developments.</a:t>
            </a:r>
            <a:endParaRPr sz="1900" dirty="0"/>
          </a:p>
          <a:p>
            <a:pPr marL="342900" lvl="0" indent="-342900" algn="l" rtl="0">
              <a:lnSpc>
                <a:spcPct val="100000"/>
              </a:lnSpc>
              <a:spcBef>
                <a:spcPts val="2000"/>
              </a:spcBef>
              <a:spcAft>
                <a:spcPts val="0"/>
              </a:spcAft>
              <a:buClr>
                <a:srgbClr val="0066FF"/>
              </a:buClr>
              <a:buSzPct val="80000"/>
              <a:buFont typeface="Arial" panose="020B0604020202020204" pitchFamily="34" charset="0"/>
              <a:buChar char="•"/>
            </a:pPr>
            <a:r>
              <a:rPr lang="en-US" sz="1900" dirty="0"/>
              <a:t>STRENGTHS AND WEAKNESSES are usually considered internal factors.</a:t>
            </a:r>
            <a:endParaRPr sz="1900" dirty="0"/>
          </a:p>
          <a:p>
            <a:pPr marL="342900" lvl="2" indent="-342900" algn="l" rtl="0">
              <a:lnSpc>
                <a:spcPct val="100000"/>
              </a:lnSpc>
              <a:spcBef>
                <a:spcPts val="1500"/>
              </a:spcBef>
              <a:spcAft>
                <a:spcPts val="0"/>
              </a:spcAft>
              <a:buClr>
                <a:srgbClr val="0066FF"/>
              </a:buClr>
              <a:buSzPct val="80000"/>
              <a:buFont typeface="Arial" panose="020B0604020202020204" pitchFamily="34" charset="0"/>
              <a:buChar char="•"/>
            </a:pPr>
            <a:r>
              <a:rPr lang="en-US" sz="1900" dirty="0"/>
              <a:t>OPPORTUNITIES AND THREATS come mainly from external factors.</a:t>
            </a:r>
            <a:endParaRPr sz="1900" dirty="0"/>
          </a:p>
          <a:p>
            <a:pPr marL="0" lvl="2" indent="0" algn="l" rtl="0">
              <a:lnSpc>
                <a:spcPct val="100000"/>
              </a:lnSpc>
              <a:spcBef>
                <a:spcPts val="1000"/>
              </a:spcBef>
              <a:spcAft>
                <a:spcPts val="0"/>
              </a:spcAft>
              <a:buClr>
                <a:srgbClr val="0066FF"/>
              </a:buClr>
              <a:buSzPct val="80000"/>
            </a:pPr>
            <a:r>
              <a:rPr lang="en-US" sz="1900" dirty="0"/>
              <a:t> </a:t>
            </a:r>
            <a:endParaRPr sz="1900" dirty="0"/>
          </a:p>
          <a:p>
            <a:pPr marL="0" lvl="2" indent="0" algn="l" rtl="0">
              <a:lnSpc>
                <a:spcPct val="100000"/>
              </a:lnSpc>
              <a:spcBef>
                <a:spcPts val="1000"/>
              </a:spcBef>
              <a:spcAft>
                <a:spcPts val="0"/>
              </a:spcAft>
              <a:buNone/>
            </a:pPr>
            <a:endParaRPr sz="2000" dirty="0"/>
          </a:p>
          <a:p>
            <a:pPr marL="0" lvl="2" indent="0" algn="l" rtl="0">
              <a:lnSpc>
                <a:spcPct val="125000"/>
              </a:lnSpc>
              <a:spcBef>
                <a:spcPts val="10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9"/>
          <p:cNvSpPr txBox="1">
            <a:spLocks noGrp="1"/>
          </p:cNvSpPr>
          <p:nvPr>
            <p:ph type="title"/>
          </p:nvPr>
        </p:nvSpPr>
        <p:spPr>
          <a:xfrm>
            <a:off x="457200" y="1034633"/>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analysis – SWOT: strengths</a:t>
            </a:r>
            <a:endParaRPr b="0" dirty="0"/>
          </a:p>
        </p:txBody>
      </p:sp>
      <p:sp>
        <p:nvSpPr>
          <p:cNvPr id="86" name="Google Shape;86;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25000"/>
              </a:lnSpc>
              <a:spcBef>
                <a:spcPts val="0"/>
              </a:spcBef>
              <a:spcAft>
                <a:spcPts val="0"/>
              </a:spcAft>
              <a:buNone/>
            </a:pPr>
            <a:r>
              <a:rPr lang="en-US" sz="2000" b="1" dirty="0"/>
              <a:t>Strengths</a:t>
            </a:r>
            <a:endParaRPr sz="2000" dirty="0"/>
          </a:p>
          <a:p>
            <a:pPr marL="0" lvl="2" indent="0" algn="l" rtl="0">
              <a:lnSpc>
                <a:spcPct val="125000"/>
              </a:lnSpc>
              <a:spcBef>
                <a:spcPts val="0"/>
              </a:spcBef>
              <a:spcAft>
                <a:spcPts val="0"/>
              </a:spcAft>
              <a:buNone/>
            </a:pPr>
            <a:r>
              <a:rPr lang="en-US" sz="2000" dirty="0"/>
              <a:t>The internal advantages an organisation has to </a:t>
            </a:r>
          </a:p>
          <a:p>
            <a:pPr marL="0" lvl="2" indent="0" algn="l" rtl="0">
              <a:lnSpc>
                <a:spcPct val="125000"/>
              </a:lnSpc>
              <a:spcBef>
                <a:spcPts val="0"/>
              </a:spcBef>
              <a:spcAft>
                <a:spcPts val="0"/>
              </a:spcAft>
              <a:buNone/>
            </a:pPr>
            <a:r>
              <a:rPr lang="en-US" sz="2000" dirty="0"/>
              <a:t>support its success. </a:t>
            </a:r>
            <a:endParaRPr sz="2000" dirty="0"/>
          </a:p>
          <a:p>
            <a:pPr marL="0" lvl="2" indent="0" algn="l" rtl="0">
              <a:lnSpc>
                <a:spcPct val="125000"/>
              </a:lnSpc>
              <a:spcBef>
                <a:spcPts val="500"/>
              </a:spcBef>
              <a:spcAft>
                <a:spcPts val="0"/>
              </a:spcAft>
              <a:buNone/>
            </a:pPr>
            <a:r>
              <a:rPr lang="en-US" sz="2000" b="1" dirty="0"/>
              <a:t>For example: </a:t>
            </a:r>
            <a:endParaRPr sz="2000" dirty="0"/>
          </a:p>
          <a:p>
            <a:pPr marL="540000" lvl="0" indent="-216000" algn="l" rtl="0">
              <a:lnSpc>
                <a:spcPct val="100000"/>
              </a:lnSpc>
              <a:spcBef>
                <a:spcPts val="0"/>
              </a:spcBef>
              <a:spcAft>
                <a:spcPts val="0"/>
              </a:spcAft>
              <a:buClr>
                <a:srgbClr val="0077E3"/>
              </a:buClr>
              <a:buSzPts val="1600"/>
              <a:buFont typeface="Arial"/>
              <a:buChar char="•"/>
            </a:pPr>
            <a:r>
              <a:rPr lang="en-US" dirty="0"/>
              <a:t>Well motivated, well-trained workforce with </a:t>
            </a:r>
          </a:p>
          <a:p>
            <a:pPr marL="324000" lvl="0" indent="0" algn="l" rtl="0">
              <a:lnSpc>
                <a:spcPct val="100000"/>
              </a:lnSpc>
              <a:spcBef>
                <a:spcPts val="0"/>
              </a:spcBef>
              <a:spcAft>
                <a:spcPts val="0"/>
              </a:spcAft>
              <a:buClr>
                <a:srgbClr val="0077E3"/>
              </a:buClr>
              <a:buSzPts val="1600"/>
            </a:pPr>
            <a:r>
              <a:rPr lang="en-US" dirty="0"/>
              <a:t>   skills and experience.</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Modern production technologies that are</a:t>
            </a:r>
            <a:br>
              <a:rPr lang="en-US" dirty="0"/>
            </a:br>
            <a:r>
              <a:rPr lang="en-US" dirty="0"/>
              <a:t>efficient and effective.</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Well-known products and/or services recognised by stakeholders.</a:t>
            </a:r>
            <a:endParaRPr lang="en-GB" dirty="0"/>
          </a:p>
          <a:p>
            <a:pPr marL="540000" lvl="0" indent="-216000" algn="l" rtl="0">
              <a:lnSpc>
                <a:spcPct val="100000"/>
              </a:lnSpc>
              <a:spcBef>
                <a:spcPts val="0"/>
              </a:spcBef>
              <a:spcAft>
                <a:spcPts val="0"/>
              </a:spcAft>
              <a:buClr>
                <a:srgbClr val="0077E3"/>
              </a:buClr>
              <a:buSzPts val="1600"/>
              <a:buFont typeface="Arial"/>
              <a:buChar char="•"/>
            </a:pPr>
            <a:r>
              <a:rPr lang="en-US" dirty="0"/>
              <a:t>A good reputation for credibility and authority in their industry or region.</a:t>
            </a:r>
            <a:endParaRPr dirty="0">
              <a:solidFill>
                <a:srgbClr val="000000"/>
              </a:solidFill>
            </a:endParaRPr>
          </a:p>
          <a:p>
            <a:pPr marL="540000" lvl="0" indent="-88999" algn="l" rtl="0">
              <a:lnSpc>
                <a:spcPct val="100000"/>
              </a:lnSpc>
              <a:spcBef>
                <a:spcPts val="0"/>
              </a:spcBef>
              <a:spcAft>
                <a:spcPts val="0"/>
              </a:spcAft>
              <a:buClr>
                <a:srgbClr val="0077E3"/>
              </a:buClr>
              <a:buSzPts val="2000"/>
              <a:buFont typeface="Arial"/>
              <a:buNone/>
            </a:pPr>
            <a:endParaRPr sz="1800"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8" name="Picture 4">
            <a:extLst>
              <a:ext uri="{FF2B5EF4-FFF2-40B4-BE49-F238E27FC236}">
                <a16:creationId xmlns:a16="http://schemas.microsoft.com/office/drawing/2014/main" id="{78536346-64FA-F730-E50C-0B3E6063660B}"/>
              </a:ext>
            </a:extLst>
          </p:cNvPr>
          <p:cNvPicPr>
            <a:picLocks noChangeAspect="1" noChangeArrowheads="1"/>
          </p:cNvPicPr>
          <p:nvPr/>
        </p:nvPicPr>
        <p:blipFill>
          <a:blip r:embed="rId3"/>
          <a:srcRect/>
          <a:stretch/>
        </p:blipFill>
        <p:spPr bwMode="auto">
          <a:xfrm>
            <a:off x="5872579" y="1955979"/>
            <a:ext cx="3142695" cy="209932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TotalTime>
  <Words>2563</Words>
  <Application>Microsoft Office PowerPoint</Application>
  <PresentationFormat>On-screen Show (4:3)</PresentationFormat>
  <Paragraphs>361</Paragraphs>
  <Slides>26</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ＭＳ Ｐゴシック</vt:lpstr>
      <vt:lpstr>Arial</vt:lpstr>
      <vt:lpstr>Times New Roman</vt:lpstr>
      <vt:lpstr>Default Design</vt:lpstr>
      <vt:lpstr>PowerPoint 2: The environments organisations operate in</vt:lpstr>
      <vt:lpstr>Learning objectives</vt:lpstr>
      <vt:lpstr>Organisations in their environments – overview</vt:lpstr>
      <vt:lpstr>Constraints</vt:lpstr>
      <vt:lpstr>Organisations in their environments – internal (1)</vt:lpstr>
      <vt:lpstr>Organisations in their environments – internal (2)</vt:lpstr>
      <vt:lpstr>Organisations in their environments – internal (3) </vt:lpstr>
      <vt:lpstr>Environmental analysis – SWOT</vt:lpstr>
      <vt:lpstr>Environmental analysis – SWOT: strengths</vt:lpstr>
      <vt:lpstr>Environmental analysis – SWOT: weaknesses</vt:lpstr>
      <vt:lpstr>Environmental analysis – SWOT: opportunities</vt:lpstr>
      <vt:lpstr>Environmental analysis – SWOT: threats (external)</vt:lpstr>
      <vt:lpstr>Environmental analysis – SWOT: threats (internal)</vt:lpstr>
      <vt:lpstr>External environmental constraints on organisations</vt:lpstr>
      <vt:lpstr>Environmental analysis – PESTLE</vt:lpstr>
      <vt:lpstr>Environmental analyses</vt:lpstr>
      <vt:lpstr>How the work environment differs – organisation culture  </vt:lpstr>
      <vt:lpstr>How the work environment differs – workplace culture  </vt:lpstr>
      <vt:lpstr>How the work environment differs: organisation types (1)</vt:lpstr>
      <vt:lpstr>How the work environment differs: organisation types (2)</vt:lpstr>
      <vt:lpstr>Other internal factors that impact on organisations (1)</vt:lpstr>
      <vt:lpstr>Other internal factors that impact on organisations (2)</vt:lpstr>
      <vt:lpstr>International factors that impact on organisations (1)</vt:lpstr>
      <vt:lpstr>International factors that impact on organisations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2: The environments organisations operate in</dc:title>
  <dc:creator>janicec</dc:creator>
  <cp:lastModifiedBy>Suzanne Thurston</cp:lastModifiedBy>
  <cp:revision>13</cp:revision>
  <dcterms:created xsi:type="dcterms:W3CDTF">2013-05-28T00:38:54Z</dcterms:created>
  <dcterms:modified xsi:type="dcterms:W3CDTF">2025-11-19T18:20:58Z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