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4" roundtripDataSignature="AMtx7mgLFNSAtN/7QpPR76bZw6k/hYXQZ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55355B-0838-4281-9187-743E708E9866}" v="188" dt="2022-08-18T13:23:56.951"/>
  </p1510:revLst>
</p1510:revInfo>
</file>

<file path=ppt/tableStyles.xml><?xml version="1.0" encoding="utf-8"?>
<a:tblStyleLst xmlns:a="http://schemas.openxmlformats.org/drawingml/2006/main" def="{D41C92AF-D1AC-44F2-8D35-753FBB118532}">
  <a:tblStyle styleId="{D41C92AF-D1AC-44F2-8D35-753FBB11853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0012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customschemas.google.com/relationships/presentationmetadata" Target="meta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8055355B-0838-4281-9187-743E708E9866}"/>
    <pc:docChg chg="undo redo custSel modSld">
      <pc:chgData name="Eve Thould" userId="38451c84653f422f" providerId="LiveId" clId="{8055355B-0838-4281-9187-743E708E9866}" dt="2022-08-18T13:22:15.282" v="680"/>
      <pc:docMkLst>
        <pc:docMk/>
      </pc:docMkLst>
      <pc:sldChg chg="modSp mod">
        <pc:chgData name="Eve Thould" userId="38451c84653f422f" providerId="LiveId" clId="{8055355B-0838-4281-9187-743E708E9866}" dt="2022-08-17T13:10:21.174" v="485" actId="1076"/>
        <pc:sldMkLst>
          <pc:docMk/>
          <pc:sldMk cId="0" sldId="257"/>
        </pc:sldMkLst>
        <pc:spChg chg="mod">
          <ac:chgData name="Eve Thould" userId="38451c84653f422f" providerId="LiveId" clId="{8055355B-0838-4281-9187-743E708E9866}" dt="2022-08-17T13:10:21.174" v="485" actId="1076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37:44.293" v="11" actId="12"/>
        <pc:sldMkLst>
          <pc:docMk/>
          <pc:sldMk cId="0" sldId="258"/>
        </pc:sldMkLst>
        <pc:spChg chg="mod">
          <ac:chgData name="Eve Thould" userId="38451c84653f422f" providerId="LiveId" clId="{8055355B-0838-4281-9187-743E708E9866}" dt="2022-08-17T10:37:44.293" v="11" actId="12"/>
          <ac:spMkLst>
            <pc:docMk/>
            <pc:sldMk cId="0" sldId="258"/>
            <ac:spMk id="41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38:54.104" v="15" actId="14826"/>
        <pc:sldMkLst>
          <pc:docMk/>
          <pc:sldMk cId="0" sldId="259"/>
        </pc:sldMkLst>
        <pc:spChg chg="mod">
          <ac:chgData name="Eve Thould" userId="38451c84653f422f" providerId="LiveId" clId="{8055355B-0838-4281-9187-743E708E9866}" dt="2022-08-17T10:37:53.752" v="12" actId="20577"/>
          <ac:spMkLst>
            <pc:docMk/>
            <pc:sldMk cId="0" sldId="259"/>
            <ac:spMk id="48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38:54.104" v="15" actId="14826"/>
          <ac:picMkLst>
            <pc:docMk/>
            <pc:sldMk cId="0" sldId="259"/>
            <ac:picMk id="1026" creationId="{24A9A2D8-4D0D-D18D-D220-0A3F387DAC57}"/>
          </ac:picMkLst>
        </pc:picChg>
      </pc:sldChg>
      <pc:sldChg chg="modSp mod">
        <pc:chgData name="Eve Thould" userId="38451c84653f422f" providerId="LiveId" clId="{8055355B-0838-4281-9187-743E708E9866}" dt="2022-08-17T10:41:18.866" v="56" actId="20577"/>
        <pc:sldMkLst>
          <pc:docMk/>
          <pc:sldMk cId="0" sldId="260"/>
        </pc:sldMkLst>
        <pc:spChg chg="mod">
          <ac:chgData name="Eve Thould" userId="38451c84653f422f" providerId="LiveId" clId="{8055355B-0838-4281-9187-743E708E9866}" dt="2022-08-17T10:41:18.866" v="56" actId="20577"/>
          <ac:spMkLst>
            <pc:docMk/>
            <pc:sldMk cId="0" sldId="260"/>
            <ac:spMk id="56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41:06.958" v="42" actId="1076"/>
          <ac:picMkLst>
            <pc:docMk/>
            <pc:sldMk cId="0" sldId="260"/>
            <ac:picMk id="57" creationId="{00000000-0000-0000-0000-000000000000}"/>
          </ac:picMkLst>
        </pc:picChg>
      </pc:sldChg>
      <pc:sldChg chg="modSp mod">
        <pc:chgData name="Eve Thould" userId="38451c84653f422f" providerId="LiveId" clId="{8055355B-0838-4281-9187-743E708E9866}" dt="2022-08-17T12:27:08.144" v="457" actId="20577"/>
        <pc:sldMkLst>
          <pc:docMk/>
          <pc:sldMk cId="0" sldId="261"/>
        </pc:sldMkLst>
        <pc:spChg chg="mod">
          <ac:chgData name="Eve Thould" userId="38451c84653f422f" providerId="LiveId" clId="{8055355B-0838-4281-9187-743E708E9866}" dt="2022-08-17T12:27:08.144" v="457" actId="20577"/>
          <ac:spMkLst>
            <pc:docMk/>
            <pc:sldMk cId="0" sldId="261"/>
            <ac:spMk id="64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45:04.507" v="104" actId="1035"/>
        <pc:sldMkLst>
          <pc:docMk/>
          <pc:sldMk cId="0" sldId="262"/>
        </pc:sldMkLst>
        <pc:spChg chg="mod">
          <ac:chgData name="Eve Thould" userId="38451c84653f422f" providerId="LiveId" clId="{8055355B-0838-4281-9187-743E708E9866}" dt="2022-08-17T10:42:21.747" v="94" actId="20577"/>
          <ac:spMkLst>
            <pc:docMk/>
            <pc:sldMk cId="0" sldId="262"/>
            <ac:spMk id="71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45:04.507" v="104" actId="1035"/>
          <ac:picMkLst>
            <pc:docMk/>
            <pc:sldMk cId="0" sldId="262"/>
            <ac:picMk id="2050" creationId="{9528B4B1-B1DB-4A29-8DF3-13B8F255A91B}"/>
          </ac:picMkLst>
        </pc:picChg>
        <pc:picChg chg="mod">
          <ac:chgData name="Eve Thould" userId="38451c84653f422f" providerId="LiveId" clId="{8055355B-0838-4281-9187-743E708E9866}" dt="2022-08-17T10:44:55.932" v="101" actId="14826"/>
          <ac:picMkLst>
            <pc:docMk/>
            <pc:sldMk cId="0" sldId="262"/>
            <ac:picMk id="2052" creationId="{F6996B13-197B-B442-55B7-0ACEED367BD8}"/>
          </ac:picMkLst>
        </pc:picChg>
        <pc:picChg chg="mod">
          <ac:chgData name="Eve Thould" userId="38451c84653f422f" providerId="LiveId" clId="{8055355B-0838-4281-9187-743E708E9866}" dt="2022-08-17T10:45:01.138" v="102" actId="14826"/>
          <ac:picMkLst>
            <pc:docMk/>
            <pc:sldMk cId="0" sldId="262"/>
            <ac:picMk id="2054" creationId="{D4B7E9C0-4F34-88E9-C91B-470B4A4E5566}"/>
          </ac:picMkLst>
        </pc:picChg>
      </pc:sldChg>
      <pc:sldChg chg="modSp mod">
        <pc:chgData name="Eve Thould" userId="38451c84653f422f" providerId="LiveId" clId="{8055355B-0838-4281-9187-743E708E9866}" dt="2022-08-17T13:10:50.768" v="486" actId="255"/>
        <pc:sldMkLst>
          <pc:docMk/>
          <pc:sldMk cId="0" sldId="263"/>
        </pc:sldMkLst>
        <pc:spChg chg="mod">
          <ac:chgData name="Eve Thould" userId="38451c84653f422f" providerId="LiveId" clId="{8055355B-0838-4281-9187-743E708E9866}" dt="2022-08-17T13:10:50.768" v="486" actId="255"/>
          <ac:spMkLst>
            <pc:docMk/>
            <pc:sldMk cId="0" sldId="263"/>
            <ac:spMk id="81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3:10:57.713" v="487" actId="20577"/>
        <pc:sldMkLst>
          <pc:docMk/>
          <pc:sldMk cId="0" sldId="264"/>
        </pc:sldMkLst>
        <pc:spChg chg="mod">
          <ac:chgData name="Eve Thould" userId="38451c84653f422f" providerId="LiveId" clId="{8055355B-0838-4281-9187-743E708E9866}" dt="2022-08-17T13:10:57.713" v="487" actId="20577"/>
          <ac:spMkLst>
            <pc:docMk/>
            <pc:sldMk cId="0" sldId="264"/>
            <ac:spMk id="88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3:12:14.540" v="538" actId="1035"/>
        <pc:sldMkLst>
          <pc:docMk/>
          <pc:sldMk cId="0" sldId="265"/>
        </pc:sldMkLst>
        <pc:spChg chg="mod">
          <ac:chgData name="Eve Thould" userId="38451c84653f422f" providerId="LiveId" clId="{8055355B-0838-4281-9187-743E708E9866}" dt="2022-08-17T13:12:10.041" v="527" actId="11"/>
          <ac:spMkLst>
            <pc:docMk/>
            <pc:sldMk cId="0" sldId="265"/>
            <ac:spMk id="95" creationId="{00000000-0000-0000-0000-000000000000}"/>
          </ac:spMkLst>
        </pc:spChg>
        <pc:picChg chg="mod">
          <ac:chgData name="Eve Thould" userId="38451c84653f422f" providerId="LiveId" clId="{8055355B-0838-4281-9187-743E708E9866}" dt="2022-08-17T13:12:14.540" v="538" actId="1035"/>
          <ac:picMkLst>
            <pc:docMk/>
            <pc:sldMk cId="0" sldId="265"/>
            <ac:picMk id="3074" creationId="{3D9515F8-828F-0E6D-6B4F-C55ED6FAAB5D}"/>
          </ac:picMkLst>
        </pc:picChg>
      </pc:sldChg>
      <pc:sldChg chg="addSp delSp modSp mod">
        <pc:chgData name="Eve Thould" userId="38451c84653f422f" providerId="LiveId" clId="{8055355B-0838-4281-9187-743E708E9866}" dt="2022-08-17T13:11:39.176" v="510" actId="12"/>
        <pc:sldMkLst>
          <pc:docMk/>
          <pc:sldMk cId="0" sldId="266"/>
        </pc:sldMkLst>
        <pc:spChg chg="mod">
          <ac:chgData name="Eve Thould" userId="38451c84653f422f" providerId="LiveId" clId="{8055355B-0838-4281-9187-743E708E9866}" dt="2022-08-17T13:11:39.176" v="510" actId="12"/>
          <ac:spMkLst>
            <pc:docMk/>
            <pc:sldMk cId="0" sldId="266"/>
            <ac:spMk id="103" creationId="{00000000-0000-0000-0000-000000000000}"/>
          </ac:spMkLst>
        </pc:spChg>
        <pc:picChg chg="add mod">
          <ac:chgData name="Eve Thould" userId="38451c84653f422f" providerId="LiveId" clId="{8055355B-0838-4281-9187-743E708E9866}" dt="2022-08-17T10:52:42.608" v="158" actId="14100"/>
          <ac:picMkLst>
            <pc:docMk/>
            <pc:sldMk cId="0" sldId="266"/>
            <ac:picMk id="1026" creationId="{98EAE2F3-91AF-45E2-A73E-C2A6C9A2B0DA}"/>
          </ac:picMkLst>
        </pc:picChg>
        <pc:picChg chg="del mod">
          <ac:chgData name="Eve Thould" userId="38451c84653f422f" providerId="LiveId" clId="{8055355B-0838-4281-9187-743E708E9866}" dt="2022-08-17T10:48:48.353" v="142" actId="21"/>
          <ac:picMkLst>
            <pc:docMk/>
            <pc:sldMk cId="0" sldId="266"/>
            <ac:picMk id="4098" creationId="{BA62A613-C3BF-1765-A1B9-41BE6249C4AA}"/>
          </ac:picMkLst>
        </pc:picChg>
      </pc:sldChg>
      <pc:sldChg chg="addSp modSp mod">
        <pc:chgData name="Eve Thould" userId="38451c84653f422f" providerId="LiveId" clId="{8055355B-0838-4281-9187-743E708E9866}" dt="2022-08-17T10:53:33.321" v="164" actId="14826"/>
        <pc:sldMkLst>
          <pc:docMk/>
          <pc:sldMk cId="0" sldId="267"/>
        </pc:sldMkLst>
        <pc:spChg chg="mod">
          <ac:chgData name="Eve Thould" userId="38451c84653f422f" providerId="LiveId" clId="{8055355B-0838-4281-9187-743E708E9866}" dt="2022-08-17T10:50:41.699" v="152" actId="20577"/>
          <ac:spMkLst>
            <pc:docMk/>
            <pc:sldMk cId="0" sldId="267"/>
            <ac:spMk id="111" creationId="{00000000-0000-0000-0000-000000000000}"/>
          </ac:spMkLst>
        </pc:spChg>
        <pc:picChg chg="add mod">
          <ac:chgData name="Eve Thould" userId="38451c84653f422f" providerId="LiveId" clId="{8055355B-0838-4281-9187-743E708E9866}" dt="2022-08-17T10:53:33.321" v="164" actId="14826"/>
          <ac:picMkLst>
            <pc:docMk/>
            <pc:sldMk cId="0" sldId="267"/>
            <ac:picMk id="2050" creationId="{EC7F927D-C13D-45C1-A93B-8E1E79A5CFB6}"/>
          </ac:picMkLst>
        </pc:picChg>
      </pc:sldChg>
      <pc:sldChg chg="modSp mod">
        <pc:chgData name="Eve Thould" userId="38451c84653f422f" providerId="LiveId" clId="{8055355B-0838-4281-9187-743E708E9866}" dt="2022-08-17T13:12:48.693" v="549" actId="12"/>
        <pc:sldMkLst>
          <pc:docMk/>
          <pc:sldMk cId="0" sldId="268"/>
        </pc:sldMkLst>
        <pc:spChg chg="mod">
          <ac:chgData name="Eve Thould" userId="38451c84653f422f" providerId="LiveId" clId="{8055355B-0838-4281-9187-743E708E9866}" dt="2022-08-17T13:12:48.693" v="549" actId="12"/>
          <ac:spMkLst>
            <pc:docMk/>
            <pc:sldMk cId="0" sldId="268"/>
            <ac:spMk id="118" creationId="{00000000-0000-0000-0000-000000000000}"/>
          </ac:spMkLst>
        </pc:spChg>
        <pc:picChg chg="mod">
          <ac:chgData name="Eve Thould" userId="38451c84653f422f" providerId="LiveId" clId="{8055355B-0838-4281-9187-743E708E9866}" dt="2022-08-17T10:55:15.389" v="179" actId="14826"/>
          <ac:picMkLst>
            <pc:docMk/>
            <pc:sldMk cId="0" sldId="268"/>
            <ac:picMk id="5122" creationId="{6D8B72F6-3977-5246-D5F9-69229CF11CF9}"/>
          </ac:picMkLst>
        </pc:picChg>
      </pc:sldChg>
      <pc:sldChg chg="addSp delSp modSp mod">
        <pc:chgData name="Eve Thould" userId="38451c84653f422f" providerId="LiveId" clId="{8055355B-0838-4281-9187-743E708E9866}" dt="2022-08-17T13:13:29.461" v="572" actId="255"/>
        <pc:sldMkLst>
          <pc:docMk/>
          <pc:sldMk cId="0" sldId="269"/>
        </pc:sldMkLst>
        <pc:spChg chg="add del mod">
          <ac:chgData name="Eve Thould" userId="38451c84653f422f" providerId="LiveId" clId="{8055355B-0838-4281-9187-743E708E9866}" dt="2022-08-17T10:57:28.235" v="203" actId="767"/>
          <ac:spMkLst>
            <pc:docMk/>
            <pc:sldMk cId="0" sldId="269"/>
            <ac:spMk id="2" creationId="{3271BB9A-5F29-46F1-A335-9FDC8203FC47}"/>
          </ac:spMkLst>
        </pc:spChg>
        <pc:spChg chg="add del mod">
          <ac:chgData name="Eve Thould" userId="38451c84653f422f" providerId="LiveId" clId="{8055355B-0838-4281-9187-743E708E9866}" dt="2022-08-17T10:57:32.004" v="205" actId="767"/>
          <ac:spMkLst>
            <pc:docMk/>
            <pc:sldMk cId="0" sldId="269"/>
            <ac:spMk id="3" creationId="{974B93C3-DC8E-45D1-B750-9D3FAD74B168}"/>
          </ac:spMkLst>
        </pc:spChg>
        <pc:spChg chg="mod">
          <ac:chgData name="Eve Thould" userId="38451c84653f422f" providerId="LiveId" clId="{8055355B-0838-4281-9187-743E708E9866}" dt="2022-08-17T13:13:29.461" v="572" actId="255"/>
          <ac:spMkLst>
            <pc:docMk/>
            <pc:sldMk cId="0" sldId="269"/>
            <ac:spMk id="126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0:59:05.043" v="247" actId="20577"/>
        <pc:sldMkLst>
          <pc:docMk/>
          <pc:sldMk cId="0" sldId="270"/>
        </pc:sldMkLst>
        <pc:spChg chg="mod">
          <ac:chgData name="Eve Thould" userId="38451c84653f422f" providerId="LiveId" clId="{8055355B-0838-4281-9187-743E708E9866}" dt="2022-08-17T10:59:05.043" v="247" actId="20577"/>
          <ac:spMkLst>
            <pc:docMk/>
            <pc:sldMk cId="0" sldId="270"/>
            <ac:spMk id="134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2:30:44.114" v="482" actId="1036"/>
        <pc:sldMkLst>
          <pc:docMk/>
          <pc:sldMk cId="0" sldId="271"/>
        </pc:sldMkLst>
        <pc:spChg chg="mod">
          <ac:chgData name="Eve Thould" userId="38451c84653f422f" providerId="LiveId" clId="{8055355B-0838-4281-9187-743E708E9866}" dt="2022-08-17T10:59:51.874" v="252" actId="20577"/>
          <ac:spMkLst>
            <pc:docMk/>
            <pc:sldMk cId="0" sldId="271"/>
            <ac:spMk id="141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30:44.114" v="482" actId="1036"/>
          <ac:picMkLst>
            <pc:docMk/>
            <pc:sldMk cId="0" sldId="271"/>
            <ac:picMk id="6146" creationId="{26673C62-AFF6-E3C9-3B22-703DB2A86138}"/>
          </ac:picMkLst>
        </pc:picChg>
      </pc:sldChg>
      <pc:sldChg chg="modSp mod">
        <pc:chgData name="Eve Thould" userId="38451c84653f422f" providerId="LiveId" clId="{8055355B-0838-4281-9187-743E708E9866}" dt="2022-08-17T13:15:51.697" v="669" actId="20577"/>
        <pc:sldMkLst>
          <pc:docMk/>
          <pc:sldMk cId="0" sldId="272"/>
        </pc:sldMkLst>
        <pc:spChg chg="mod">
          <ac:chgData name="Eve Thould" userId="38451c84653f422f" providerId="LiveId" clId="{8055355B-0838-4281-9187-743E708E9866}" dt="2022-08-17T13:15:51.697" v="669" actId="20577"/>
          <ac:spMkLst>
            <pc:docMk/>
            <pc:sldMk cId="0" sldId="272"/>
            <ac:spMk id="149" creationId="{00000000-0000-0000-0000-000000000000}"/>
          </ac:spMkLst>
        </pc:spChg>
        <pc:picChg chg="mod">
          <ac:chgData name="Eve Thould" userId="38451c84653f422f" providerId="LiveId" clId="{8055355B-0838-4281-9187-743E708E9866}" dt="2022-08-17T13:13:52.087" v="582" actId="1035"/>
          <ac:picMkLst>
            <pc:docMk/>
            <pc:sldMk cId="0" sldId="272"/>
            <ac:picMk id="7170" creationId="{BFA804FD-D414-52CF-DBF7-1419450C4E09}"/>
          </ac:picMkLst>
        </pc:picChg>
      </pc:sldChg>
      <pc:sldChg chg="modSp mod delCm modNotesTx">
        <pc:chgData name="Eve Thould" userId="38451c84653f422f" providerId="LiveId" clId="{8055355B-0838-4281-9187-743E708E9866}" dt="2022-08-18T13:22:15.282" v="680"/>
        <pc:sldMkLst>
          <pc:docMk/>
          <pc:sldMk cId="0" sldId="273"/>
        </pc:sldMkLst>
        <pc:spChg chg="mod">
          <ac:chgData name="Eve Thould" userId="38451c84653f422f" providerId="LiveId" clId="{8055355B-0838-4281-9187-743E708E9866}" dt="2022-08-17T11:04:25.268" v="272" actId="20577"/>
          <ac:spMkLst>
            <pc:docMk/>
            <pc:sldMk cId="0" sldId="273"/>
            <ac:spMk id="157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1:13:15.191" v="283" actId="1037"/>
        <pc:sldMkLst>
          <pc:docMk/>
          <pc:sldMk cId="0" sldId="274"/>
        </pc:sldMkLst>
        <pc:graphicFrameChg chg="mod modGraphic">
          <ac:chgData name="Eve Thould" userId="38451c84653f422f" providerId="LiveId" clId="{8055355B-0838-4281-9187-743E708E9866}" dt="2022-08-17T11:13:15.191" v="283" actId="1037"/>
          <ac:graphicFrameMkLst>
            <pc:docMk/>
            <pc:sldMk cId="0" sldId="274"/>
            <ac:graphicFrameMk id="165" creationId="{00000000-0000-0000-0000-000000000000}"/>
          </ac:graphicFrameMkLst>
        </pc:graphicFrameChg>
      </pc:sldChg>
      <pc:sldChg chg="addSp delSp modSp mod">
        <pc:chgData name="Eve Thould" userId="38451c84653f422f" providerId="LiveId" clId="{8055355B-0838-4281-9187-743E708E9866}" dt="2022-08-17T11:17:02.963" v="326" actId="14826"/>
        <pc:sldMkLst>
          <pc:docMk/>
          <pc:sldMk cId="0" sldId="275"/>
        </pc:sldMkLst>
        <pc:spChg chg="mod">
          <ac:chgData name="Eve Thould" userId="38451c84653f422f" providerId="LiveId" clId="{8055355B-0838-4281-9187-743E708E9866}" dt="2022-08-17T11:16:24.427" v="322" actId="14100"/>
          <ac:spMkLst>
            <pc:docMk/>
            <pc:sldMk cId="0" sldId="275"/>
            <ac:spMk id="172" creationId="{00000000-0000-0000-0000-000000000000}"/>
          </ac:spMkLst>
        </pc:spChg>
        <pc:picChg chg="del mod">
          <ac:chgData name="Eve Thould" userId="38451c84653f422f" providerId="LiveId" clId="{8055355B-0838-4281-9187-743E708E9866}" dt="2022-08-17T11:15:07.536" v="312" actId="478"/>
          <ac:picMkLst>
            <pc:docMk/>
            <pc:sldMk cId="0" sldId="275"/>
            <ac:picMk id="1026" creationId="{990CD3AE-E900-FCC8-C1F6-6E297E9876F3}"/>
          </ac:picMkLst>
        </pc:picChg>
        <pc:picChg chg="add del mod">
          <ac:chgData name="Eve Thould" userId="38451c84653f422f" providerId="LiveId" clId="{8055355B-0838-4281-9187-743E708E9866}" dt="2022-08-17T11:15:26.188" v="319" actId="21"/>
          <ac:picMkLst>
            <pc:docMk/>
            <pc:sldMk cId="0" sldId="275"/>
            <ac:picMk id="3074" creationId="{5CCCD177-4F80-4B58-8E68-83E5940079C6}"/>
          </ac:picMkLst>
        </pc:picChg>
        <pc:picChg chg="add mod">
          <ac:chgData name="Eve Thould" userId="38451c84653f422f" providerId="LiveId" clId="{8055355B-0838-4281-9187-743E708E9866}" dt="2022-08-17T11:17:02.963" v="326" actId="14826"/>
          <ac:picMkLst>
            <pc:docMk/>
            <pc:sldMk cId="0" sldId="275"/>
            <ac:picMk id="3076" creationId="{AC4621D1-199E-47FB-891C-E412D0F879CF}"/>
          </ac:picMkLst>
        </pc:picChg>
      </pc:sldChg>
      <pc:sldChg chg="modSp mod">
        <pc:chgData name="Eve Thould" userId="38451c84653f422f" providerId="LiveId" clId="{8055355B-0838-4281-9187-743E708E9866}" dt="2022-08-17T12:19:19.039" v="351" actId="1038"/>
        <pc:sldMkLst>
          <pc:docMk/>
          <pc:sldMk cId="0" sldId="276"/>
        </pc:sldMkLst>
        <pc:spChg chg="mod">
          <ac:chgData name="Eve Thould" userId="38451c84653f422f" providerId="LiveId" clId="{8055355B-0838-4281-9187-743E708E9866}" dt="2022-08-17T12:19:19.039" v="351" actId="1038"/>
          <ac:spMkLst>
            <pc:docMk/>
            <pc:sldMk cId="0" sldId="276"/>
            <ac:spMk id="180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19:12.525" v="335" actId="1076"/>
          <ac:picMkLst>
            <pc:docMk/>
            <pc:sldMk cId="0" sldId="276"/>
            <ac:picMk id="2050" creationId="{DDCD342D-9B8C-3A0D-50CB-BA29180C3D30}"/>
          </ac:picMkLst>
        </pc:picChg>
      </pc:sldChg>
      <pc:sldChg chg="modSp mod">
        <pc:chgData name="Eve Thould" userId="38451c84653f422f" providerId="LiveId" clId="{8055355B-0838-4281-9187-743E708E9866}" dt="2022-08-17T12:20:57.770" v="371" actId="1035"/>
        <pc:sldMkLst>
          <pc:docMk/>
          <pc:sldMk cId="0" sldId="277"/>
        </pc:sldMkLst>
        <pc:spChg chg="mod">
          <ac:chgData name="Eve Thould" userId="38451c84653f422f" providerId="LiveId" clId="{8055355B-0838-4281-9187-743E708E9866}" dt="2022-08-17T12:20:57.770" v="371" actId="1035"/>
          <ac:spMkLst>
            <pc:docMk/>
            <pc:sldMk cId="0" sldId="277"/>
            <ac:spMk id="188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2:21:18.682" v="373" actId="20577"/>
        <pc:sldMkLst>
          <pc:docMk/>
          <pc:sldMk cId="0" sldId="278"/>
        </pc:sldMkLst>
        <pc:spChg chg="mod">
          <ac:chgData name="Eve Thould" userId="38451c84653f422f" providerId="LiveId" clId="{8055355B-0838-4281-9187-743E708E9866}" dt="2022-08-17T12:21:18.682" v="373" actId="20577"/>
          <ac:spMkLst>
            <pc:docMk/>
            <pc:sldMk cId="0" sldId="278"/>
            <ac:spMk id="195" creationId="{00000000-0000-0000-0000-000000000000}"/>
          </ac:spMkLst>
        </pc:spChg>
      </pc:sldChg>
      <pc:sldChg chg="modSp mod">
        <pc:chgData name="Eve Thould" userId="38451c84653f422f" providerId="LiveId" clId="{8055355B-0838-4281-9187-743E708E9866}" dt="2022-08-17T12:23:34.792" v="420" actId="1035"/>
        <pc:sldMkLst>
          <pc:docMk/>
          <pc:sldMk cId="0" sldId="279"/>
        </pc:sldMkLst>
        <pc:spChg chg="mod">
          <ac:chgData name="Eve Thould" userId="38451c84653f422f" providerId="LiveId" clId="{8055355B-0838-4281-9187-743E708E9866}" dt="2022-08-17T12:23:31.155" v="405" actId="20577"/>
          <ac:spMkLst>
            <pc:docMk/>
            <pc:sldMk cId="0" sldId="279"/>
            <ac:spMk id="203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23:34.792" v="420" actId="1035"/>
          <ac:picMkLst>
            <pc:docMk/>
            <pc:sldMk cId="0" sldId="279"/>
            <ac:picMk id="3074" creationId="{45DBE129-8E3E-95A8-A7CB-FBC09BC3B9D7}"/>
          </ac:picMkLst>
        </pc:picChg>
      </pc:sldChg>
      <pc:sldChg chg="modSp mod">
        <pc:chgData name="Eve Thould" userId="38451c84653f422f" providerId="LiveId" clId="{8055355B-0838-4281-9187-743E708E9866}" dt="2022-08-17T13:16:24.346" v="676" actId="20577"/>
        <pc:sldMkLst>
          <pc:docMk/>
          <pc:sldMk cId="0" sldId="280"/>
        </pc:sldMkLst>
        <pc:spChg chg="mod">
          <ac:chgData name="Eve Thould" userId="38451c84653f422f" providerId="LiveId" clId="{8055355B-0838-4281-9187-743E708E9866}" dt="2022-08-17T13:16:24.346" v="676" actId="20577"/>
          <ac:spMkLst>
            <pc:docMk/>
            <pc:sldMk cId="0" sldId="280"/>
            <ac:spMk id="211" creationId="{00000000-0000-0000-0000-000000000000}"/>
          </ac:spMkLst>
        </pc:spChg>
        <pc:picChg chg="mod">
          <ac:chgData name="Eve Thould" userId="38451c84653f422f" providerId="LiveId" clId="{8055355B-0838-4281-9187-743E708E9866}" dt="2022-08-17T12:24:41.329" v="434" actId="1035"/>
          <ac:picMkLst>
            <pc:docMk/>
            <pc:sldMk cId="0" sldId="280"/>
            <ac:picMk id="4098" creationId="{25B46BC3-483D-80D8-0FE1-C7E55B658DAC}"/>
          </ac:picMkLst>
        </pc:picChg>
      </pc:sldChg>
      <pc:sldChg chg="modSp mod">
        <pc:chgData name="Eve Thould" userId="38451c84653f422f" providerId="LiveId" clId="{8055355B-0838-4281-9187-743E708E9866}" dt="2022-08-17T12:26:14.269" v="452" actId="20577"/>
        <pc:sldMkLst>
          <pc:docMk/>
          <pc:sldMk cId="0" sldId="281"/>
        </pc:sldMkLst>
        <pc:spChg chg="mod">
          <ac:chgData name="Eve Thould" userId="38451c84653f422f" providerId="LiveId" clId="{8055355B-0838-4281-9187-743E708E9866}" dt="2022-08-17T12:26:14.269" v="452" actId="20577"/>
          <ac:spMkLst>
            <pc:docMk/>
            <pc:sldMk cId="0" sldId="281"/>
            <ac:spMk id="218" creationId="{00000000-0000-0000-0000-000000000000}"/>
          </ac:spMkLst>
        </pc:spChg>
      </pc:sldChg>
    </pc:docChg>
  </pc:docChgLst>
  <pc:docChgLst>
    <pc:chgData name="Eve Thould" userId="38451c84653f422f" providerId="LiveId" clId="{97F437CB-1507-40E7-B7A6-95FCA7B2D9BF}"/>
    <pc:docChg chg="modSld">
      <pc:chgData name="Eve Thould" userId="38451c84653f422f" providerId="LiveId" clId="{97F437CB-1507-40E7-B7A6-95FCA7B2D9BF}" dt="2022-08-07T21:07:23.554" v="0" actId="20577"/>
      <pc:docMkLst>
        <pc:docMk/>
      </pc:docMkLst>
      <pc:sldChg chg="modSp mod">
        <pc:chgData name="Eve Thould" userId="38451c84653f422f" providerId="LiveId" clId="{97F437CB-1507-40E7-B7A6-95FCA7B2D9BF}" dt="2022-08-07T21:07:23.554" v="0" actId="20577"/>
        <pc:sldMkLst>
          <pc:docMk/>
          <pc:sldMk cId="0" sldId="256"/>
        </pc:sldMkLst>
        <pc:spChg chg="mod">
          <ac:chgData name="Eve Thould" userId="38451c84653f422f" providerId="LiveId" clId="{97F437CB-1507-40E7-B7A6-95FCA7B2D9BF}" dt="2022-08-07T21:07:23.554" v="0" actId="20577"/>
          <ac:spMkLst>
            <pc:docMk/>
            <pc:sldMk cId="0" sldId="256"/>
            <ac:spMk id="28" creationId="{00000000-0000-0000-0000-000000000000}"/>
          </ac:spMkLst>
        </pc:spChg>
      </pc:sldChg>
    </pc:docChg>
  </pc:docChgLst>
  <pc:docChgLst>
    <pc:chgData name="Eve Thould" userId="38451c84653f422f" providerId="LiveId" clId="{55AA196E-C426-4EE4-94F7-40B08C1638EC}"/>
    <pc:docChg chg="modSld">
      <pc:chgData name="Eve Thould" userId="38451c84653f422f" providerId="LiveId" clId="{55AA196E-C426-4EE4-94F7-40B08C1638EC}" dt="2022-08-18T15:12:49.591" v="2" actId="20577"/>
      <pc:docMkLst>
        <pc:docMk/>
      </pc:docMkLst>
      <pc:sldChg chg="modSp mod">
        <pc:chgData name="Eve Thould" userId="38451c84653f422f" providerId="LiveId" clId="{55AA196E-C426-4EE4-94F7-40B08C1638EC}" dt="2022-08-18T15:12:34.472" v="1" actId="404"/>
        <pc:sldMkLst>
          <pc:docMk/>
          <pc:sldMk cId="0" sldId="257"/>
        </pc:sldMkLst>
        <pc:spChg chg="mod">
          <ac:chgData name="Eve Thould" userId="38451c84653f422f" providerId="LiveId" clId="{55AA196E-C426-4EE4-94F7-40B08C1638EC}" dt="2022-08-18T15:12:34.472" v="1" actId="404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55AA196E-C426-4EE4-94F7-40B08C1638EC}" dt="2022-08-18T15:12:49.591" v="2" actId="20577"/>
        <pc:sldMkLst>
          <pc:docMk/>
          <pc:sldMk cId="0" sldId="261"/>
        </pc:sldMkLst>
        <pc:spChg chg="mod">
          <ac:chgData name="Eve Thould" userId="38451c84653f422f" providerId="LiveId" clId="{55AA196E-C426-4EE4-94F7-40B08C1638EC}" dt="2022-08-18T15:12:49.591" v="2" actId="20577"/>
          <ac:spMkLst>
            <pc:docMk/>
            <pc:sldMk cId="0" sldId="261"/>
            <ac:spMk id="6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ich.co.uk/consumer-rights/regulations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itizensadvice.org.uk/about-us/our-work/citizens-advice-consumer-work/the-consumer-rights-act-2015/" TargetMode="Externa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284428/oft911.pdf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cartel-offence-prosecution-guidance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gov.uk/topic/competition/competition-act-cartels" TargetMode="Externa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organisations/competition-and-markets-authority/about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competitionandmarkets.blog.gov.uk/2018/10/08/business-cartels-recent-cases-weve-taken-action-on/" TargetMode="Externa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imaslaw.co.uk/directors-advice/news/5-key-employment-laws-every-employer-should-know-in-2021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tizensadvice.org.uk/consumer/get-more-help/report-to-trading-standards/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itizensadvice.org.uk/consumer/get-more-help/report-to-trading-standards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vironmentlaw.org.uk/rte.asp?id=206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1" name="Google Shape;9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Employment Law. Impacts on local people and the local economy</a:t>
            </a:r>
            <a:endParaRPr dirty="0"/>
          </a:p>
        </p:txBody>
      </p:sp>
      <p:sp>
        <p:nvSpPr>
          <p:cNvPr id="92" name="Google Shape;9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9" name="Google Shape;9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the main consumer protection law is now the  Consumer Rights Act 2015 – designed to clarify and incorporate several previous acts (Sale of Goods 1979, Supply of Goods &amp; Services 1982, Unfair Terms in Consumer Contract Regulations 1999).</a:t>
            </a:r>
            <a:endParaRPr dirty="0"/>
          </a:p>
        </p:txBody>
      </p:sp>
      <p:sp>
        <p:nvSpPr>
          <p:cNvPr id="100" name="Google Shape;10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7" name="Google Shape;1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Consumer protection association Which? offers a range of guides on each element of consumer protection legislation.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Citizens Advice link leads to more in-depth relevant information on the Consumer Rights Act 2015.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dirty="0"/>
              <a:t>Consumer Protection: </a:t>
            </a:r>
            <a:r>
              <a:rPr lang="en-US" sz="18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https://www.which.co.uk/consumer-rights/regulations</a:t>
            </a:r>
            <a:endParaRPr lang="en-US" sz="1800" dirty="0">
              <a:latin typeface="Arial"/>
              <a:ea typeface="Arial"/>
              <a:cs typeface="Arial"/>
              <a:sym typeface="Arial"/>
            </a:endParaRPr>
          </a:p>
          <a:p>
            <a:pPr marL="180340" lvl="0" indent="-180340" algn="l" rtl="0">
              <a:lnSpc>
                <a:spcPct val="7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dirty="0">
                <a:latin typeface="Arial"/>
                <a:ea typeface="Arial"/>
                <a:cs typeface="Arial"/>
                <a:sym typeface="Arial"/>
              </a:rPr>
              <a:t>Consumer Rights Act 2015: </a:t>
            </a:r>
            <a:r>
              <a:rPr lang="en-US" sz="1800" u="sng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https://www.citizensadvice.org.uk/about-us/our-work/citizens-advice-consumer-work/the-consumer-rights-act-2015/</a:t>
            </a:r>
            <a:endParaRPr lang="en-US" sz="16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4" name="Google Shape;114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slides 14 and 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A Quick Guide to Competition and Consumer Laws: </a:t>
            </a: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https://assets.publishing.service.gov.uk/government/uploads/system/uploads/attachment_data/file/284428/oft911.pdf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5" name="Google Shape;11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2" name="Google Shape;12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the next slide.</a:t>
            </a:r>
            <a:endParaRPr dirty="0"/>
          </a:p>
        </p:txBody>
      </p:sp>
      <p:sp>
        <p:nvSpPr>
          <p:cNvPr id="123" name="Google Shape;123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0" name="Google Shape;13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 cartel is an illegal contract made when competing organisations forge an agreement to take actions that will prevent new competitors entering a market or squeezing existing competitors out. The result is usually higher prices for consumers as the few market operators left will control prices and profit margins.</a:t>
            </a:r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Useful links:</a:t>
            </a:r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https://www.gov.uk/government/publications/cartel-offence-prosecution-guidance</a:t>
            </a:r>
            <a:endParaRPr lang="en-US" sz="1200" u="none" dirty="0">
              <a:latin typeface="Arial"/>
              <a:ea typeface="Arial"/>
              <a:cs typeface="Arial"/>
              <a:sym typeface="Arial"/>
            </a:endParaRPr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latin typeface="Arial"/>
                <a:ea typeface="Arial"/>
                <a:cs typeface="Arial"/>
                <a:sym typeface="Arial"/>
              </a:rPr>
              <a:t> </a:t>
            </a:r>
            <a:endParaRPr lang="en-US" u="none"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200" u="none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https://www.gov.uk/topic/competition/competition-act-cartels</a:t>
            </a:r>
            <a:endParaRPr lang="en-US" u="non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1" name="Google Shape;13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7" name="Google Shape;137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– its all very well to have these laws but what happens when businesses and individuals break them?</a:t>
            </a:r>
            <a:endParaRPr dirty="0"/>
          </a:p>
        </p:txBody>
      </p:sp>
      <p:sp>
        <p:nvSpPr>
          <p:cNvPr id="138" name="Google Shape;138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5" name="Google Shape;14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on whether anti competitive practices are worth the risk.  Yes or no and why/why not?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This leads into the ethics, morals and values of business owners. Is the motive profit at any cost.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Does it resonate with the mission and values of a business?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What can we do as consumers when we see/hear of this type of practice? (Report, boycott, form/join a pressure group – what else?)</a:t>
            </a:r>
            <a:endParaRPr dirty="0"/>
          </a:p>
        </p:txBody>
      </p:sp>
      <p:sp>
        <p:nvSpPr>
          <p:cNvPr id="146" name="Google Shape;146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3" name="Google Shape;15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b="0" dirty="0">
                <a:solidFill>
                  <a:srgbClr val="000000"/>
                </a:solidFill>
              </a:rPr>
              <a:t>Enforcing the rules: </a:t>
            </a:r>
            <a:r>
              <a:rPr lang="en-GB" sz="18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hlinkClick r:id="rId3"/>
              </a:rPr>
              <a:t>https://www.gov.uk/government/organisations/competition-and-markets-authority/about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dirty="0"/>
              <a:t>CMA case studies: </a:t>
            </a:r>
            <a:r>
              <a:rPr lang="en-US" sz="1200" u="sng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https://competitionandmarkets.blog.gov.uk/2018/10/08/business-cartels-recent-cases-weve-taken-action-on/</a:t>
            </a:r>
            <a:endParaRPr lang="en-US" sz="1200" dirty="0"/>
          </a:p>
          <a:p>
            <a:pPr marL="342900" lvl="0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first link offers a good overview of competition law.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case study link reviews successful prosecution of both small and large organisations undertaking anti-competitive practices.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4" name="Google Shape;15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0" name="Google Shape;16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Introduction to employment laws and regulations governing trading organisations.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National laws that address the management of labour force regardless of their trading location.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Class discussion: Reasons why employment law is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161" name="Google Shape;161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8" name="Google Shape;16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Class discussion – what can businesses do to ensure they treat people equally and fairly?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How damaging might the consequences be to a business organisation if they failed to comply with these laws and regulations?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 dirty="0">
                <a:latin typeface="Arial"/>
                <a:ea typeface="Arial"/>
                <a:cs typeface="Arial"/>
                <a:sym typeface="Arial"/>
              </a:rPr>
              <a:t>Five Key Employment Laws: </a:t>
            </a: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https://www.primaslaw.co.uk/directors-advice/news/5-key-employment-laws-every-employer-should-know-in-2021/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9" name="Google Shape;169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6" name="Google Shape;176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on the role of the Trading Standards Office. TSO does not have the power to close a business down immediately. It has to go to court first and provide enough evidence to get a Court Order to stop any business from trading.  </a:t>
            </a:r>
            <a:endParaRPr dirty="0"/>
          </a:p>
        </p:txBody>
      </p:sp>
      <p:sp>
        <p:nvSpPr>
          <p:cNvPr id="177" name="Google Shape;177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4" name="Google Shape;184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The Citizen’s Advice Consumer Service does not investigate any trading standards incidents.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It is an intermediary to support consumers in making their complaint.</a:t>
            </a:r>
            <a:endParaRPr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https://www.citizensadvice.org.uk/consumer/get-more-help/report-to-trading-standards/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5" name="Google Shape;18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1" name="Google Shape;191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Remember, the TSO cannot resolve the issue for the consumer no matter what their compIaint is about.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Citizens Advice can support the consumer to take the  complaint to a conclusion. </a:t>
            </a: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200" dirty="0"/>
              <a:t>Citizens Advice Consumer Services: </a:t>
            </a:r>
            <a:r>
              <a:rPr lang="en-US" sz="1200" u="sng" dirty="0">
                <a:solidFill>
                  <a:srgbClr val="009999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https://www.citizensadvice.org.uk/consumer/get-more-help/report-to-trading-standards/</a:t>
            </a:r>
            <a:endParaRPr lang="en-US" sz="12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2" name="Google Shape;192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9" name="Google Shape;19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on what local authorities are responsible for.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How might these things impact on a business owner’s decision of where to locate their trading premises? </a:t>
            </a:r>
            <a:endParaRPr dirty="0"/>
          </a:p>
        </p:txBody>
      </p:sp>
      <p:sp>
        <p:nvSpPr>
          <p:cNvPr id="200" name="Google Shape;200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7" name="Google Shape;207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Lead discussion on what businesses can really achieve or contribute to the question of environmental protection.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Can they afford it? Can they afford not to?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http://www.environmentlaw.org.uk/rte.asp?id=206</a:t>
            </a:r>
            <a:r>
              <a:rPr lang="en-US" dirty="0">
                <a:solidFill>
                  <a:srgbClr val="000000"/>
                </a:solidFill>
              </a:rPr>
              <a:t>  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8" name="Google Shape;208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5" name="Google Shape;215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1" name="Google Shape;221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" name="Google Shape;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to explore what is meant by ‘trading’. The differences between goods (tangible) and services (intangible) will be explored in more depth in the following slides.</a:t>
            </a:r>
            <a:endParaRPr dirty="0"/>
          </a:p>
        </p:txBody>
      </p:sp>
      <p:sp>
        <p:nvSpPr>
          <p:cNvPr id="45" name="Google Shape;4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2" name="Google Shape;5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An overview of where the different sectors sit in the question of trading locations for organisations. 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Public sector organisations include local authorities, national government departments and delegated organisations.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 </a:t>
            </a:r>
            <a:endParaRPr dirty="0"/>
          </a:p>
        </p:txBody>
      </p:sp>
      <p:sp>
        <p:nvSpPr>
          <p:cNvPr id="53" name="Google Shape;5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0" name="Google Shape;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Physical goods and intangible services will be regulated differently according to what they are meant to offer.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Discuss with learners whether this will differ for businesses supplying other businesses (B2B), for example machine parts in a manufacturing process, digital marketing services to an online florist.</a:t>
            </a:r>
            <a:endParaRPr dirty="0"/>
          </a:p>
        </p:txBody>
      </p:sp>
      <p:sp>
        <p:nvSpPr>
          <p:cNvPr id="61" name="Google Shape;6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7" name="Google Shape;6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about why location for tangible goods direct to customer (eg retailers/charity shops) will lead to different decisions compared to supplying goods for B2B customers? From previous example – machine parts delivered to another manufacturer –may be located on an industrial estate. Why is this? (lower cost, easier access for delivery services, more available space.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Discussion on intangible goods to ask why insurance or digital marketing businesses may locate in premises not visited by customers. How does this impact on decisions about location?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8" name="Google Shape;68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7" name="Google Shape;7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Introduction to legislation </a:t>
            </a:r>
            <a:r>
              <a:rPr lang="en-GB" sz="12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en-US" dirty="0"/>
              <a:t> laws and regulation.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 complex field that all organisations need to navigate to ensure trading activities run smoothly by complying with relevant legislation.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Laws and regulations may be administered by local authorities, national government and external agencies such as an Ombudsman like OFCOM. What other ombudsman organisations are the learners aware of?</a:t>
            </a:r>
            <a:endParaRPr dirty="0"/>
          </a:p>
        </p:txBody>
      </p:sp>
      <p:sp>
        <p:nvSpPr>
          <p:cNvPr id="78" name="Google Shape;7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The main difference between laws and regulations is the span of its impact.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Regulations are more localised to an industry or region.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8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8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27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4" name="Google Shape;14;p28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8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8"/>
          <p:cNvSpPr txBox="1"/>
          <p:nvPr/>
        </p:nvSpPr>
        <p:spPr>
          <a:xfrm>
            <a:off x="2565936" y="6081122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</a:t>
            </a: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All rights reserved.</a:t>
            </a:r>
            <a:endParaRPr sz="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546756-AF00-AFF0-E967-73EFC526EF1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5336" y="6027619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ich.co.uk/consumer-rights/regulation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hyperlink" Target="https://www.citizensadvice.org.uk/about-us/our-work/citizens-advice-consumer-work/the-consumer-rights-act-2015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284428/oft911.pdf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publications/cartel-offence-prosecution-guidanc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hyperlink" Target="Competition%20and%20cartels%20-%20gov.uk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uk/government/organisations/competition-and-markets-authority/about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ompetitionandmarkets.blog.gov.uk/2018/10/08/business-cartels-recent-cases-weve-taken-action-on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5%20Key%20Employment%20Laws%20-%20primaslaw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Report%20to%20trading%20standards%20-%20Citizen%20Advice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Reporting%20to%20trading%20standards%20-%20Citizen%20Advice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Environmental%20law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3280013"/>
            <a:ext cx="8363272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3: Local and national laws and regulations applied to the trading location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Which laws can impact on a trading organisation?</a:t>
            </a:r>
            <a:endParaRPr b="0" dirty="0">
              <a:solidFill>
                <a:srgbClr val="FF0000"/>
              </a:solidFill>
            </a:endParaRPr>
          </a:p>
        </p:txBody>
      </p:sp>
      <p:sp>
        <p:nvSpPr>
          <p:cNvPr id="95" name="Google Shape;95;p1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There are </a:t>
            </a:r>
            <a:r>
              <a:rPr lang="en-US" b="1" dirty="0"/>
              <a:t>THREE</a:t>
            </a:r>
            <a:r>
              <a:rPr lang="en-US" dirty="0"/>
              <a:t> main areas of primary legislation that impact on business organisations: </a:t>
            </a: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r>
              <a:rPr lang="en-US" dirty="0"/>
              <a:t>Consumer protection.</a:t>
            </a:r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endParaRPr lang="en-US" dirty="0"/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r>
              <a:rPr lang="en-US" dirty="0"/>
              <a:t>Competition law.</a:t>
            </a:r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endParaRPr lang="en-US" dirty="0"/>
          </a:p>
          <a:p>
            <a:pPr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+mj-lt"/>
              <a:buAutoNum type="arabicPeriod"/>
            </a:pPr>
            <a:r>
              <a:rPr lang="en-US" dirty="0"/>
              <a:t>Employment law.</a:t>
            </a: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/>
          </a:p>
          <a:p>
            <a:pPr marL="540000" lvl="0" indent="-889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D9515F8-828F-0E6D-6B4F-C55ED6FAA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7721" y="2429844"/>
            <a:ext cx="4731246" cy="316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</a:t>
            </a:r>
            <a:endParaRPr b="0" dirty="0"/>
          </a:p>
        </p:txBody>
      </p:sp>
      <p:sp>
        <p:nvSpPr>
          <p:cNvPr id="103" name="Google Shape;103;p11"/>
          <p:cNvSpPr txBox="1">
            <a:spLocks noGrp="1"/>
          </p:cNvSpPr>
          <p:nvPr>
            <p:ph type="body" idx="1"/>
          </p:nvPr>
        </p:nvSpPr>
        <p:spPr>
          <a:xfrm>
            <a:off x="506027" y="1494244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 section of law designed to safeguard buyers of goods and services against deception, defective products and fraudulent business practices.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Legislation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Consumer Rights Act 2015.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Consumer Contracts Regulations 2013.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Protection from Unfair Trading Regulations 2008. 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00000"/>
                </a:solidFill>
              </a:rPr>
              <a:t>Consumer Credit Act 1974 (amended 2006).</a:t>
            </a:r>
          </a:p>
          <a:p>
            <a:pPr marL="285750" lvl="2" indent="-2857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Consumer Protection Act 1987.</a:t>
            </a:r>
            <a:endParaRPr sz="18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8EAE2F3-91AF-45E2-A73E-C2A6C9A2B0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07102" y="2369444"/>
            <a:ext cx="1953768" cy="3476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 – some useful links</a:t>
            </a:r>
            <a:endParaRPr b="0" dirty="0"/>
          </a:p>
        </p:txBody>
      </p:sp>
      <p:sp>
        <p:nvSpPr>
          <p:cNvPr id="111" name="Google Shape;111;p1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Consumer Protection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Consumer Rights Regs - Which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180340" lvl="0" indent="-180340" algn="l" rtl="0">
              <a:lnSpc>
                <a:spcPct val="7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Consumer Rights Act 2015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/>
              </a:rPr>
              <a:t>Consumer Rights Act - CAB</a:t>
            </a:r>
            <a:endParaRPr dirty="0"/>
          </a:p>
          <a:p>
            <a:pPr marL="3240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C7F927D-C13D-45C1-A93B-8E1E79A5CF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58203" y="2223648"/>
            <a:ext cx="4228597" cy="2824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and legislation</a:t>
            </a:r>
            <a:endParaRPr b="0" dirty="0"/>
          </a:p>
        </p:txBody>
      </p:sp>
      <p:sp>
        <p:nvSpPr>
          <p:cNvPr id="118" name="Google Shape;118;p1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Competition law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Aims to protect healthy competition by ensuring business organisations do not operate in a manner that involves anti-competitive agreements or practices. 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b="1" dirty="0"/>
              <a:t>Legislation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The Competition Act 1998.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The Enterprise Act 2002.</a:t>
            </a:r>
            <a:endParaRPr sz="20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1500"/>
              </a:spcBef>
              <a:spcAft>
                <a:spcPts val="0"/>
              </a:spcAft>
              <a:buNone/>
            </a:pPr>
            <a:endParaRPr lang="en-US" u="sng" dirty="0">
              <a:solidFill>
                <a:srgbClr val="0563C1"/>
              </a:solidFill>
              <a:latin typeface="+mj-lt"/>
              <a:ea typeface="Calibri"/>
              <a:cs typeface="Calibri"/>
              <a:sym typeface="Calibri"/>
              <a:hlinkClick r:id="rId3"/>
            </a:endParaRPr>
          </a:p>
          <a:p>
            <a:pPr marL="180340" lvl="0" indent="-180340" algn="l" rtl="0">
              <a:lnSpc>
                <a:spcPct val="72222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/>
              </a:rPr>
              <a:t>Quick Guide to Competition and Consumer Laws - gov.uk</a:t>
            </a:r>
            <a:endParaRPr dirty="0">
              <a:latin typeface="+mj-lt"/>
            </a:endParaRPr>
          </a:p>
          <a:p>
            <a:pPr marL="0" lvl="8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6D8B72F6-3977-5246-D5F9-69229CF11C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39647" y="2767316"/>
            <a:ext cx="3986898" cy="224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</a:t>
            </a:r>
            <a:endParaRPr b="0" dirty="0"/>
          </a:p>
        </p:txBody>
      </p:sp>
      <p:sp>
        <p:nvSpPr>
          <p:cNvPr id="126" name="Google Shape;126;p1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The Competition Act 1998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000" dirty="0"/>
              <a:t>Sets out a series of banned anti-competition practices making it a criminal offence for any business organisation to form an agreement with competitors to: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rig bids.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fix prices.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limit production or supplies.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share markets or customers.</a:t>
            </a:r>
          </a:p>
          <a:p>
            <a:pPr marL="342900" lvl="2" indent="-342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These practices are known collectively as the ‘cartel offence’.</a:t>
            </a:r>
            <a:endParaRPr sz="2000" dirty="0"/>
          </a:p>
          <a:p>
            <a:pPr marL="0" lvl="8" indent="0" algn="l" rtl="0">
              <a:lnSpc>
                <a:spcPct val="66666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the cartel offence</a:t>
            </a:r>
            <a:endParaRPr dirty="0"/>
          </a:p>
        </p:txBody>
      </p:sp>
      <p:sp>
        <p:nvSpPr>
          <p:cNvPr id="134" name="Google Shape;134;p15"/>
          <p:cNvSpPr txBox="1">
            <a:spLocks noGrp="1"/>
          </p:cNvSpPr>
          <p:nvPr>
            <p:ph type="body" idx="1"/>
          </p:nvPr>
        </p:nvSpPr>
        <p:spPr>
          <a:xfrm>
            <a:off x="457200" y="1251826"/>
            <a:ext cx="8229600" cy="4248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b="1" dirty="0"/>
              <a:t>Definition:</a:t>
            </a:r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An agreement between competitors to either limit production, agree market share, fix price levels and rig bids to create barriers for other competitors, or increase costs to customers.</a:t>
            </a: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>
                <a:latin typeface="Arial"/>
                <a:ea typeface="Arial"/>
                <a:cs typeface="Arial"/>
                <a:sym typeface="Arial"/>
              </a:rPr>
              <a:t>The cartel offence – some useful links:</a:t>
            </a: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Cartel offence prosecution guidance - gov.uk</a:t>
            </a:r>
            <a:endParaRPr dirty="0"/>
          </a:p>
          <a:p>
            <a:pPr marL="180340" lvl="0" indent="-180340" algn="l" rtl="0">
              <a:lnSpc>
                <a:spcPct val="72222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 action="ppaction://hlinkfile"/>
              </a:rPr>
              <a:t>Competition and cartels - gov.uk</a:t>
            </a:r>
            <a:endParaRPr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r>
              <a:rPr lang="en-US" dirty="0"/>
              <a:t>Competition law – </a:t>
            </a:r>
            <a:r>
              <a:rPr lang="en-US" sz="2400" b="1" dirty="0"/>
              <a:t>the Enterprise Act 2002</a:t>
            </a:r>
            <a:br>
              <a:rPr lang="en-US" dirty="0"/>
            </a:br>
            <a:endParaRPr b="0" dirty="0"/>
          </a:p>
        </p:txBody>
      </p:sp>
      <p:sp>
        <p:nvSpPr>
          <p:cNvPr id="141" name="Google Shape;141;p1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This aim of this act is to tighten the controls on competition law by ensuring any organisations who operate in an anti-competitive manner are caught and penalised.</a:t>
            </a:r>
            <a:endParaRPr sz="20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GB" sz="1600"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So, who enforces the competitive laws when organisations are found out?</a:t>
            </a: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26673C62-AFF6-E3C9-3B22-703DB2A861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58861" y="2620462"/>
            <a:ext cx="3826277" cy="229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who enforces the rules? (1)</a:t>
            </a:r>
            <a:endParaRPr b="0" dirty="0"/>
          </a:p>
        </p:txBody>
      </p:sp>
      <p:sp>
        <p:nvSpPr>
          <p:cNvPr id="149" name="Google Shape;149;p17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The Competitions and Markets Authority (CMA)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 CMA is empowered to enforce the prosecution of 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anti-competitive activity between organisations.  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b="1" dirty="0"/>
              <a:t>Potential consequences</a:t>
            </a:r>
          </a:p>
          <a:p>
            <a:pPr marL="342900" lvl="2" indent="-342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Fined 10% of global turnover.</a:t>
            </a:r>
          </a:p>
          <a:p>
            <a:pPr marL="342900" lvl="2" indent="-342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All agreements are rendered void.</a:t>
            </a:r>
          </a:p>
          <a:p>
            <a:pPr marL="342900" lvl="2" indent="-342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000" dirty="0"/>
              <a:t>Directors found guilty of breaking competition </a:t>
            </a: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     law may be banned from being a director for 15 years and subject to </a:t>
            </a: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     criminal proceeding, potentially leading to personal unlimited fines  </a:t>
            </a: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2000" dirty="0"/>
              <a:t>     and imprisonment.</a:t>
            </a: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889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FA804FD-D414-52CF-DBF7-1419450C4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080290" y="2537305"/>
            <a:ext cx="3063710" cy="2046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8"/>
          <p:cNvSpPr txBox="1"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who enforces the rules? (2)</a:t>
            </a:r>
            <a:endParaRPr dirty="0"/>
          </a:p>
        </p:txBody>
      </p:sp>
      <p:sp>
        <p:nvSpPr>
          <p:cNvPr id="157" name="Google Shape;157;p1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653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The Competition and Markets Authority (CMA)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Prosecutions of anti-competitive actions can only be made by the CMA or the Serious Fraud Office (with prior agreement from the CMA).</a:t>
            </a:r>
            <a:endParaRPr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b="1" dirty="0">
                <a:solidFill>
                  <a:srgbClr val="000000"/>
                </a:solidFill>
              </a:rPr>
              <a:t>Enforcing the rules</a:t>
            </a:r>
            <a:endParaRPr lang="en-AU" b="1" dirty="0"/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AU" u="sng" dirty="0">
                <a:solidFill>
                  <a:srgbClr val="0563C1"/>
                </a:solidFill>
                <a:hlinkClick r:id="rId3"/>
              </a:rPr>
              <a:t>Who enforces the rules on competition law - gov.uk</a:t>
            </a:r>
            <a:endParaRPr lang="en-AU" dirty="0"/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 </a:t>
            </a:r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 </a:t>
            </a:r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CMA case studies</a:t>
            </a:r>
            <a:endParaRPr lang="en-US" dirty="0"/>
          </a:p>
          <a:p>
            <a:pPr marL="180340" lvl="0" indent="-1803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/>
              </a:rPr>
              <a:t>Business cartels recent cases - gov.uk</a:t>
            </a:r>
            <a:endParaRPr dirty="0"/>
          </a:p>
          <a:p>
            <a:pPr marL="342900" lvl="0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law and regulations </a:t>
            </a:r>
            <a:endParaRPr dirty="0"/>
          </a:p>
        </p:txBody>
      </p:sp>
      <p:sp>
        <p:nvSpPr>
          <p:cNvPr id="164" name="Google Shape;164;p19"/>
          <p:cNvSpPr txBox="1">
            <a:spLocks noGrp="1"/>
          </p:cNvSpPr>
          <p:nvPr>
            <p:ph type="body" idx="1"/>
          </p:nvPr>
        </p:nvSpPr>
        <p:spPr>
          <a:xfrm>
            <a:off x="511444" y="1512000"/>
            <a:ext cx="8381036" cy="433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3333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This is a vast part of business law, managed by the human resources (HR) department in many organisations. Smaller businesses may use HR consultants.</a:t>
            </a:r>
            <a:endParaRPr dirty="0"/>
          </a:p>
          <a:p>
            <a:pPr marL="0" lvl="0" indent="0" algn="l" rtl="0">
              <a:lnSpc>
                <a:spcPct val="13333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dirty="0"/>
              <a:t>The main UK employment laws are as follow: </a:t>
            </a: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</p:txBody>
      </p:sp>
      <p:graphicFrame>
        <p:nvGraphicFramePr>
          <p:cNvPr id="165" name="Google Shape;165;p19"/>
          <p:cNvGraphicFramePr/>
          <p:nvPr>
            <p:extLst>
              <p:ext uri="{D42A27DB-BD31-4B8C-83A1-F6EECF244321}">
                <p14:modId xmlns:p14="http://schemas.microsoft.com/office/powerpoint/2010/main" val="2926657207"/>
              </p:ext>
            </p:extLst>
          </p:nvPr>
        </p:nvGraphicFramePr>
        <p:xfrm>
          <a:off x="526483" y="3020328"/>
          <a:ext cx="7902500" cy="2230785"/>
        </p:xfrm>
        <a:graphic>
          <a:graphicData uri="http://schemas.openxmlformats.org/drawingml/2006/table">
            <a:tbl>
              <a:tblPr firstRow="1" bandRow="1">
                <a:noFill/>
                <a:tableStyleId>{D41C92AF-D1AC-44F2-8D35-753FBB118532}</a:tableStyleId>
              </a:tblPr>
              <a:tblGrid>
                <a:gridCol w="2573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8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30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65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Employment Rights Act 1996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National Minimum Wage Act 1998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Employment Relations Act 1999 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1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The Equality Act 2010</a:t>
                      </a:r>
                      <a:endParaRPr sz="1800" dirty="0"/>
                    </a:p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Working Time Regulations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Maternal &amp; Paternal Leave Regulations 1999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90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Health &amp; Safety at Work Act 1974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/>
                        <a:t>Workplace Pension Regulations</a:t>
                      </a:r>
                      <a:endParaRPr sz="1800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800" u="none" strike="noStrike" cap="none" dirty="0"/>
                        <a:t>Mental Health Act 1983</a:t>
                      </a:r>
                      <a:endParaRPr sz="1800" dirty="0"/>
                    </a:p>
                    <a:p>
                      <a:pPr marL="0" marR="0" lvl="0" indent="0" algn="l" rtl="0">
                        <a:lnSpc>
                          <a:spcPct val="12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562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459118"/>
            <a:ext cx="8229600" cy="41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By the end of this session, learners should be able to: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Discuss the local and political environments in relation to trading locations.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Consider the different types of trading locations for different businesses.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Explain the differences between the application of law versus regulations.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Consider the main acts and regulations that apply to businesses when trading.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Consider the different organisations and agencies that apply and enforce legislation on businesses.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Discuss the impacts different acts and regulations may have on businesses.</a:t>
            </a: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law – consequences of failing to comply</a:t>
            </a:r>
            <a:endParaRPr b="0" dirty="0"/>
          </a:p>
        </p:txBody>
      </p:sp>
      <p:sp>
        <p:nvSpPr>
          <p:cNvPr id="172" name="Google Shape;172;p20"/>
          <p:cNvSpPr txBox="1">
            <a:spLocks noGrp="1"/>
          </p:cNvSpPr>
          <p:nvPr>
            <p:ph type="body" idx="1"/>
          </p:nvPr>
        </p:nvSpPr>
        <p:spPr>
          <a:xfrm>
            <a:off x="457200" y="1554953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Aims to ensure that all organisations treat people equally and fairly wherever they are located.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Consequences for failing to comply</a:t>
            </a:r>
            <a:endParaRPr sz="2000"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Taken to court or a tribunal.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Expensive legal fees to pay.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Fines and/or compensation payments.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Damaged to brand and business reputation.</a:t>
            </a:r>
            <a:endParaRPr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dirty="0"/>
              <a:t>Potential loss of sales, staff and profits.</a:t>
            </a:r>
            <a:endParaRPr dirty="0"/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dirty="0">
              <a:solidFill>
                <a:srgbClr val="000000"/>
              </a:solidFill>
            </a:endParaRPr>
          </a:p>
          <a:p>
            <a:pPr marL="0" lvl="0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 action="ppaction://hlinkfile"/>
              </a:rPr>
              <a:t>5 Key Employment Laws - primaslaw</a:t>
            </a:r>
            <a:endParaRPr dirty="0">
              <a:latin typeface="+mj-lt"/>
            </a:endParaRPr>
          </a:p>
          <a:p>
            <a:pPr marL="0" lvl="8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AC4621D1-199E-47FB-891C-E412D0F87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26226" y="2243013"/>
            <a:ext cx="2347452" cy="3514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Standards Office</a:t>
            </a:r>
            <a:endParaRPr dirty="0"/>
          </a:p>
        </p:txBody>
      </p:sp>
      <p:sp>
        <p:nvSpPr>
          <p:cNvPr id="180" name="Google Shape;180;p21"/>
          <p:cNvSpPr txBox="1">
            <a:spLocks noGrp="1"/>
          </p:cNvSpPr>
          <p:nvPr>
            <p:ph type="body" idx="1"/>
          </p:nvPr>
        </p:nvSpPr>
        <p:spPr>
          <a:xfrm>
            <a:off x="474360" y="1484784"/>
            <a:ext cx="8363272" cy="4653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Trading Standards Office (TSO) is a government service designed to protect consumers from rogue traders and scams. It indirectly helps legitimate businesses to trade honestly and fairly by challenging illegal business practices.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What the TSO can do: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Investigate complaints from consumers.</a:t>
            </a:r>
            <a:endParaRPr sz="18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Prosecute the business owners to fine or stop them from trading.</a:t>
            </a:r>
            <a:endParaRPr sz="1800" dirty="0"/>
          </a:p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Investigate illegal business activities such as: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selling unsafe or dangerous goods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scamming you in some way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selling fake branded items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selling goods not as described</a:t>
            </a:r>
            <a:endParaRPr sz="1800" dirty="0"/>
          </a:p>
          <a:p>
            <a:pPr marL="800100" lvl="5" indent="-342900" algn="l" rtl="0"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600"/>
              <a:buFont typeface="Arial" panose="020B0604020202020204" pitchFamily="34" charset="0"/>
              <a:buChar char="–"/>
            </a:pPr>
            <a:r>
              <a:rPr lang="en-US" sz="1800" dirty="0"/>
              <a:t>pressured you to buy if you didn’t want to. </a:t>
            </a:r>
          </a:p>
          <a:p>
            <a:pPr marL="457200" lvl="5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dirty="0"/>
              <a:t>TSO cannot resolve consumers’ issues (eg get them a refund).</a:t>
            </a:r>
            <a:endParaRPr sz="1800" dirty="0"/>
          </a:p>
          <a:p>
            <a:pPr marL="342900" lvl="0" indent="-21590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dirty="0"/>
          </a:p>
          <a:p>
            <a:pPr marL="0" lvl="2" indent="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DCD342D-9B8C-3A0D-50CB-BA29180C3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30956" y="3643140"/>
            <a:ext cx="2683117" cy="187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Local trading standards – who administers this?</a:t>
            </a:r>
            <a:endParaRPr dirty="0"/>
          </a:p>
        </p:txBody>
      </p:sp>
      <p:sp>
        <p:nvSpPr>
          <p:cNvPr id="188" name="Google Shape;188;p22"/>
          <p:cNvSpPr txBox="1">
            <a:spLocks noGrp="1"/>
          </p:cNvSpPr>
          <p:nvPr>
            <p:ph type="body" idx="1"/>
          </p:nvPr>
        </p:nvSpPr>
        <p:spPr>
          <a:xfrm>
            <a:off x="457200" y="1408303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+mn-lt"/>
              </a:rPr>
              <a:t>The Citizens Advice Consumer Services</a:t>
            </a:r>
            <a:r>
              <a:rPr lang="en-US" dirty="0">
                <a:latin typeface="+mn-lt"/>
              </a:rPr>
              <a:t> </a:t>
            </a:r>
            <a:endParaRPr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+mn-lt"/>
              </a:rPr>
              <a:t>Collects and administers consumer complaints on behalf of the TSO.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Report the complaint using the online form at </a:t>
            </a:r>
            <a:r>
              <a:rPr lang="en-US" sz="2000" u="sng" dirty="0">
                <a:solidFill>
                  <a:srgbClr val="0563C1"/>
                </a:solidFill>
                <a:latin typeface="+mn-lt"/>
                <a:ea typeface="Calibri"/>
                <a:cs typeface="Calibri"/>
                <a:sym typeface="Calibri"/>
                <a:hlinkClick r:id="rId3" action="ppaction://hlinkfile"/>
              </a:rPr>
              <a:t>Report to trading standards - Citizen Advice</a:t>
            </a:r>
            <a:r>
              <a:rPr lang="en-US" sz="2000" u="sng" dirty="0">
                <a:solidFill>
                  <a:srgbClr val="0563C1"/>
                </a:solidFill>
                <a:latin typeface="+mn-lt"/>
                <a:ea typeface="Calibri"/>
                <a:cs typeface="Calibri"/>
                <a:sym typeface="Calibri"/>
              </a:rPr>
              <a:t>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Citizens Advice will get back to the consumer within five working days.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The complaint will be passed on to the TSO who may use the information but will only contact the consumer if more information or evidence is required. </a:t>
            </a: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Local trading standards – looking after consumers</a:t>
            </a:r>
            <a:endParaRPr dirty="0"/>
          </a:p>
        </p:txBody>
      </p:sp>
      <p:sp>
        <p:nvSpPr>
          <p:cNvPr id="195" name="Google Shape;195;p23"/>
          <p:cNvSpPr txBox="1">
            <a:spLocks noGrp="1"/>
          </p:cNvSpPr>
          <p:nvPr>
            <p:ph type="body" idx="1"/>
          </p:nvPr>
        </p:nvSpPr>
        <p:spPr>
          <a:xfrm>
            <a:off x="457200" y="1404122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+mn-lt"/>
              </a:rPr>
              <a:t>The Citizens Advice Consumer Services</a:t>
            </a:r>
            <a:r>
              <a:rPr lang="en-US" dirty="0">
                <a:latin typeface="+mn-lt"/>
              </a:rPr>
              <a:t> </a:t>
            </a:r>
            <a:endParaRPr b="1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dirty="0">
                <a:latin typeface="+mn-lt"/>
              </a:rPr>
              <a:t>The Citizen’s Advice Consumer Services may be able to help consumers resolve their issued which may entail: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making a formal complaint.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taking the trader to court.</a:t>
            </a:r>
            <a:endParaRPr sz="2000" dirty="0">
              <a:latin typeface="+mn-lt"/>
            </a:endParaRPr>
          </a:p>
          <a:p>
            <a:pPr marL="285750" lvl="2" indent="-28575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/>
              <a:buChar char="•"/>
            </a:pPr>
            <a:r>
              <a:rPr lang="en-US" sz="2000" dirty="0">
                <a:latin typeface="+mn-lt"/>
              </a:rPr>
              <a:t>instigating a dispute resolution process.</a:t>
            </a: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lang="en-US"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dirty="0">
                <a:latin typeface="+mn-lt"/>
              </a:rPr>
              <a:t>Citizens Advice Consumer Services:</a:t>
            </a: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rgbClr val="009999"/>
                </a:solidFill>
                <a:latin typeface="+mn-lt"/>
                <a:ea typeface="Calibri"/>
                <a:cs typeface="Calibri"/>
                <a:sym typeface="Calibri"/>
                <a:hlinkClick r:id="rId3" action="ppaction://hlinkfile"/>
              </a:rPr>
              <a:t>Reporting to trading standards - Citizen Advice</a:t>
            </a:r>
            <a:endParaRPr sz="2000" dirty="0">
              <a:latin typeface="+mn-lt"/>
            </a:endParaRPr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Local authority – support for business</a:t>
            </a:r>
            <a:br>
              <a:rPr lang="en-US" dirty="0"/>
            </a:br>
            <a:r>
              <a:rPr lang="en-US" dirty="0"/>
              <a:t> </a:t>
            </a:r>
            <a:endParaRPr b="0" dirty="0"/>
          </a:p>
        </p:txBody>
      </p:sp>
      <p:sp>
        <p:nvSpPr>
          <p:cNvPr id="203" name="Google Shape;203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Local authorities offer a range of services within 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their specific areas, including business support.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They may influence private businesses to locate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within their boundaries. Contributing to the local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economy through investment and creating jobs.  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business support services that local authorities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are responsible for (and may influence the business decision of where to locate) are:</a:t>
            </a:r>
            <a:endParaRPr sz="1800" dirty="0"/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issuing trading licences.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approving planning applications.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enforcing environmental requirements.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following trading standards requirements.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/>
              <a:t>enforcing health and safety requirements.</a:t>
            </a:r>
          </a:p>
          <a:p>
            <a:pPr marL="2159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US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5DBE129-8E3E-95A8-A7CB-FBC09BC3B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41506" y="1570455"/>
            <a:ext cx="2768723" cy="1849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Environmental law and trading locations</a:t>
            </a:r>
            <a:br>
              <a:rPr lang="en-US" dirty="0"/>
            </a:br>
            <a:r>
              <a:rPr lang="en-US" dirty="0"/>
              <a:t> </a:t>
            </a:r>
            <a:endParaRPr b="0" dirty="0"/>
          </a:p>
        </p:txBody>
      </p:sp>
      <p:sp>
        <p:nvSpPr>
          <p:cNvPr id="211" name="Google Shape;211;p2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latin typeface="+mj-lt"/>
              </a:rPr>
              <a:t>The Environment Act 2021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No decision on trading location can be taken without considering the impact of doing business on the environment.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The aims of this legislation are to:</a:t>
            </a:r>
            <a:endParaRPr sz="1800" dirty="0">
              <a:latin typeface="+mj-lt"/>
            </a:endParaRP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increase recycling. 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improve air quality.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improve water quality.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tackle waste disposal.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halt the decline of species.</a:t>
            </a:r>
          </a:p>
          <a:p>
            <a:pPr marL="501650" lvl="3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improve the natural environment.</a:t>
            </a: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These ambitious aims cannot be achieved by national or local governments working in isolation, or by businesses working alone. It requires concerted efforts from everyone, supported by a range of  expert </a:t>
            </a:r>
            <a:r>
              <a:rPr lang="en-US" sz="1800" dirty="0">
                <a:latin typeface="+mj-lt"/>
                <a:ea typeface="Calibri"/>
                <a:cs typeface="Calibri"/>
                <a:sym typeface="Calibri"/>
              </a:rPr>
              <a:t>environmental law regulators and agencies as shown in this link: </a:t>
            </a:r>
            <a:r>
              <a:rPr lang="en-US" sz="1800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 action="ppaction://hlinkfile"/>
              </a:rPr>
              <a:t>Environmental law</a:t>
            </a:r>
            <a:r>
              <a:rPr lang="en-US" sz="1800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</a:rPr>
              <a:t>.</a:t>
            </a:r>
            <a:r>
              <a:rPr lang="en-US" sz="1800" dirty="0">
                <a:solidFill>
                  <a:srgbClr val="000000"/>
                </a:solidFill>
                <a:latin typeface="+mj-lt"/>
              </a:rPr>
              <a:t>  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25B46BC3-483D-80D8-0FE1-C7E55B658D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264612"/>
            <a:ext cx="3813537" cy="206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2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218" name="Google Shape;218;p2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Discussed local and political environments in relation to trading locations.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Considered different types of trading locations for different businesses. </a:t>
            </a:r>
          </a:p>
          <a:p>
            <a:pPr marL="342900" lvl="1">
              <a:lnSpc>
                <a:spcPct val="120000"/>
              </a:lnSpc>
              <a:buSzPts val="2000"/>
            </a:pPr>
            <a:r>
              <a:rPr lang="en-US" dirty="0"/>
              <a:t>Reviewed</a:t>
            </a:r>
            <a:r>
              <a:rPr lang="en-US" sz="2000" dirty="0"/>
              <a:t> differences between acts of law versus regulations.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Discussed the main acts and regulations applied to businesses. 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Reviewed some of the organisations and agencies that apply and enforce legislation on behalf of the government.</a:t>
            </a:r>
            <a:endParaRPr lang="en-US" dirty="0"/>
          </a:p>
          <a:p>
            <a:pPr marL="342900" lvl="1">
              <a:lnSpc>
                <a:spcPct val="120000"/>
              </a:lnSpc>
              <a:buSzPts val="2000"/>
            </a:pPr>
            <a:r>
              <a:rPr lang="en-US" sz="2000" dirty="0"/>
              <a:t>Discussed a range of impacts different acts and regulations may have on businesses.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7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BB2D72AE-7B4B-17CB-B58B-C99730D846BE}"/>
              </a:ext>
            </a:extLst>
          </p:cNvPr>
          <p:cNvSpPr txBox="1"/>
          <p:nvPr/>
        </p:nvSpPr>
        <p:spPr>
          <a:xfrm>
            <a:off x="2161355" y="61275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9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Laws and regulations applied to the trading location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2" y="148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0" indent="-28575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Location, location, location – one of the key mantras when deciding on where to set up in business.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Business organisations trade in a range of different locations. Each designed to suit the needs of different types of business activities.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For example, manufacturing, administration, digital products, retail, ore extraction, services. All need to be located somewhere that supports the business. 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Locations that will enable businesses to more easily comply with legal requirements and regulations.</a:t>
            </a:r>
            <a:endParaRPr sz="1800" dirty="0"/>
          </a:p>
          <a:p>
            <a:pPr marL="285750" lvl="0" indent="-28575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National and local requirements that impact on every aspect of business.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900" dirty="0"/>
              <a:t>  </a:t>
            </a:r>
            <a:endParaRPr sz="1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locations – what does TRADING mean?</a:t>
            </a:r>
            <a:endParaRPr dirty="0"/>
          </a:p>
        </p:txBody>
      </p:sp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764319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b="1" dirty="0"/>
              <a:t>Definition:</a:t>
            </a:r>
            <a:r>
              <a:rPr lang="en-US" dirty="0"/>
              <a:t> </a:t>
            </a:r>
            <a:endParaRPr dirty="0"/>
          </a:p>
          <a:p>
            <a:pPr marL="0" indent="0">
              <a:lnSpc>
                <a:spcPct val="120000"/>
              </a:lnSpc>
              <a:spcBef>
                <a:spcPts val="2000"/>
              </a:spcBef>
            </a:pPr>
            <a:r>
              <a:rPr lang="en-US" dirty="0"/>
              <a:t>TRADING </a:t>
            </a:r>
            <a:r>
              <a:rPr lang="en-GB" sz="1800" kern="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en-US" dirty="0"/>
              <a:t>an economic concept that identifies trading as the </a:t>
            </a:r>
            <a:r>
              <a:rPr lang="en-US" b="1" dirty="0"/>
              <a:t>buying and selling of goods and services.</a:t>
            </a:r>
            <a:r>
              <a:rPr lang="en-US" dirty="0"/>
              <a:t> </a:t>
            </a:r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4A9A2D8-4D0D-D18D-D220-0A3F387DAC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8610" y="3489350"/>
            <a:ext cx="3771900" cy="2519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location – the political environment</a:t>
            </a:r>
            <a:endParaRPr b="0" dirty="0"/>
          </a:p>
        </p:txBody>
      </p:sp>
      <p:sp>
        <p:nvSpPr>
          <p:cNvPr id="56" name="Google Shape;56;p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Organisations categorised as ‘trading' usually </a:t>
            </a: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operate within the private or third sectors.</a:t>
            </a: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Trading organisations are mostly overseen and </a:t>
            </a: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controlled by organisations in the public sector.</a:t>
            </a: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Public sector organisations will be responsible for applying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local and national </a:t>
            </a:r>
            <a:r>
              <a:rPr lang="en-US" sz="1800" b="1" dirty="0"/>
              <a:t>laws and regulations</a:t>
            </a:r>
            <a:r>
              <a:rPr lang="en-US" sz="1800" dirty="0"/>
              <a:t> to the trading 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</a:pPr>
            <a:r>
              <a:rPr lang="en-US" sz="1800" dirty="0"/>
              <a:t>     locations of businesses.</a:t>
            </a: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endParaRPr sz="18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/>
              <a:t>Non-government organisations may act as a secondary or intermediate administrators and enforcers in their specific areas of expertise.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7" name="Google Shape;57;p5" descr="Law books section in library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0182" y="1512000"/>
            <a:ext cx="2882910" cy="19656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Different types of trading organisations</a:t>
            </a:r>
            <a:endParaRPr dirty="0"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Trading organisations exchange goods and services in return for money.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b="1" dirty="0"/>
              <a:t>Goods 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Tangible products that can be seen, handled, smelt, tasted or heard.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For example: food, clothes, jewelry, household items.</a:t>
            </a:r>
            <a:endParaRPr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b="1" dirty="0"/>
              <a:t>Services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Intangible ‘goods’ that cannot generally be physically touched in any way except through the process or the feelings invoked.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For example: home insurance, policy documents, feeling of security.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Different types of trading organisations</a:t>
            </a:r>
            <a:endParaRPr dirty="0"/>
          </a:p>
        </p:txBody>
      </p:sp>
      <p:sp>
        <p:nvSpPr>
          <p:cNvPr id="71" name="Google Shape;71;p7"/>
          <p:cNvSpPr txBox="1">
            <a:spLocks noGrp="1"/>
          </p:cNvSpPr>
          <p:nvPr>
            <p:ph type="body" idx="1"/>
          </p:nvPr>
        </p:nvSpPr>
        <p:spPr>
          <a:xfrm>
            <a:off x="457200" y="1404122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Trading organisations will set up in locations that suit their operations:</a:t>
            </a:r>
            <a:endParaRPr sz="1800" b="1"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Retail chains set up in high streets or out-of-town shopping centres.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Charity shops are likely to locate in local/small town shopping centres.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Service providers not visited by clients may choose an office block on a business park.</a:t>
            </a:r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dirty="0"/>
              <a:t>          Retail chain	             Charity shop		Office block</a:t>
            </a:r>
            <a:endParaRPr sz="1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9528B4B1-B1DB-4A29-8DF3-13B8F255A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6078" y="3781252"/>
            <a:ext cx="2769319" cy="1633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6996B13-197B-B442-55B7-0ACEED367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39053" y="3779469"/>
            <a:ext cx="2289329" cy="158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D4B7E9C0-4F34-88E9-C91B-470B4A4E55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32038" y="3774834"/>
            <a:ext cx="2378106" cy="1588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What are the differences between laws and regulations? </a:t>
            </a:r>
            <a:endParaRPr dirty="0"/>
          </a:p>
        </p:txBody>
      </p:sp>
      <p:sp>
        <p:nvSpPr>
          <p:cNvPr id="81" name="Google Shape;81;p8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are different levels of legislation in the UK.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b="1" dirty="0"/>
              <a:t>Primary legislation 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Acts of law passed by parliament are referred to as ‘statutes’.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The Statute Book refers to the whole statute law currently in force.</a:t>
            </a:r>
            <a:endParaRPr sz="1800" dirty="0"/>
          </a:p>
          <a:p>
            <a:pPr marL="0" lvl="1" indent="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Secondary legislation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Delegated legislation conferring powers on government ministers, the Crown and public bodies. </a:t>
            </a:r>
            <a:endParaRPr sz="1800"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For example: OFCOM is given secondary powers to regulate services in broadband, home phone, mobile phone, TV and radio by the Communications Act 2003.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differences between laws and regulations 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Regulations are a type of secondary legislation.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b="1" dirty="0"/>
              <a:t>So, what are the main differences between a law and a regulation?</a:t>
            </a:r>
            <a:endParaRPr sz="1800" dirty="0"/>
          </a:p>
          <a:p>
            <a:pPr marL="0" lvl="0" indent="0" algn="l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1800" b="1" dirty="0"/>
              <a:t>Primary legislation  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Acts of law passed by parliament affect and rule the whole population.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Individuals and organisations can be subject to civil and criminal law actions.</a:t>
            </a:r>
            <a:endParaRPr sz="1800" dirty="0"/>
          </a:p>
          <a:p>
            <a:pPr marL="0" lvl="1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Secondary legislation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Regulations specifically impact on organisations, staff and customers directly.</a:t>
            </a:r>
            <a:endParaRPr dirty="0"/>
          </a:p>
          <a:p>
            <a:pPr marL="215900" lvl="1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Regulations have the force of law adopted under authority of statute and can also include penalties for violations</a:t>
            </a:r>
            <a:endParaRPr dirty="0"/>
          </a:p>
          <a:p>
            <a:pPr marL="215900" lvl="1" indent="-101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945</TotalTime>
  <Words>3070</Words>
  <Application>Microsoft Office PowerPoint</Application>
  <PresentationFormat>On-screen Show (4:3)</PresentationFormat>
  <Paragraphs>369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ＭＳ Ｐゴシック</vt:lpstr>
      <vt:lpstr>Arial</vt:lpstr>
      <vt:lpstr>Calibri</vt:lpstr>
      <vt:lpstr>Times New Roman</vt:lpstr>
      <vt:lpstr>Default Design</vt:lpstr>
      <vt:lpstr>PowerPoint 3: Local and national laws and regulations applied to the trading location</vt:lpstr>
      <vt:lpstr>Learning objectives</vt:lpstr>
      <vt:lpstr>Laws and regulations applied to the trading location</vt:lpstr>
      <vt:lpstr>Trading locations – what does TRADING mean?</vt:lpstr>
      <vt:lpstr>Trading location – the political environment</vt:lpstr>
      <vt:lpstr>Different types of trading organisations</vt:lpstr>
      <vt:lpstr>Different types of trading organisations</vt:lpstr>
      <vt:lpstr>What are the differences between laws and regulations? </vt:lpstr>
      <vt:lpstr>The differences between laws and regulations </vt:lpstr>
      <vt:lpstr>Which laws can impact on a trading organisation?</vt:lpstr>
      <vt:lpstr>Consumer protection</vt:lpstr>
      <vt:lpstr>Consumer protection – some useful links</vt:lpstr>
      <vt:lpstr>Competition law and legislation</vt:lpstr>
      <vt:lpstr>Competition law</vt:lpstr>
      <vt:lpstr>Competition law – the cartel offence</vt:lpstr>
      <vt:lpstr>Competition law – the Enterprise Act 2002 </vt:lpstr>
      <vt:lpstr>Competition law – who enforces the rules? (1)</vt:lpstr>
      <vt:lpstr>Competition law – who enforces the rules? (2)</vt:lpstr>
      <vt:lpstr>Employment law and regulations </vt:lpstr>
      <vt:lpstr>Employment law – consequences of failing to comply</vt:lpstr>
      <vt:lpstr>Trading Standards Office</vt:lpstr>
      <vt:lpstr>Local trading standards – who administers this?</vt:lpstr>
      <vt:lpstr>Local trading standards – looking after consumers</vt:lpstr>
      <vt:lpstr>Local authority – support for business  </vt:lpstr>
      <vt:lpstr>Environmental law and trading locations  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3: Local &amp; national laws &amp; regulations applied to the trading location</dc:title>
  <dc:creator>janicec</dc:creator>
  <cp:lastModifiedBy>Suzanne Thurston</cp:lastModifiedBy>
  <cp:revision>23</cp:revision>
  <dcterms:created xsi:type="dcterms:W3CDTF">2013-05-28T00:38:54Z</dcterms:created>
  <dcterms:modified xsi:type="dcterms:W3CDTF">2025-11-19T18:19:22Z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