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83" r:id="rId15"/>
    <p:sldId id="269" r:id="rId16"/>
    <p:sldId id="270" r:id="rId17"/>
    <p:sldId id="271" r:id="rId18"/>
    <p:sldId id="272" r:id="rId19"/>
    <p:sldId id="273" r:id="rId20"/>
    <p:sldId id="274" r:id="rId21"/>
    <p:sldId id="284" r:id="rId22"/>
    <p:sldId id="275" r:id="rId23"/>
    <p:sldId id="276" r:id="rId24"/>
    <p:sldId id="277" r:id="rId25"/>
    <p:sldId id="278" r:id="rId26"/>
    <p:sldId id="279" r:id="rId27"/>
    <p:sldId id="280" r:id="rId28"/>
    <p:sldId id="281" r:id="rId29"/>
    <p:sldId id="282" r:id="rId3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3" roundtripDataSignature="AMtx7mihMRDOV44aoEyTNocywTMAxckwo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1" d="100"/>
          <a:sy n="51" d="100"/>
        </p:scale>
        <p:origin x="1720" y="264"/>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customschemas.google.com/relationships/presentationmetadata" Target="metadata"/><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5D79BDFF-37FB-4560-B02E-22AA571508AA}"/>
    <pc:docChg chg="custSel modSld">
      <pc:chgData name="Eve Thould" userId="38451c84653f422f" providerId="LiveId" clId="{5D79BDFF-37FB-4560-B02E-22AA571508AA}" dt="2022-08-18T15:17:44.520" v="9" actId="20577"/>
      <pc:docMkLst>
        <pc:docMk/>
      </pc:docMkLst>
      <pc:sldChg chg="modSp mod">
        <pc:chgData name="Eve Thould" userId="38451c84653f422f" providerId="LiveId" clId="{5D79BDFF-37FB-4560-B02E-22AA571508AA}" dt="2022-08-18T15:17:27.370" v="7" actId="20577"/>
        <pc:sldMkLst>
          <pc:docMk/>
          <pc:sldMk cId="0" sldId="259"/>
        </pc:sldMkLst>
        <pc:spChg chg="mod">
          <ac:chgData name="Eve Thould" userId="38451c84653f422f" providerId="LiveId" clId="{5D79BDFF-37FB-4560-B02E-22AA571508AA}" dt="2022-08-18T15:17:27.370" v="7" actId="20577"/>
          <ac:spMkLst>
            <pc:docMk/>
            <pc:sldMk cId="0" sldId="259"/>
            <ac:spMk id="48" creationId="{00000000-0000-0000-0000-000000000000}"/>
          </ac:spMkLst>
        </pc:spChg>
      </pc:sldChg>
      <pc:sldChg chg="modSp mod">
        <pc:chgData name="Eve Thould" userId="38451c84653f422f" providerId="LiveId" clId="{5D79BDFF-37FB-4560-B02E-22AA571508AA}" dt="2022-08-18T15:17:44.520" v="9" actId="20577"/>
        <pc:sldMkLst>
          <pc:docMk/>
          <pc:sldMk cId="0" sldId="265"/>
        </pc:sldMkLst>
        <pc:spChg chg="mod">
          <ac:chgData name="Eve Thould" userId="38451c84653f422f" providerId="LiveId" clId="{5D79BDFF-37FB-4560-B02E-22AA571508AA}" dt="2022-08-18T15:17:44.520" v="9" actId="20577"/>
          <ac:spMkLst>
            <pc:docMk/>
            <pc:sldMk cId="0" sldId="265"/>
            <ac:spMk id="99" creationId="{00000000-0000-0000-0000-000000000000}"/>
          </ac:spMkLst>
        </pc:spChg>
      </pc:sldChg>
    </pc:docChg>
  </pc:docChgLst>
  <pc:docChgLst>
    <pc:chgData name="Eve Thould" userId="38451c84653f422f" providerId="LiveId" clId="{88017532-3E33-41A3-82EF-71402EA5CB99}"/>
    <pc:docChg chg="undo custSel addSld modSld modMainMaster">
      <pc:chgData name="Eve Thould" userId="38451c84653f422f" providerId="LiveId" clId="{88017532-3E33-41A3-82EF-71402EA5CB99}" dt="2022-08-17T15:13:32.749" v="359" actId="1076"/>
      <pc:docMkLst>
        <pc:docMk/>
      </pc:docMkLst>
      <pc:sldChg chg="modSp mod">
        <pc:chgData name="Eve Thould" userId="38451c84653f422f" providerId="LiveId" clId="{88017532-3E33-41A3-82EF-71402EA5CB99}" dt="2022-08-17T14:41:03.973" v="1" actId="20577"/>
        <pc:sldMkLst>
          <pc:docMk/>
          <pc:sldMk cId="0" sldId="257"/>
        </pc:sldMkLst>
        <pc:spChg chg="mod">
          <ac:chgData name="Eve Thould" userId="38451c84653f422f" providerId="LiveId" clId="{88017532-3E33-41A3-82EF-71402EA5CB99}" dt="2022-08-17T14:41:03.973" v="1" actId="20577"/>
          <ac:spMkLst>
            <pc:docMk/>
            <pc:sldMk cId="0" sldId="257"/>
            <ac:spMk id="34" creationId="{00000000-0000-0000-0000-000000000000}"/>
          </ac:spMkLst>
        </pc:spChg>
      </pc:sldChg>
      <pc:sldChg chg="modSp mod">
        <pc:chgData name="Eve Thould" userId="38451c84653f422f" providerId="LiveId" clId="{88017532-3E33-41A3-82EF-71402EA5CB99}" dt="2022-08-17T14:42:19.601" v="5" actId="1076"/>
        <pc:sldMkLst>
          <pc:docMk/>
          <pc:sldMk cId="0" sldId="259"/>
        </pc:sldMkLst>
        <pc:spChg chg="mod">
          <ac:chgData name="Eve Thould" userId="38451c84653f422f" providerId="LiveId" clId="{88017532-3E33-41A3-82EF-71402EA5CB99}" dt="2022-08-17T14:41:27.422" v="2" actId="255"/>
          <ac:spMkLst>
            <pc:docMk/>
            <pc:sldMk cId="0" sldId="259"/>
            <ac:spMk id="48" creationId="{00000000-0000-0000-0000-000000000000}"/>
          </ac:spMkLst>
        </pc:spChg>
        <pc:picChg chg="mod">
          <ac:chgData name="Eve Thould" userId="38451c84653f422f" providerId="LiveId" clId="{88017532-3E33-41A3-82EF-71402EA5CB99}" dt="2022-08-17T14:42:19.601" v="5" actId="1076"/>
          <ac:picMkLst>
            <pc:docMk/>
            <pc:sldMk cId="0" sldId="259"/>
            <ac:picMk id="1026" creationId="{94036D37-48F3-B2D0-2230-4BD696B56662}"/>
          </ac:picMkLst>
        </pc:picChg>
      </pc:sldChg>
      <pc:sldChg chg="modSp mod">
        <pc:chgData name="Eve Thould" userId="38451c84653f422f" providerId="LiveId" clId="{88017532-3E33-41A3-82EF-71402EA5CB99}" dt="2022-08-17T14:42:51.640" v="13" actId="20577"/>
        <pc:sldMkLst>
          <pc:docMk/>
          <pc:sldMk cId="0" sldId="260"/>
        </pc:sldMkLst>
        <pc:spChg chg="mod">
          <ac:chgData name="Eve Thould" userId="38451c84653f422f" providerId="LiveId" clId="{88017532-3E33-41A3-82EF-71402EA5CB99}" dt="2022-08-17T14:42:51.640" v="13" actId="20577"/>
          <ac:spMkLst>
            <pc:docMk/>
            <pc:sldMk cId="0" sldId="260"/>
            <ac:spMk id="56" creationId="{00000000-0000-0000-0000-000000000000}"/>
          </ac:spMkLst>
        </pc:spChg>
      </pc:sldChg>
      <pc:sldChg chg="addSp modSp mod">
        <pc:chgData name="Eve Thould" userId="38451c84653f422f" providerId="LiveId" clId="{88017532-3E33-41A3-82EF-71402EA5CB99}" dt="2022-08-17T14:44:20.452" v="44" actId="1035"/>
        <pc:sldMkLst>
          <pc:docMk/>
          <pc:sldMk cId="0" sldId="261"/>
        </pc:sldMkLst>
        <pc:spChg chg="mod">
          <ac:chgData name="Eve Thould" userId="38451c84653f422f" providerId="LiveId" clId="{88017532-3E33-41A3-82EF-71402EA5CB99}" dt="2022-08-17T14:43:09.350" v="21" actId="20577"/>
          <ac:spMkLst>
            <pc:docMk/>
            <pc:sldMk cId="0" sldId="261"/>
            <ac:spMk id="64" creationId="{00000000-0000-0000-0000-000000000000}"/>
          </ac:spMkLst>
        </pc:spChg>
        <pc:picChg chg="add mod">
          <ac:chgData name="Eve Thould" userId="38451c84653f422f" providerId="LiveId" clId="{88017532-3E33-41A3-82EF-71402EA5CB99}" dt="2022-08-17T14:44:20.452" v="44" actId="1035"/>
          <ac:picMkLst>
            <pc:docMk/>
            <pc:sldMk cId="0" sldId="261"/>
            <ac:picMk id="1026" creationId="{17418C29-A096-4316-A58D-9C0692991B45}"/>
          </ac:picMkLst>
        </pc:picChg>
      </pc:sldChg>
      <pc:sldChg chg="modSp mod">
        <pc:chgData name="Eve Thould" userId="38451c84653f422f" providerId="LiveId" clId="{88017532-3E33-41A3-82EF-71402EA5CB99}" dt="2022-08-17T14:45:00.134" v="54" actId="1076"/>
        <pc:sldMkLst>
          <pc:docMk/>
          <pc:sldMk cId="0" sldId="262"/>
        </pc:sldMkLst>
        <pc:spChg chg="mod">
          <ac:chgData name="Eve Thould" userId="38451c84653f422f" providerId="LiveId" clId="{88017532-3E33-41A3-82EF-71402EA5CB99}" dt="2022-08-17T14:45:00.134" v="54" actId="1076"/>
          <ac:spMkLst>
            <pc:docMk/>
            <pc:sldMk cId="0" sldId="262"/>
            <ac:spMk id="72" creationId="{00000000-0000-0000-0000-000000000000}"/>
          </ac:spMkLst>
        </pc:spChg>
      </pc:sldChg>
      <pc:sldChg chg="delSp modSp mod">
        <pc:chgData name="Eve Thould" userId="38451c84653f422f" providerId="LiveId" clId="{88017532-3E33-41A3-82EF-71402EA5CB99}" dt="2022-08-17T14:45:41.406" v="68" actId="1076"/>
        <pc:sldMkLst>
          <pc:docMk/>
          <pc:sldMk cId="0" sldId="263"/>
        </pc:sldMkLst>
        <pc:spChg chg="mod">
          <ac:chgData name="Eve Thould" userId="38451c84653f422f" providerId="LiveId" clId="{88017532-3E33-41A3-82EF-71402EA5CB99}" dt="2022-08-17T14:45:41.406" v="68" actId="1076"/>
          <ac:spMkLst>
            <pc:docMk/>
            <pc:sldMk cId="0" sldId="263"/>
            <ac:spMk id="80" creationId="{00000000-0000-0000-0000-000000000000}"/>
          </ac:spMkLst>
        </pc:spChg>
        <pc:picChg chg="del">
          <ac:chgData name="Eve Thould" userId="38451c84653f422f" providerId="LiveId" clId="{88017532-3E33-41A3-82EF-71402EA5CB99}" dt="2022-08-17T14:45:24.835" v="62" actId="21"/>
          <ac:picMkLst>
            <pc:docMk/>
            <pc:sldMk cId="0" sldId="263"/>
            <ac:picMk id="2050" creationId="{D787555D-71C4-8C98-07A4-5AF88F72485E}"/>
          </ac:picMkLst>
        </pc:picChg>
      </pc:sldChg>
      <pc:sldChg chg="addSp delSp modSp mod">
        <pc:chgData name="Eve Thould" userId="38451c84653f422f" providerId="LiveId" clId="{88017532-3E33-41A3-82EF-71402EA5CB99}" dt="2022-08-17T15:11:55.075" v="329" actId="1035"/>
        <pc:sldMkLst>
          <pc:docMk/>
          <pc:sldMk cId="0" sldId="264"/>
        </pc:sldMkLst>
        <pc:spChg chg="mod">
          <ac:chgData name="Eve Thould" userId="38451c84653f422f" providerId="LiveId" clId="{88017532-3E33-41A3-82EF-71402EA5CB99}" dt="2022-08-17T15:11:55.075" v="329" actId="1035"/>
          <ac:spMkLst>
            <pc:docMk/>
            <pc:sldMk cId="0" sldId="264"/>
            <ac:spMk id="90" creationId="{00000000-0000-0000-0000-000000000000}"/>
          </ac:spMkLst>
        </pc:spChg>
        <pc:picChg chg="add del mod">
          <ac:chgData name="Eve Thould" userId="38451c84653f422f" providerId="LiveId" clId="{88017532-3E33-41A3-82EF-71402EA5CB99}" dt="2022-08-17T15:11:55.075" v="329" actId="1035"/>
          <ac:picMkLst>
            <pc:docMk/>
            <pc:sldMk cId="0" sldId="264"/>
            <ac:picMk id="3074" creationId="{38660E9D-19B4-F045-AC8C-DB037310F67C}"/>
          </ac:picMkLst>
        </pc:picChg>
        <pc:picChg chg="mod">
          <ac:chgData name="Eve Thould" userId="38451c84653f422f" providerId="LiveId" clId="{88017532-3E33-41A3-82EF-71402EA5CB99}" dt="2022-08-17T15:11:55.075" v="329" actId="1035"/>
          <ac:picMkLst>
            <pc:docMk/>
            <pc:sldMk cId="0" sldId="264"/>
            <ac:picMk id="3076" creationId="{9E551AF9-D518-831B-EB53-8D1C3993D783}"/>
          </ac:picMkLst>
        </pc:picChg>
      </pc:sldChg>
      <pc:sldChg chg="modSp mod">
        <pc:chgData name="Eve Thould" userId="38451c84653f422f" providerId="LiveId" clId="{88017532-3E33-41A3-82EF-71402EA5CB99}" dt="2022-08-17T15:12:07.660" v="348" actId="1036"/>
        <pc:sldMkLst>
          <pc:docMk/>
          <pc:sldMk cId="0" sldId="265"/>
        </pc:sldMkLst>
        <pc:spChg chg="mod">
          <ac:chgData name="Eve Thould" userId="38451c84653f422f" providerId="LiveId" clId="{88017532-3E33-41A3-82EF-71402EA5CB99}" dt="2022-08-17T15:12:07.660" v="348" actId="1036"/>
          <ac:spMkLst>
            <pc:docMk/>
            <pc:sldMk cId="0" sldId="265"/>
            <ac:spMk id="99" creationId="{00000000-0000-0000-0000-000000000000}"/>
          </ac:spMkLst>
        </pc:spChg>
      </pc:sldChg>
      <pc:sldChg chg="addSp modSp mod">
        <pc:chgData name="Eve Thould" userId="38451c84653f422f" providerId="LiveId" clId="{88017532-3E33-41A3-82EF-71402EA5CB99}" dt="2022-08-17T15:12:17.172" v="350" actId="1076"/>
        <pc:sldMkLst>
          <pc:docMk/>
          <pc:sldMk cId="0" sldId="266"/>
        </pc:sldMkLst>
        <pc:spChg chg="mod">
          <ac:chgData name="Eve Thould" userId="38451c84653f422f" providerId="LiveId" clId="{88017532-3E33-41A3-82EF-71402EA5CB99}" dt="2022-08-17T15:12:13.448" v="349" actId="1076"/>
          <ac:spMkLst>
            <pc:docMk/>
            <pc:sldMk cId="0" sldId="266"/>
            <ac:spMk id="107" creationId="{00000000-0000-0000-0000-000000000000}"/>
          </ac:spMkLst>
        </pc:spChg>
        <pc:picChg chg="add mod">
          <ac:chgData name="Eve Thould" userId="38451c84653f422f" providerId="LiveId" clId="{88017532-3E33-41A3-82EF-71402EA5CB99}" dt="2022-08-17T15:12:17.172" v="350" actId="1076"/>
          <ac:picMkLst>
            <pc:docMk/>
            <pc:sldMk cId="0" sldId="266"/>
            <ac:picMk id="2050" creationId="{D14DEB42-5C75-4D26-8972-478A6D3FFA87}"/>
          </ac:picMkLst>
        </pc:picChg>
      </pc:sldChg>
      <pc:sldChg chg="modSp mod">
        <pc:chgData name="Eve Thould" userId="38451c84653f422f" providerId="LiveId" clId="{88017532-3E33-41A3-82EF-71402EA5CB99}" dt="2022-08-17T15:12:26.075" v="351" actId="1076"/>
        <pc:sldMkLst>
          <pc:docMk/>
          <pc:sldMk cId="0" sldId="267"/>
        </pc:sldMkLst>
        <pc:spChg chg="mod">
          <ac:chgData name="Eve Thould" userId="38451c84653f422f" providerId="LiveId" clId="{88017532-3E33-41A3-82EF-71402EA5CB99}" dt="2022-08-17T15:12:26.075" v="351" actId="1076"/>
          <ac:spMkLst>
            <pc:docMk/>
            <pc:sldMk cId="0" sldId="267"/>
            <ac:spMk id="115" creationId="{00000000-0000-0000-0000-000000000000}"/>
          </ac:spMkLst>
        </pc:spChg>
      </pc:sldChg>
      <pc:sldChg chg="addSp modSp mod">
        <pc:chgData name="Eve Thould" userId="38451c84653f422f" providerId="LiveId" clId="{88017532-3E33-41A3-82EF-71402EA5CB99}" dt="2022-08-17T15:12:38.855" v="353" actId="1076"/>
        <pc:sldMkLst>
          <pc:docMk/>
          <pc:sldMk cId="0" sldId="268"/>
        </pc:sldMkLst>
        <pc:spChg chg="mod">
          <ac:chgData name="Eve Thould" userId="38451c84653f422f" providerId="LiveId" clId="{88017532-3E33-41A3-82EF-71402EA5CB99}" dt="2022-08-17T14:55:23.464" v="170" actId="255"/>
          <ac:spMkLst>
            <pc:docMk/>
            <pc:sldMk cId="0" sldId="268"/>
            <ac:spMk id="124" creationId="{00000000-0000-0000-0000-000000000000}"/>
          </ac:spMkLst>
        </pc:spChg>
        <pc:picChg chg="add mod">
          <ac:chgData name="Eve Thould" userId="38451c84653f422f" providerId="LiveId" clId="{88017532-3E33-41A3-82EF-71402EA5CB99}" dt="2022-08-17T15:12:38.855" v="353" actId="1076"/>
          <ac:picMkLst>
            <pc:docMk/>
            <pc:sldMk cId="0" sldId="268"/>
            <ac:picMk id="3074" creationId="{90292426-DA9E-4E35-949D-A656D21CC7D0}"/>
          </ac:picMkLst>
        </pc:picChg>
      </pc:sldChg>
      <pc:sldChg chg="modSp mod">
        <pc:chgData name="Eve Thould" userId="38451c84653f422f" providerId="LiveId" clId="{88017532-3E33-41A3-82EF-71402EA5CB99}" dt="2022-08-17T15:12:46.696" v="354" actId="403"/>
        <pc:sldMkLst>
          <pc:docMk/>
          <pc:sldMk cId="0" sldId="269"/>
        </pc:sldMkLst>
        <pc:spChg chg="mod">
          <ac:chgData name="Eve Thould" userId="38451c84653f422f" providerId="LiveId" clId="{88017532-3E33-41A3-82EF-71402EA5CB99}" dt="2022-08-17T15:12:46.696" v="354" actId="403"/>
          <ac:spMkLst>
            <pc:docMk/>
            <pc:sldMk cId="0" sldId="269"/>
            <ac:spMk id="132" creationId="{00000000-0000-0000-0000-000000000000}"/>
          </ac:spMkLst>
        </pc:spChg>
      </pc:sldChg>
      <pc:sldChg chg="modSp mod">
        <pc:chgData name="Eve Thould" userId="38451c84653f422f" providerId="LiveId" clId="{88017532-3E33-41A3-82EF-71402EA5CB99}" dt="2022-08-17T14:57:54.713" v="184" actId="20577"/>
        <pc:sldMkLst>
          <pc:docMk/>
          <pc:sldMk cId="0" sldId="270"/>
        </pc:sldMkLst>
        <pc:spChg chg="mod">
          <ac:chgData name="Eve Thould" userId="38451c84653f422f" providerId="LiveId" clId="{88017532-3E33-41A3-82EF-71402EA5CB99}" dt="2022-08-17T14:57:54.713" v="184" actId="20577"/>
          <ac:spMkLst>
            <pc:docMk/>
            <pc:sldMk cId="0" sldId="270"/>
            <ac:spMk id="139" creationId="{00000000-0000-0000-0000-000000000000}"/>
          </ac:spMkLst>
        </pc:spChg>
      </pc:sldChg>
      <pc:sldChg chg="modSp mod">
        <pc:chgData name="Eve Thould" userId="38451c84653f422f" providerId="LiveId" clId="{88017532-3E33-41A3-82EF-71402EA5CB99}" dt="2022-08-17T15:12:57.091" v="355" actId="1076"/>
        <pc:sldMkLst>
          <pc:docMk/>
          <pc:sldMk cId="0" sldId="271"/>
        </pc:sldMkLst>
        <pc:spChg chg="mod">
          <ac:chgData name="Eve Thould" userId="38451c84653f422f" providerId="LiveId" clId="{88017532-3E33-41A3-82EF-71402EA5CB99}" dt="2022-08-17T15:12:57.091" v="355" actId="1076"/>
          <ac:spMkLst>
            <pc:docMk/>
            <pc:sldMk cId="0" sldId="271"/>
            <ac:spMk id="147" creationId="{00000000-0000-0000-0000-000000000000}"/>
          </ac:spMkLst>
        </pc:spChg>
      </pc:sldChg>
      <pc:sldChg chg="modSp mod">
        <pc:chgData name="Eve Thould" userId="38451c84653f422f" providerId="LiveId" clId="{88017532-3E33-41A3-82EF-71402EA5CB99}" dt="2022-08-17T15:13:07.334" v="356" actId="113"/>
        <pc:sldMkLst>
          <pc:docMk/>
          <pc:sldMk cId="0" sldId="272"/>
        </pc:sldMkLst>
        <pc:spChg chg="mod">
          <ac:chgData name="Eve Thould" userId="38451c84653f422f" providerId="LiveId" clId="{88017532-3E33-41A3-82EF-71402EA5CB99}" dt="2022-08-17T15:13:07.334" v="356" actId="113"/>
          <ac:spMkLst>
            <pc:docMk/>
            <pc:sldMk cId="0" sldId="272"/>
            <ac:spMk id="153" creationId="{00000000-0000-0000-0000-000000000000}"/>
          </ac:spMkLst>
        </pc:spChg>
        <pc:spChg chg="mod">
          <ac:chgData name="Eve Thould" userId="38451c84653f422f" providerId="LiveId" clId="{88017532-3E33-41A3-82EF-71402EA5CB99}" dt="2022-08-17T14:58:40.992" v="193" actId="20577"/>
          <ac:spMkLst>
            <pc:docMk/>
            <pc:sldMk cId="0" sldId="272"/>
            <ac:spMk id="154" creationId="{00000000-0000-0000-0000-000000000000}"/>
          </ac:spMkLst>
        </pc:spChg>
      </pc:sldChg>
      <pc:sldChg chg="modSp mod">
        <pc:chgData name="Eve Thould" userId="38451c84653f422f" providerId="LiveId" clId="{88017532-3E33-41A3-82EF-71402EA5CB99}" dt="2022-08-17T14:58:46.677" v="197" actId="20577"/>
        <pc:sldMkLst>
          <pc:docMk/>
          <pc:sldMk cId="0" sldId="273"/>
        </pc:sldMkLst>
        <pc:spChg chg="mod">
          <ac:chgData name="Eve Thould" userId="38451c84653f422f" providerId="LiveId" clId="{88017532-3E33-41A3-82EF-71402EA5CB99}" dt="2022-08-17T14:58:46.677" v="197" actId="20577"/>
          <ac:spMkLst>
            <pc:docMk/>
            <pc:sldMk cId="0" sldId="273"/>
            <ac:spMk id="162" creationId="{00000000-0000-0000-0000-000000000000}"/>
          </ac:spMkLst>
        </pc:spChg>
      </pc:sldChg>
      <pc:sldChg chg="modSp mod">
        <pc:chgData name="Eve Thould" userId="38451c84653f422f" providerId="LiveId" clId="{88017532-3E33-41A3-82EF-71402EA5CB99}" dt="2022-08-17T15:01:49.104" v="222" actId="403"/>
        <pc:sldMkLst>
          <pc:docMk/>
          <pc:sldMk cId="0" sldId="274"/>
        </pc:sldMkLst>
        <pc:spChg chg="mod">
          <ac:chgData name="Eve Thould" userId="38451c84653f422f" providerId="LiveId" clId="{88017532-3E33-41A3-82EF-71402EA5CB99}" dt="2022-08-17T15:00:08.690" v="203" actId="20577"/>
          <ac:spMkLst>
            <pc:docMk/>
            <pc:sldMk cId="0" sldId="274"/>
            <ac:spMk id="168" creationId="{00000000-0000-0000-0000-000000000000}"/>
          </ac:spMkLst>
        </pc:spChg>
        <pc:spChg chg="mod">
          <ac:chgData name="Eve Thould" userId="38451c84653f422f" providerId="LiveId" clId="{88017532-3E33-41A3-82EF-71402EA5CB99}" dt="2022-08-17T15:01:49.104" v="222" actId="403"/>
          <ac:spMkLst>
            <pc:docMk/>
            <pc:sldMk cId="0" sldId="274"/>
            <ac:spMk id="169" creationId="{00000000-0000-0000-0000-000000000000}"/>
          </ac:spMkLst>
        </pc:spChg>
        <pc:picChg chg="mod">
          <ac:chgData name="Eve Thould" userId="38451c84653f422f" providerId="LiveId" clId="{88017532-3E33-41A3-82EF-71402EA5CB99}" dt="2022-08-17T15:01:41.759" v="221" actId="1076"/>
          <ac:picMkLst>
            <pc:docMk/>
            <pc:sldMk cId="0" sldId="274"/>
            <ac:picMk id="4098" creationId="{148F2BBA-4413-10C4-99CD-2E043BC21AD4}"/>
          </ac:picMkLst>
        </pc:picChg>
      </pc:sldChg>
      <pc:sldChg chg="modSp mod">
        <pc:chgData name="Eve Thould" userId="38451c84653f422f" providerId="LiveId" clId="{88017532-3E33-41A3-82EF-71402EA5CB99}" dt="2022-08-17T15:06:12.961" v="271" actId="1036"/>
        <pc:sldMkLst>
          <pc:docMk/>
          <pc:sldMk cId="0" sldId="275"/>
        </pc:sldMkLst>
        <pc:spChg chg="mod">
          <ac:chgData name="Eve Thould" userId="38451c84653f422f" providerId="LiveId" clId="{88017532-3E33-41A3-82EF-71402EA5CB99}" dt="2022-08-17T15:04:10.694" v="241" actId="20577"/>
          <ac:spMkLst>
            <pc:docMk/>
            <pc:sldMk cId="0" sldId="275"/>
            <ac:spMk id="177" creationId="{00000000-0000-0000-0000-000000000000}"/>
          </ac:spMkLst>
        </pc:spChg>
        <pc:picChg chg="mod">
          <ac:chgData name="Eve Thould" userId="38451c84653f422f" providerId="LiveId" clId="{88017532-3E33-41A3-82EF-71402EA5CB99}" dt="2022-08-17T15:06:12.961" v="271" actId="1036"/>
          <ac:picMkLst>
            <pc:docMk/>
            <pc:sldMk cId="0" sldId="275"/>
            <ac:picMk id="5122" creationId="{036A3A2D-17EA-A9C0-A6EB-A87ACCD2B2C3}"/>
          </ac:picMkLst>
        </pc:picChg>
      </pc:sldChg>
      <pc:sldChg chg="modSp mod">
        <pc:chgData name="Eve Thould" userId="38451c84653f422f" providerId="LiveId" clId="{88017532-3E33-41A3-82EF-71402EA5CB99}" dt="2022-08-17T15:06:38.287" v="275" actId="20577"/>
        <pc:sldMkLst>
          <pc:docMk/>
          <pc:sldMk cId="0" sldId="276"/>
        </pc:sldMkLst>
        <pc:spChg chg="mod">
          <ac:chgData name="Eve Thould" userId="38451c84653f422f" providerId="LiveId" clId="{88017532-3E33-41A3-82EF-71402EA5CB99}" dt="2022-08-17T15:06:38.287" v="275" actId="20577"/>
          <ac:spMkLst>
            <pc:docMk/>
            <pc:sldMk cId="0" sldId="276"/>
            <ac:spMk id="185" creationId="{00000000-0000-0000-0000-000000000000}"/>
          </ac:spMkLst>
        </pc:spChg>
      </pc:sldChg>
      <pc:sldChg chg="modSp mod">
        <pc:chgData name="Eve Thould" userId="38451c84653f422f" providerId="LiveId" clId="{88017532-3E33-41A3-82EF-71402EA5CB99}" dt="2022-08-17T15:13:32.749" v="359" actId="1076"/>
        <pc:sldMkLst>
          <pc:docMk/>
          <pc:sldMk cId="0" sldId="277"/>
        </pc:sldMkLst>
        <pc:spChg chg="mod">
          <ac:chgData name="Eve Thould" userId="38451c84653f422f" providerId="LiveId" clId="{88017532-3E33-41A3-82EF-71402EA5CB99}" dt="2022-08-17T15:13:26.451" v="358" actId="1076"/>
          <ac:spMkLst>
            <pc:docMk/>
            <pc:sldMk cId="0" sldId="277"/>
            <ac:spMk id="192" creationId="{00000000-0000-0000-0000-000000000000}"/>
          </ac:spMkLst>
        </pc:spChg>
        <pc:picChg chg="mod">
          <ac:chgData name="Eve Thould" userId="38451c84653f422f" providerId="LiveId" clId="{88017532-3E33-41A3-82EF-71402EA5CB99}" dt="2022-08-17T15:13:32.749" v="359" actId="1076"/>
          <ac:picMkLst>
            <pc:docMk/>
            <pc:sldMk cId="0" sldId="277"/>
            <ac:picMk id="6146" creationId="{D38815BC-D50F-F4B3-40F1-D8E79234597C}"/>
          </ac:picMkLst>
        </pc:picChg>
      </pc:sldChg>
      <pc:sldChg chg="modSp mod">
        <pc:chgData name="Eve Thould" userId="38451c84653f422f" providerId="LiveId" clId="{88017532-3E33-41A3-82EF-71402EA5CB99}" dt="2022-08-17T15:09:26.299" v="299" actId="1076"/>
        <pc:sldMkLst>
          <pc:docMk/>
          <pc:sldMk cId="0" sldId="278"/>
        </pc:sldMkLst>
        <pc:spChg chg="mod">
          <ac:chgData name="Eve Thould" userId="38451c84653f422f" providerId="LiveId" clId="{88017532-3E33-41A3-82EF-71402EA5CB99}" dt="2022-08-17T15:09:23.781" v="298" actId="20577"/>
          <ac:spMkLst>
            <pc:docMk/>
            <pc:sldMk cId="0" sldId="278"/>
            <ac:spMk id="200" creationId="{00000000-0000-0000-0000-000000000000}"/>
          </ac:spMkLst>
        </pc:spChg>
        <pc:picChg chg="mod">
          <ac:chgData name="Eve Thould" userId="38451c84653f422f" providerId="LiveId" clId="{88017532-3E33-41A3-82EF-71402EA5CB99}" dt="2022-08-17T15:09:26.299" v="299" actId="1076"/>
          <ac:picMkLst>
            <pc:docMk/>
            <pc:sldMk cId="0" sldId="278"/>
            <ac:picMk id="7170" creationId="{07062472-D3A0-6532-08CC-8EA9ABE50E6D}"/>
          </ac:picMkLst>
        </pc:picChg>
      </pc:sldChg>
      <pc:sldChg chg="modSp mod">
        <pc:chgData name="Eve Thould" userId="38451c84653f422f" providerId="LiveId" clId="{88017532-3E33-41A3-82EF-71402EA5CB99}" dt="2022-08-17T15:10:51.477" v="309" actId="12"/>
        <pc:sldMkLst>
          <pc:docMk/>
          <pc:sldMk cId="0" sldId="280"/>
        </pc:sldMkLst>
        <pc:spChg chg="mod">
          <ac:chgData name="Eve Thould" userId="38451c84653f422f" providerId="LiveId" clId="{88017532-3E33-41A3-82EF-71402EA5CB99}" dt="2022-08-17T15:10:51.477" v="309" actId="12"/>
          <ac:spMkLst>
            <pc:docMk/>
            <pc:sldMk cId="0" sldId="280"/>
            <ac:spMk id="215" creationId="{00000000-0000-0000-0000-000000000000}"/>
          </ac:spMkLst>
        </pc:spChg>
        <pc:picChg chg="mod">
          <ac:chgData name="Eve Thould" userId="38451c84653f422f" providerId="LiveId" clId="{88017532-3E33-41A3-82EF-71402EA5CB99}" dt="2022-08-17T15:10:36.293" v="308" actId="14826"/>
          <ac:picMkLst>
            <pc:docMk/>
            <pc:sldMk cId="0" sldId="280"/>
            <ac:picMk id="8194" creationId="{C890EF80-97F0-A17B-96CB-D9D56C56480C}"/>
          </ac:picMkLst>
        </pc:picChg>
      </pc:sldChg>
      <pc:sldChg chg="modSp mod">
        <pc:chgData name="Eve Thould" userId="38451c84653f422f" providerId="LiveId" clId="{88017532-3E33-41A3-82EF-71402EA5CB99}" dt="2022-08-17T15:10:59.680" v="310" actId="1076"/>
        <pc:sldMkLst>
          <pc:docMk/>
          <pc:sldMk cId="0" sldId="281"/>
        </pc:sldMkLst>
        <pc:spChg chg="mod">
          <ac:chgData name="Eve Thould" userId="38451c84653f422f" providerId="LiveId" clId="{88017532-3E33-41A3-82EF-71402EA5CB99}" dt="2022-08-17T15:10:59.680" v="310" actId="1076"/>
          <ac:spMkLst>
            <pc:docMk/>
            <pc:sldMk cId="0" sldId="281"/>
            <ac:spMk id="222" creationId="{00000000-0000-0000-0000-000000000000}"/>
          </ac:spMkLst>
        </pc:spChg>
      </pc:sldChg>
      <pc:sldChg chg="modSp new mod">
        <pc:chgData name="Eve Thould" userId="38451c84653f422f" providerId="LiveId" clId="{88017532-3E33-41A3-82EF-71402EA5CB99}" dt="2022-08-17T14:55:37.456" v="172" actId="20577"/>
        <pc:sldMkLst>
          <pc:docMk/>
          <pc:sldMk cId="4177809253" sldId="283"/>
        </pc:sldMkLst>
        <pc:spChg chg="mod">
          <ac:chgData name="Eve Thould" userId="38451c84653f422f" providerId="LiveId" clId="{88017532-3E33-41A3-82EF-71402EA5CB99}" dt="2022-08-17T14:54:12.724" v="132" actId="20577"/>
          <ac:spMkLst>
            <pc:docMk/>
            <pc:sldMk cId="4177809253" sldId="283"/>
            <ac:spMk id="2" creationId="{3D1D0B93-19B9-4752-A65D-929D76AE5864}"/>
          </ac:spMkLst>
        </pc:spChg>
        <pc:spChg chg="mod">
          <ac:chgData name="Eve Thould" userId="38451c84653f422f" providerId="LiveId" clId="{88017532-3E33-41A3-82EF-71402EA5CB99}" dt="2022-08-17T14:55:37.456" v="172" actId="20577"/>
          <ac:spMkLst>
            <pc:docMk/>
            <pc:sldMk cId="4177809253" sldId="283"/>
            <ac:spMk id="3" creationId="{86B24E5D-DDB0-45D2-8575-06C7030150DA}"/>
          </ac:spMkLst>
        </pc:spChg>
      </pc:sldChg>
      <pc:sldChg chg="addSp modSp new mod">
        <pc:chgData name="Eve Thould" userId="38451c84653f422f" providerId="LiveId" clId="{88017532-3E33-41A3-82EF-71402EA5CB99}" dt="2022-08-17T15:13:17.256" v="357" actId="1076"/>
        <pc:sldMkLst>
          <pc:docMk/>
          <pc:sldMk cId="620381973" sldId="284"/>
        </pc:sldMkLst>
        <pc:spChg chg="mod">
          <ac:chgData name="Eve Thould" userId="38451c84653f422f" providerId="LiveId" clId="{88017532-3E33-41A3-82EF-71402EA5CB99}" dt="2022-08-17T15:00:14.328" v="206" actId="20577"/>
          <ac:spMkLst>
            <pc:docMk/>
            <pc:sldMk cId="620381973" sldId="284"/>
            <ac:spMk id="2" creationId="{9749A1AB-9C90-4458-B047-B2C67A20C05D}"/>
          </ac:spMkLst>
        </pc:spChg>
        <pc:spChg chg="mod">
          <ac:chgData name="Eve Thould" userId="38451c84653f422f" providerId="LiveId" clId="{88017532-3E33-41A3-82EF-71402EA5CB99}" dt="2022-08-17T15:13:17.256" v="357" actId="1076"/>
          <ac:spMkLst>
            <pc:docMk/>
            <pc:sldMk cId="620381973" sldId="284"/>
            <ac:spMk id="3" creationId="{FCA99EF9-80FE-495A-88BF-396F616F2516}"/>
          </ac:spMkLst>
        </pc:spChg>
        <pc:picChg chg="add mod">
          <ac:chgData name="Eve Thould" userId="38451c84653f422f" providerId="LiveId" clId="{88017532-3E33-41A3-82EF-71402EA5CB99}" dt="2022-08-17T15:03:07.595" v="227" actId="1076"/>
          <ac:picMkLst>
            <pc:docMk/>
            <pc:sldMk cId="620381973" sldId="284"/>
            <ac:picMk id="4098" creationId="{7B4123DF-6CFE-4758-9EFA-E6B67345E80B}"/>
          </ac:picMkLst>
        </pc:picChg>
      </pc:sldChg>
      <pc:sldMasterChg chg="modSp mod">
        <pc:chgData name="Eve Thould" userId="38451c84653f422f" providerId="LiveId" clId="{88017532-3E33-41A3-82EF-71402EA5CB99}" dt="2022-08-17T15:11:25.103" v="312" actId="20577"/>
        <pc:sldMasterMkLst>
          <pc:docMk/>
          <pc:sldMasterMk cId="0" sldId="2147483648"/>
        </pc:sldMasterMkLst>
        <pc:spChg chg="mod">
          <ac:chgData name="Eve Thould" userId="38451c84653f422f" providerId="LiveId" clId="{88017532-3E33-41A3-82EF-71402EA5CB99}" dt="2022-08-17T15:11:25.103" v="312" actId="20577"/>
          <ac:spMkLst>
            <pc:docMk/>
            <pc:sldMasterMk cId="0" sldId="2147483648"/>
            <ac:spMk id="11" creationId="{00000000-0000-0000-0000-000000000000}"/>
          </ac:spMkLst>
        </pc:sp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ellenmacarthurfoundation.org/videos/explaining-the-circular-economy-rethink-progress"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5" name="Google Shape;95;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Tutors notes: Class discussion on organisations as the centre of societal activities in terms of producing goods and supplying services.</a:t>
            </a:r>
            <a:endParaRPr dirty="0"/>
          </a:p>
          <a:p>
            <a:pPr marL="0" lvl="0" indent="0" algn="l" rtl="0">
              <a:spcBef>
                <a:spcPts val="360"/>
              </a:spcBef>
              <a:spcAft>
                <a:spcPts val="0"/>
              </a:spcAft>
              <a:buNone/>
            </a:pPr>
            <a:r>
              <a:rPr lang="en-US" dirty="0"/>
              <a:t>How can organisations contribute to social objectives? Why would they do this?</a:t>
            </a:r>
            <a:endParaRPr dirty="0"/>
          </a:p>
          <a:p>
            <a:pPr marL="0" lvl="0" indent="0" algn="l" rtl="0">
              <a:spcBef>
                <a:spcPts val="360"/>
              </a:spcBef>
              <a:spcAft>
                <a:spcPts val="0"/>
              </a:spcAft>
              <a:buNone/>
            </a:pPr>
            <a:r>
              <a:rPr lang="en-US" dirty="0"/>
              <a:t>Open discussion to include the types of activities/jobs the students would not wish to do. Do they consider administration/management a vital service. How and why?</a:t>
            </a:r>
            <a:endParaRPr dirty="0"/>
          </a:p>
        </p:txBody>
      </p:sp>
      <p:sp>
        <p:nvSpPr>
          <p:cNvPr id="96" name="Google Shape;96;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3" name="Google Shape;103;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The availability of the internet has democratised operations for private and third sector businesses. Now possible to be global from a home-based organisation.</a:t>
            </a:r>
            <a:endParaRPr dirty="0"/>
          </a:p>
          <a:p>
            <a:pPr marL="0" lvl="0" indent="0" algn="l" rtl="0">
              <a:spcBef>
                <a:spcPts val="360"/>
              </a:spcBef>
              <a:spcAft>
                <a:spcPts val="0"/>
              </a:spcAft>
              <a:buNone/>
            </a:pPr>
            <a:r>
              <a:rPr lang="en-US" dirty="0"/>
              <a:t>Social media platforms are now the main marketing channels for most business with free and paid for (sponsored) advertising which requires different types of marketing activities (content and personal marketing for engagement).</a:t>
            </a:r>
            <a:endParaRPr dirty="0"/>
          </a:p>
          <a:p>
            <a:pPr marL="0" lvl="0" indent="0" algn="l" rtl="0">
              <a:spcBef>
                <a:spcPts val="360"/>
              </a:spcBef>
              <a:spcAft>
                <a:spcPts val="0"/>
              </a:spcAft>
              <a:buNone/>
            </a:pPr>
            <a:r>
              <a:rPr lang="en-US" dirty="0"/>
              <a:t>HR departments are required to give due consideration to mental health, general health and wellbeing as well as work–life balance. What impact might this have on recruitment – if they do this well/if they do nothing about it at all? </a:t>
            </a:r>
            <a:endParaRPr dirty="0"/>
          </a:p>
          <a:p>
            <a:pPr marL="0" lvl="0" indent="0" algn="l" rtl="0">
              <a:spcBef>
                <a:spcPts val="360"/>
              </a:spcBef>
              <a:spcAft>
                <a:spcPts val="0"/>
              </a:spcAft>
              <a:buNone/>
            </a:pPr>
            <a:r>
              <a:rPr lang="en-US" dirty="0"/>
              <a:t>What impact can organisation have on the people/stakeholders involved? </a:t>
            </a:r>
            <a:endParaRPr dirty="0"/>
          </a:p>
        </p:txBody>
      </p:sp>
      <p:sp>
        <p:nvSpPr>
          <p:cNvPr id="104" name="Google Shape;104;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1" name="Google Shape;111;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0" name="Google Shape;120;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 Do organisations always act ethically?</a:t>
            </a:r>
            <a:endParaRPr dirty="0"/>
          </a:p>
          <a:p>
            <a:pPr marL="0" lvl="0" indent="0" algn="l" rtl="0">
              <a:spcBef>
                <a:spcPts val="360"/>
              </a:spcBef>
              <a:spcAft>
                <a:spcPts val="0"/>
              </a:spcAft>
              <a:buNone/>
            </a:pPr>
            <a:r>
              <a:rPr lang="en-US" dirty="0"/>
              <a:t>Some will be voluntary ethical. Some must serve their shareholders first.</a:t>
            </a:r>
            <a:endParaRPr dirty="0"/>
          </a:p>
        </p:txBody>
      </p:sp>
      <p:sp>
        <p:nvSpPr>
          <p:cNvPr id="121" name="Google Shape;121;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8" name="Google Shape;128;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9" name="Google Shape;129;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5" name="Google Shape;135;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36" name="Google Shape;136;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3" name="Google Shape;143;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4" name="Google Shape;144;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0" name="Google Shape;150;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1" name="Google Shape;151;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8" name="Google Shape;158;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 the negative economic impacts can be more severe with MNCs. </a:t>
            </a:r>
            <a:endParaRPr dirty="0"/>
          </a:p>
          <a:p>
            <a:pPr marL="0" lvl="0" indent="0" algn="l" rtl="0">
              <a:spcBef>
                <a:spcPts val="360"/>
              </a:spcBef>
              <a:spcAft>
                <a:spcPts val="0"/>
              </a:spcAft>
              <a:buNone/>
            </a:pPr>
            <a:r>
              <a:rPr lang="en-US" dirty="0"/>
              <a:t>But smaller, local organisations can also have devastating impacts. </a:t>
            </a:r>
            <a:endParaRPr dirty="0"/>
          </a:p>
          <a:p>
            <a:pPr marL="0" lvl="0" indent="0" algn="l" rtl="0">
              <a:spcBef>
                <a:spcPts val="360"/>
              </a:spcBef>
              <a:spcAft>
                <a:spcPts val="0"/>
              </a:spcAft>
              <a:buNone/>
            </a:pPr>
            <a:r>
              <a:rPr lang="en-US" dirty="0"/>
              <a:t>For example, if a local manufacturer or retailer was to close down.</a:t>
            </a:r>
            <a:endParaRPr dirty="0"/>
          </a:p>
        </p:txBody>
      </p:sp>
      <p:sp>
        <p:nvSpPr>
          <p:cNvPr id="159" name="Google Shape;159;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66" name="Google Shape;166;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3" name="Google Shape;173;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4" name="Google Shape;174;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1" name="Google Shape;181;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2" name="Google Shape;182;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8" name="Google Shape;188;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9" name="Google Shape;189;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6" name="Google Shape;196;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7" name="Google Shape;197;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4" name="Google Shape;204;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u="sng" dirty="0">
                <a:solidFill>
                  <a:schemeClr val="hlink"/>
                </a:solidFill>
                <a:hlinkClick r:id="rId3"/>
              </a:rPr>
              <a:t>https://ellenmacarthurfoundation.org/videos/explaining-the-circular-economy-rethink-progress</a:t>
            </a:r>
            <a:endParaRPr lang="en-US" sz="1200" dirty="0"/>
          </a:p>
          <a:p>
            <a:pPr marL="0" lvl="0" indent="0" algn="l" rtl="0">
              <a:spcBef>
                <a:spcPts val="0"/>
              </a:spcBef>
              <a:spcAft>
                <a:spcPts val="0"/>
              </a:spcAft>
              <a:buNone/>
            </a:pPr>
            <a:endParaRPr dirty="0"/>
          </a:p>
        </p:txBody>
      </p:sp>
      <p:sp>
        <p:nvSpPr>
          <p:cNvPr id="205" name="Google Shape;205;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1" name="Google Shape;211;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2" name="Google Shape;212;p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19" name="Google Shape;219;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2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25" name="Google Shape;225;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 name="Google Shape;37;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In 2014, Coca Cola was ordered to close down a new bottling plant in India because it was taking too much groundwater. Leaving surrounding villages without enough fresh water for their needs.</a:t>
            </a:r>
            <a:endParaRPr dirty="0"/>
          </a:p>
          <a:p>
            <a:pPr marL="0" lvl="0" indent="0" algn="l" rtl="0">
              <a:spcBef>
                <a:spcPts val="360"/>
              </a:spcBef>
              <a:spcAft>
                <a:spcPts val="0"/>
              </a:spcAft>
              <a:buNone/>
            </a:pPr>
            <a:r>
              <a:rPr lang="en-US" dirty="0"/>
              <a:t>Read more here: https://www.edie.net/news/4/Coca-Cola-rapped-for-using-too-much-water/#:~:text=Coca-Cola%20rapped%20for%20using%20too%20much%20water%2026,India%20because%20it%20was%20extracting%20too%20much%20groundwater.</a:t>
            </a:r>
            <a:endParaRPr dirty="0"/>
          </a:p>
          <a:p>
            <a:pPr marL="0" lvl="0" indent="0" algn="l" rtl="0">
              <a:spcBef>
                <a:spcPts val="360"/>
              </a:spcBef>
              <a:spcAft>
                <a:spcPts val="0"/>
              </a:spcAft>
              <a:buNone/>
            </a:pPr>
            <a:endParaRPr dirty="0"/>
          </a:p>
        </p:txBody>
      </p:sp>
      <p:sp>
        <p:nvSpPr>
          <p:cNvPr id="38" name="Google Shape;38;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4" name="Google Shape;44;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 what can organisations do to mitigate their environmental impacts?  </a:t>
            </a:r>
            <a:endParaRPr dirty="0"/>
          </a:p>
        </p:txBody>
      </p:sp>
      <p:sp>
        <p:nvSpPr>
          <p:cNvPr id="45" name="Google Shape;45;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2" name="Google Shape;52;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3" name="Google Shape;53;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0" name="Google Shape;60;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Lead class discussion on question of sustainability – as the driving force of many environmental concerns.</a:t>
            </a:r>
            <a:endParaRPr dirty="0"/>
          </a:p>
        </p:txBody>
      </p:sp>
      <p:sp>
        <p:nvSpPr>
          <p:cNvPr id="61" name="Google Shape;61;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8" name="Google Shape;68;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Human rights discussions on anti-trafficking and anti-slavery requirements.</a:t>
            </a:r>
            <a:endParaRPr dirty="0"/>
          </a:p>
        </p:txBody>
      </p:sp>
      <p:sp>
        <p:nvSpPr>
          <p:cNvPr id="69" name="Google Shape;69;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6" name="Google Shape;76;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Profits versus community support.</a:t>
            </a:r>
            <a:endParaRPr dirty="0"/>
          </a:p>
          <a:p>
            <a:pPr marL="0" lvl="0" indent="0" algn="l" rtl="0">
              <a:spcBef>
                <a:spcPts val="360"/>
              </a:spcBef>
              <a:spcAft>
                <a:spcPts val="0"/>
              </a:spcAft>
              <a:buNone/>
            </a:pPr>
            <a:r>
              <a:rPr lang="en-US" dirty="0"/>
              <a:t>Price rises to protect profits – how does this sit with CSR?</a:t>
            </a:r>
            <a:endParaRPr dirty="0"/>
          </a:p>
        </p:txBody>
      </p:sp>
      <p:sp>
        <p:nvSpPr>
          <p:cNvPr id="77" name="Google Shape;77;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6" name="Google Shape;86;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discussions on communities living close to primary industry organisations. </a:t>
            </a:r>
            <a:endParaRPr dirty="0"/>
          </a:p>
          <a:p>
            <a:pPr marL="0" lvl="0" indent="0" algn="l" rtl="0">
              <a:spcBef>
                <a:spcPts val="360"/>
              </a:spcBef>
              <a:spcAft>
                <a:spcPts val="0"/>
              </a:spcAft>
              <a:buNone/>
            </a:pPr>
            <a:r>
              <a:rPr lang="en-US" dirty="0"/>
              <a:t>Some provide local housing nearby – why might this be? (To ensure a workforce nearby, avoiding need for long commutes.) </a:t>
            </a:r>
            <a:endParaRPr dirty="0"/>
          </a:p>
          <a:p>
            <a:pPr marL="0" lvl="0" indent="0" algn="l" rtl="0">
              <a:spcBef>
                <a:spcPts val="360"/>
              </a:spcBef>
              <a:spcAft>
                <a:spcPts val="0"/>
              </a:spcAft>
              <a:buNone/>
            </a:pPr>
            <a:r>
              <a:rPr lang="en-US" dirty="0"/>
              <a:t>Potential health impacts living near to extraction industry activities.</a:t>
            </a:r>
            <a:endParaRPr dirty="0"/>
          </a:p>
        </p:txBody>
      </p:sp>
      <p:sp>
        <p:nvSpPr>
          <p:cNvPr id="87" name="Google Shape;87;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2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2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8"/>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28"/>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29</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28"/>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28"/>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dirty="0"/>
          </a:p>
        </p:txBody>
      </p:sp>
      <p:sp>
        <p:nvSpPr>
          <p:cNvPr id="14" name="Google Shape;14;p28"/>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28"/>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28"/>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28"/>
          <p:cNvSpPr txBox="1"/>
          <p:nvPr/>
        </p:nvSpPr>
        <p:spPr>
          <a:xfrm>
            <a:off x="2280444" y="6063497"/>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City &amp; Guilds Limited.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1680A681-71A9-8C2F-04F6-55620D1DA635}"/>
              </a:ext>
            </a:extLst>
          </p:cNvPr>
          <p:cNvPicPr>
            <a:picLocks noChangeAspect="1"/>
          </p:cNvPicPr>
          <p:nvPr userDrawn="1"/>
        </p:nvPicPr>
        <p:blipFill>
          <a:blip r:embed="rId4"/>
          <a:stretch>
            <a:fillRect/>
          </a:stretch>
        </p:blipFill>
        <p:spPr>
          <a:xfrm>
            <a:off x="8156448" y="6027619"/>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Circular%20economy%20-%20Ellen%20MacArthur"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8" name="Google Shape;28;p1"/>
          <p:cNvSpPr txBox="1">
            <a:spLocks noGrp="1"/>
          </p:cNvSpPr>
          <p:nvPr>
            <p:ph type="title"/>
          </p:nvPr>
        </p:nvSpPr>
        <p:spPr>
          <a:xfrm>
            <a:off x="457200" y="2652237"/>
            <a:ext cx="8153400"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br>
              <a:rPr lang="en-US" dirty="0"/>
            </a:br>
            <a:r>
              <a:rPr lang="en-US" dirty="0"/>
              <a:t>PowerPoint 7: The role of organisations in society</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Social impacts – social goals</a:t>
            </a:r>
            <a:endParaRPr dirty="0"/>
          </a:p>
        </p:txBody>
      </p:sp>
      <p:sp>
        <p:nvSpPr>
          <p:cNvPr id="99" name="Google Shape;99;p10"/>
          <p:cNvSpPr txBox="1">
            <a:spLocks noGrp="1"/>
          </p:cNvSpPr>
          <p:nvPr>
            <p:ph type="body" idx="1"/>
          </p:nvPr>
        </p:nvSpPr>
        <p:spPr>
          <a:xfrm>
            <a:off x="457200" y="1397981"/>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b="1" dirty="0"/>
              <a:t>What does society need from organisations?</a:t>
            </a:r>
            <a:endParaRPr sz="1800" b="1" dirty="0"/>
          </a:p>
          <a:p>
            <a:pPr marL="0" lvl="3" indent="0" algn="l" rtl="0">
              <a:lnSpc>
                <a:spcPct val="125000"/>
              </a:lnSpc>
              <a:spcBef>
                <a:spcPts val="500"/>
              </a:spcBef>
              <a:spcAft>
                <a:spcPts val="0"/>
              </a:spcAft>
              <a:buSzPts val="1600"/>
              <a:buNone/>
            </a:pPr>
            <a:r>
              <a:rPr lang="en-US" sz="1800" dirty="0"/>
              <a:t>Organisations provide goods and services that:</a:t>
            </a:r>
            <a:endParaRPr sz="1800" dirty="0"/>
          </a:p>
          <a:p>
            <a:pPr marL="215900" lvl="3" indent="-215900" algn="l" rtl="0">
              <a:lnSpc>
                <a:spcPct val="125000"/>
              </a:lnSpc>
              <a:spcBef>
                <a:spcPts val="1000"/>
              </a:spcBef>
              <a:spcAft>
                <a:spcPts val="0"/>
              </a:spcAft>
              <a:buSzPts val="1600"/>
              <a:buChar char="•"/>
            </a:pPr>
            <a:r>
              <a:rPr lang="en-US" sz="1800" dirty="0"/>
              <a:t>society needs (food, clean water, shelter, warmth).</a:t>
            </a:r>
            <a:endParaRPr sz="1800" dirty="0"/>
          </a:p>
          <a:p>
            <a:pPr marL="215900" lvl="3" indent="-215900" algn="l" rtl="0">
              <a:lnSpc>
                <a:spcPct val="125000"/>
              </a:lnSpc>
              <a:spcBef>
                <a:spcPts val="1000"/>
              </a:spcBef>
              <a:spcAft>
                <a:spcPts val="0"/>
              </a:spcAft>
              <a:buSzPts val="1600"/>
              <a:buChar char="•"/>
            </a:pPr>
            <a:r>
              <a:rPr lang="en-US" sz="1800" dirty="0"/>
              <a:t>some parts of society want (luxury goods, holidays, cars).</a:t>
            </a:r>
            <a:endParaRPr sz="1800" dirty="0"/>
          </a:p>
          <a:p>
            <a:pPr marL="215900" lvl="3" indent="-215900" algn="l" rtl="0">
              <a:lnSpc>
                <a:spcPct val="125000"/>
              </a:lnSpc>
              <a:spcBef>
                <a:spcPts val="1000"/>
              </a:spcBef>
              <a:spcAft>
                <a:spcPts val="0"/>
              </a:spcAft>
              <a:buSzPts val="1600"/>
              <a:buChar char="•"/>
            </a:pPr>
            <a:r>
              <a:rPr lang="en-US" sz="1800" dirty="0"/>
              <a:t>others don’t want to make/do (clear fatbergs from sewers).</a:t>
            </a:r>
            <a:endParaRPr sz="1800" dirty="0"/>
          </a:p>
          <a:p>
            <a:pPr marL="215900" lvl="3" indent="-114300" algn="l" rtl="0">
              <a:lnSpc>
                <a:spcPct val="125000"/>
              </a:lnSpc>
              <a:spcBef>
                <a:spcPts val="1000"/>
              </a:spcBef>
              <a:spcAft>
                <a:spcPts val="0"/>
              </a:spcAft>
              <a:buSzPts val="1600"/>
              <a:buNone/>
            </a:pPr>
            <a:endParaRPr sz="1800" dirty="0"/>
          </a:p>
          <a:p>
            <a:pPr marL="0" lvl="3" indent="0" algn="l" rtl="0">
              <a:lnSpc>
                <a:spcPct val="125000"/>
              </a:lnSpc>
              <a:spcBef>
                <a:spcPts val="1000"/>
              </a:spcBef>
              <a:spcAft>
                <a:spcPts val="0"/>
              </a:spcAft>
              <a:buSzPts val="1600"/>
              <a:buNone/>
            </a:pPr>
            <a:r>
              <a:rPr lang="en-US" sz="1800" dirty="0"/>
              <a:t>It is easier to identify what is needed from organisations than to measure the impacts of their actions</a:t>
            </a:r>
            <a:r>
              <a:rPr lang="en-US" dirty="0"/>
              <a:t>.</a:t>
            </a:r>
            <a:endParaRPr dirty="0"/>
          </a:p>
          <a:p>
            <a:pPr marL="0" lvl="0" indent="0" algn="l" rtl="0">
              <a:lnSpc>
                <a:spcPct val="240000"/>
              </a:lnSpc>
              <a:spcBef>
                <a:spcPts val="1500"/>
              </a:spcBef>
              <a:spcAft>
                <a:spcPts val="0"/>
              </a:spcAft>
              <a:buNone/>
            </a:pPr>
            <a:endParaRPr sz="1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Social impacts</a:t>
            </a:r>
            <a:endParaRPr dirty="0"/>
          </a:p>
        </p:txBody>
      </p:sp>
      <p:sp>
        <p:nvSpPr>
          <p:cNvPr id="107" name="Google Shape;107;p11"/>
          <p:cNvSpPr txBox="1">
            <a:spLocks noGrp="1"/>
          </p:cNvSpPr>
          <p:nvPr>
            <p:ph type="body" idx="1"/>
          </p:nvPr>
        </p:nvSpPr>
        <p:spPr>
          <a:xfrm>
            <a:off x="457200" y="1460043"/>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dirty="0"/>
              <a:t>Organisations may create or respond to CHANGES in society:</a:t>
            </a:r>
            <a:endParaRPr sz="1800" dirty="0"/>
          </a:p>
          <a:p>
            <a:pPr marL="215900" lvl="3" indent="-215900" algn="l" rtl="0">
              <a:lnSpc>
                <a:spcPct val="125000"/>
              </a:lnSpc>
              <a:spcBef>
                <a:spcPts val="1000"/>
              </a:spcBef>
              <a:spcAft>
                <a:spcPts val="0"/>
              </a:spcAft>
              <a:buSzPts val="1600"/>
              <a:buChar char="•"/>
            </a:pPr>
            <a:r>
              <a:rPr lang="en-US" sz="1800" dirty="0"/>
              <a:t>expectations of 24/7 service from clients.</a:t>
            </a:r>
            <a:endParaRPr sz="1800" dirty="0"/>
          </a:p>
          <a:p>
            <a:pPr marL="215900" lvl="3" indent="-215900" algn="l" rtl="0">
              <a:lnSpc>
                <a:spcPct val="125000"/>
              </a:lnSpc>
              <a:spcBef>
                <a:spcPts val="1000"/>
              </a:spcBef>
              <a:spcAft>
                <a:spcPts val="0"/>
              </a:spcAft>
              <a:buSzPts val="1600"/>
              <a:buChar char="•"/>
            </a:pPr>
            <a:r>
              <a:rPr lang="en-US" sz="1800" dirty="0"/>
              <a:t>social media marketing channels – not TV.</a:t>
            </a:r>
            <a:endParaRPr sz="1800" dirty="0"/>
          </a:p>
          <a:p>
            <a:pPr marL="215900" lvl="3" indent="-215900" algn="l" rtl="0">
              <a:lnSpc>
                <a:spcPct val="125000"/>
              </a:lnSpc>
              <a:spcBef>
                <a:spcPts val="1000"/>
              </a:spcBef>
              <a:spcAft>
                <a:spcPts val="0"/>
              </a:spcAft>
              <a:buSzPts val="1600"/>
              <a:buChar char="•"/>
            </a:pPr>
            <a:r>
              <a:rPr lang="en-US" sz="1800" dirty="0"/>
              <a:t>responding to cultural differences.</a:t>
            </a:r>
            <a:endParaRPr sz="1800" dirty="0"/>
          </a:p>
          <a:p>
            <a:pPr marL="215900" lvl="3" indent="-215900" algn="l" rtl="0">
              <a:lnSpc>
                <a:spcPct val="125000"/>
              </a:lnSpc>
              <a:spcBef>
                <a:spcPts val="1000"/>
              </a:spcBef>
              <a:spcAft>
                <a:spcPts val="0"/>
              </a:spcAft>
              <a:buSzPts val="1600"/>
              <a:buChar char="•"/>
            </a:pPr>
            <a:r>
              <a:rPr lang="en-US" sz="1800" dirty="0"/>
              <a:t>influence of different stakeholders.</a:t>
            </a:r>
            <a:endParaRPr sz="1800" dirty="0"/>
          </a:p>
          <a:p>
            <a:pPr marL="215900" lvl="3" indent="-215900" algn="l" rtl="0">
              <a:lnSpc>
                <a:spcPct val="125000"/>
              </a:lnSpc>
              <a:spcBef>
                <a:spcPts val="1000"/>
              </a:spcBef>
              <a:spcAft>
                <a:spcPts val="0"/>
              </a:spcAft>
              <a:buSzPts val="1600"/>
              <a:buChar char="•"/>
            </a:pPr>
            <a:r>
              <a:rPr lang="en-US" sz="1800" dirty="0"/>
              <a:t>attention given to ethical issues. </a:t>
            </a:r>
            <a:endParaRPr sz="1800" dirty="0"/>
          </a:p>
          <a:p>
            <a:pPr marL="215900" lvl="3" indent="-215900" algn="l" rtl="0">
              <a:lnSpc>
                <a:spcPct val="125000"/>
              </a:lnSpc>
              <a:spcBef>
                <a:spcPts val="1000"/>
              </a:spcBef>
              <a:spcAft>
                <a:spcPts val="0"/>
              </a:spcAft>
              <a:buSzPts val="1600"/>
              <a:buChar char="•"/>
            </a:pPr>
            <a:r>
              <a:rPr lang="en-US" sz="1800" dirty="0"/>
              <a:t>emphasis on work–life balance.</a:t>
            </a:r>
            <a:endParaRPr sz="1800" dirty="0"/>
          </a:p>
          <a:p>
            <a:pPr marL="215900" lvl="3" indent="-215900" algn="l" rtl="0">
              <a:lnSpc>
                <a:spcPct val="125000"/>
              </a:lnSpc>
              <a:spcBef>
                <a:spcPts val="1000"/>
              </a:spcBef>
              <a:spcAft>
                <a:spcPts val="0"/>
              </a:spcAft>
              <a:buSzPts val="1600"/>
              <a:buChar char="•"/>
            </a:pPr>
            <a:r>
              <a:rPr lang="en-US" sz="1800" dirty="0"/>
              <a:t>impacts of pressure groups.</a:t>
            </a:r>
            <a:endParaRPr sz="1800" dirty="0"/>
          </a:p>
          <a:p>
            <a:pPr marL="215900" lvl="3" indent="-215900" algn="l" rtl="0">
              <a:lnSpc>
                <a:spcPct val="125000"/>
              </a:lnSpc>
              <a:spcBef>
                <a:spcPts val="1000"/>
              </a:spcBef>
              <a:spcAft>
                <a:spcPts val="0"/>
              </a:spcAft>
              <a:buSzPts val="1600"/>
              <a:buChar char="•"/>
            </a:pPr>
            <a:r>
              <a:rPr lang="en-US" sz="1800" dirty="0"/>
              <a:t>changes in lifestyle choices.</a:t>
            </a:r>
            <a:endParaRPr sz="1800" dirty="0"/>
          </a:p>
          <a:p>
            <a:pPr marL="0" lvl="8" indent="0" algn="l" rtl="0">
              <a:lnSpc>
                <a:spcPct val="120000"/>
              </a:lnSpc>
              <a:spcBef>
                <a:spcPts val="50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2050" name="Picture 2">
            <a:extLst>
              <a:ext uri="{FF2B5EF4-FFF2-40B4-BE49-F238E27FC236}">
                <a16:creationId xmlns:a16="http://schemas.microsoft.com/office/drawing/2014/main" id="{D14DEB42-5C75-4D26-8972-478A6D3FFA87}"/>
              </a:ext>
            </a:extLst>
          </p:cNvPr>
          <p:cNvPicPr>
            <a:picLocks noChangeAspect="1" noChangeArrowheads="1"/>
          </p:cNvPicPr>
          <p:nvPr/>
        </p:nvPicPr>
        <p:blipFill>
          <a:blip r:embed="rId3"/>
          <a:srcRect/>
          <a:stretch/>
        </p:blipFill>
        <p:spPr bwMode="auto">
          <a:xfrm>
            <a:off x="4714042" y="2966329"/>
            <a:ext cx="3878432" cy="25907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role of organisations (1)</a:t>
            </a:r>
            <a:endParaRPr dirty="0"/>
          </a:p>
        </p:txBody>
      </p:sp>
      <p:sp>
        <p:nvSpPr>
          <p:cNvPr id="115" name="Google Shape;115;p12"/>
          <p:cNvSpPr txBox="1">
            <a:spLocks noGrp="1"/>
          </p:cNvSpPr>
          <p:nvPr>
            <p:ph type="body" idx="1"/>
          </p:nvPr>
        </p:nvSpPr>
        <p:spPr>
          <a:xfrm>
            <a:off x="457200" y="1467612"/>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dirty="0"/>
              <a:t>Organisations have a vital role to play in society as a whole. </a:t>
            </a:r>
            <a:endParaRPr sz="1800" dirty="0"/>
          </a:p>
          <a:p>
            <a:pPr marL="215900" lvl="3" indent="-215900" algn="l" rtl="0">
              <a:lnSpc>
                <a:spcPct val="125000"/>
              </a:lnSpc>
              <a:spcBef>
                <a:spcPts val="1000"/>
              </a:spcBef>
              <a:spcAft>
                <a:spcPts val="0"/>
              </a:spcAft>
              <a:buSzPts val="1600"/>
              <a:buChar char="•"/>
            </a:pPr>
            <a:r>
              <a:rPr lang="en-US" sz="1800" dirty="0"/>
              <a:t>Business organisations can influence decisions made by consumers:</a:t>
            </a:r>
            <a:endParaRPr sz="1800" dirty="0"/>
          </a:p>
          <a:p>
            <a:pPr marL="431800" lvl="4" indent="-215900" algn="l" rtl="0">
              <a:lnSpc>
                <a:spcPct val="125000"/>
              </a:lnSpc>
              <a:spcBef>
                <a:spcPts val="500"/>
              </a:spcBef>
              <a:spcAft>
                <a:spcPts val="0"/>
              </a:spcAft>
              <a:buClr>
                <a:srgbClr val="0066FF"/>
              </a:buClr>
              <a:buSzPts val="1600"/>
              <a:buChar char="–"/>
            </a:pPr>
            <a:r>
              <a:rPr lang="en-US" sz="1800" dirty="0"/>
              <a:t>what to buy.</a:t>
            </a:r>
          </a:p>
          <a:p>
            <a:pPr marL="431800" lvl="4" indent="-215900" algn="l" rtl="0">
              <a:lnSpc>
                <a:spcPct val="125000"/>
              </a:lnSpc>
              <a:spcBef>
                <a:spcPts val="500"/>
              </a:spcBef>
              <a:spcAft>
                <a:spcPts val="0"/>
              </a:spcAft>
              <a:buClr>
                <a:srgbClr val="0066FF"/>
              </a:buClr>
              <a:buSzPts val="1600"/>
              <a:buChar char="–"/>
            </a:pPr>
            <a:r>
              <a:rPr lang="en-US" sz="1800" dirty="0"/>
              <a:t>what to eat.</a:t>
            </a:r>
          </a:p>
          <a:p>
            <a:pPr marL="431800" lvl="4" indent="-215900" algn="l" rtl="0">
              <a:lnSpc>
                <a:spcPct val="125000"/>
              </a:lnSpc>
              <a:spcBef>
                <a:spcPts val="500"/>
              </a:spcBef>
              <a:spcAft>
                <a:spcPts val="0"/>
              </a:spcAft>
              <a:buClr>
                <a:srgbClr val="0066FF"/>
              </a:buClr>
              <a:buSzPts val="1600"/>
              <a:buChar char="–"/>
            </a:pPr>
            <a:r>
              <a:rPr lang="en-US" sz="1800" dirty="0"/>
              <a:t>what to wear.</a:t>
            </a:r>
          </a:p>
          <a:p>
            <a:pPr marL="431800" lvl="4" indent="-215900" algn="l" rtl="0">
              <a:lnSpc>
                <a:spcPct val="125000"/>
              </a:lnSpc>
              <a:spcBef>
                <a:spcPts val="500"/>
              </a:spcBef>
              <a:spcAft>
                <a:spcPts val="0"/>
              </a:spcAft>
              <a:buClr>
                <a:srgbClr val="0066FF"/>
              </a:buClr>
              <a:buSzPts val="1600"/>
              <a:buChar char="–"/>
            </a:pPr>
            <a:r>
              <a:rPr lang="en-US" sz="1800" dirty="0"/>
              <a:t>what to drive.</a:t>
            </a:r>
            <a:endParaRPr sz="1800" dirty="0"/>
          </a:p>
          <a:p>
            <a:pPr marL="215900" lvl="3" indent="-215900" algn="l" rtl="0">
              <a:lnSpc>
                <a:spcPct val="125000"/>
              </a:lnSpc>
              <a:spcBef>
                <a:spcPts val="1000"/>
              </a:spcBef>
              <a:spcAft>
                <a:spcPts val="0"/>
              </a:spcAft>
              <a:buSzPts val="1600"/>
              <a:buChar char="•"/>
            </a:pPr>
            <a:r>
              <a:rPr lang="en-US" sz="1800" dirty="0"/>
              <a:t>Public sector organisations can have influence  over a whole nation in terms of their:</a:t>
            </a:r>
            <a:endParaRPr sz="1800" dirty="0"/>
          </a:p>
          <a:p>
            <a:pPr marL="431800" lvl="4" indent="-215900" algn="l" rtl="0">
              <a:lnSpc>
                <a:spcPct val="125000"/>
              </a:lnSpc>
              <a:spcBef>
                <a:spcPts val="500"/>
              </a:spcBef>
              <a:spcAft>
                <a:spcPts val="0"/>
              </a:spcAft>
              <a:buClr>
                <a:srgbClr val="0066FF"/>
              </a:buClr>
              <a:buSzPts val="1600"/>
              <a:buChar char="–"/>
            </a:pPr>
            <a:r>
              <a:rPr lang="en-US" sz="1800" dirty="0"/>
              <a:t>health.</a:t>
            </a:r>
          </a:p>
          <a:p>
            <a:pPr marL="431800" lvl="4" indent="-215900" algn="l" rtl="0">
              <a:lnSpc>
                <a:spcPct val="125000"/>
              </a:lnSpc>
              <a:spcBef>
                <a:spcPts val="500"/>
              </a:spcBef>
              <a:spcAft>
                <a:spcPts val="0"/>
              </a:spcAft>
              <a:buClr>
                <a:srgbClr val="0066FF"/>
              </a:buClr>
              <a:buSzPts val="1600"/>
              <a:buChar char="–"/>
            </a:pPr>
            <a:r>
              <a:rPr lang="en-US" sz="1800" dirty="0"/>
              <a:t>education.</a:t>
            </a:r>
          </a:p>
          <a:p>
            <a:pPr marL="431800" lvl="4" indent="-215900" algn="l" rtl="0">
              <a:lnSpc>
                <a:spcPct val="125000"/>
              </a:lnSpc>
              <a:spcBef>
                <a:spcPts val="500"/>
              </a:spcBef>
              <a:spcAft>
                <a:spcPts val="0"/>
              </a:spcAft>
              <a:buClr>
                <a:srgbClr val="0066FF"/>
              </a:buClr>
              <a:buSzPts val="1600"/>
              <a:buChar char="–"/>
            </a:pPr>
            <a:r>
              <a:rPr lang="en-US" sz="1800" dirty="0"/>
              <a:t>economic wellbeing.</a:t>
            </a:r>
            <a:endParaRPr sz="1800" dirty="0"/>
          </a:p>
          <a:p>
            <a:pPr marL="0" lvl="8" indent="0" algn="l" rtl="0">
              <a:lnSpc>
                <a:spcPct val="120000"/>
              </a:lnSpc>
              <a:spcBef>
                <a:spcPts val="500"/>
              </a:spcBef>
              <a:spcAft>
                <a:spcPts val="0"/>
              </a:spcAft>
              <a:buClr>
                <a:schemeClr val="dk1"/>
              </a:buClr>
              <a:buSzPts val="1000"/>
              <a:buFont typeface="Arial"/>
              <a:buNone/>
            </a:pPr>
            <a:endParaRPr dirty="0"/>
          </a:p>
          <a:p>
            <a:pPr marL="0" lvl="0" indent="0" algn="l" rtl="0">
              <a:lnSpc>
                <a:spcPct val="240000"/>
              </a:lnSpc>
              <a:spcBef>
                <a:spcPts val="1000"/>
              </a:spcBef>
              <a:spcAft>
                <a:spcPts val="0"/>
              </a:spcAft>
              <a:buNone/>
            </a:pPr>
            <a:endParaRPr sz="1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3"/>
          <p:cNvSpPr txBox="1">
            <a:spLocks noGrp="1"/>
          </p:cNvSpPr>
          <p:nvPr>
            <p:ph type="title"/>
          </p:nvPr>
        </p:nvSpPr>
        <p:spPr>
          <a:xfrm>
            <a:off x="457200" y="1005458"/>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role of organisations (2</a:t>
            </a:r>
            <a:r>
              <a:rPr lang="en-US" b="0" dirty="0"/>
              <a:t>)</a:t>
            </a:r>
            <a:endParaRPr dirty="0"/>
          </a:p>
        </p:txBody>
      </p:sp>
      <p:sp>
        <p:nvSpPr>
          <p:cNvPr id="124" name="Google Shape;124;p13"/>
          <p:cNvSpPr txBox="1">
            <a:spLocks noGrp="1"/>
          </p:cNvSpPr>
          <p:nvPr>
            <p:ph type="body" idx="1"/>
          </p:nvPr>
        </p:nvSpPr>
        <p:spPr>
          <a:xfrm>
            <a:off x="457200" y="1473682"/>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2000" dirty="0"/>
              <a:t>Organisations have always been a part of society. </a:t>
            </a:r>
            <a:endParaRPr sz="2000" dirty="0"/>
          </a:p>
          <a:p>
            <a:pPr marL="215900" lvl="3" indent="-215900" algn="l" rtl="0">
              <a:lnSpc>
                <a:spcPct val="125000"/>
              </a:lnSpc>
              <a:spcBef>
                <a:spcPts val="1000"/>
              </a:spcBef>
              <a:spcAft>
                <a:spcPts val="0"/>
              </a:spcAft>
              <a:buSzPts val="1600"/>
              <a:buChar char="•"/>
            </a:pPr>
            <a:r>
              <a:rPr lang="en-US" sz="2000" dirty="0"/>
              <a:t>They will operate ethically because:</a:t>
            </a:r>
            <a:endParaRPr sz="2000" dirty="0"/>
          </a:p>
          <a:p>
            <a:pPr marL="431800" lvl="4" indent="-215900" algn="l" rtl="0">
              <a:lnSpc>
                <a:spcPct val="125000"/>
              </a:lnSpc>
              <a:spcBef>
                <a:spcPts val="500"/>
              </a:spcBef>
              <a:spcAft>
                <a:spcPts val="0"/>
              </a:spcAft>
              <a:buClr>
                <a:srgbClr val="0070C0"/>
              </a:buClr>
              <a:buSzPts val="1600"/>
              <a:buChar char="–"/>
            </a:pPr>
            <a:r>
              <a:rPr lang="en-US" sz="2000" dirty="0"/>
              <a:t>their income and profits depend on customers. </a:t>
            </a:r>
            <a:endParaRPr sz="2000" dirty="0"/>
          </a:p>
          <a:p>
            <a:pPr marL="431800" lvl="4" indent="-215900" algn="l" rtl="0">
              <a:lnSpc>
                <a:spcPct val="125000"/>
              </a:lnSpc>
              <a:spcBef>
                <a:spcPts val="500"/>
              </a:spcBef>
              <a:spcAft>
                <a:spcPts val="0"/>
              </a:spcAft>
              <a:buClr>
                <a:srgbClr val="0070C0"/>
              </a:buClr>
              <a:buSzPts val="1600"/>
              <a:buChar char="–"/>
            </a:pPr>
            <a:r>
              <a:rPr lang="en-US" sz="2000" dirty="0"/>
              <a:t>they have motives to always do the right thing.</a:t>
            </a:r>
            <a:endParaRPr sz="2000" dirty="0"/>
          </a:p>
          <a:p>
            <a:pPr marL="431800" lvl="4" indent="-215900" algn="l" rtl="0">
              <a:lnSpc>
                <a:spcPct val="125000"/>
              </a:lnSpc>
              <a:spcBef>
                <a:spcPts val="500"/>
              </a:spcBef>
              <a:spcAft>
                <a:spcPts val="0"/>
              </a:spcAft>
              <a:buClr>
                <a:srgbClr val="0070C0"/>
              </a:buClr>
              <a:buSzPts val="1600"/>
              <a:buChar char="–"/>
            </a:pPr>
            <a:r>
              <a:rPr lang="en-US" sz="2000" dirty="0"/>
              <a:t>they are run by people who have to live in society too.</a:t>
            </a:r>
            <a:endParaRPr sz="2000" dirty="0"/>
          </a:p>
        </p:txBody>
      </p:sp>
      <p:pic>
        <p:nvPicPr>
          <p:cNvPr id="3074" name="Picture 2">
            <a:extLst>
              <a:ext uri="{FF2B5EF4-FFF2-40B4-BE49-F238E27FC236}">
                <a16:creationId xmlns:a16="http://schemas.microsoft.com/office/drawing/2014/main" id="{90292426-DA9E-4E35-949D-A656D21CC7D0}"/>
              </a:ext>
            </a:extLst>
          </p:cNvPr>
          <p:cNvPicPr>
            <a:picLocks noChangeAspect="1" noChangeArrowheads="1"/>
          </p:cNvPicPr>
          <p:nvPr/>
        </p:nvPicPr>
        <p:blipFill>
          <a:blip r:embed="rId3"/>
          <a:srcRect/>
          <a:stretch/>
        </p:blipFill>
        <p:spPr bwMode="auto">
          <a:xfrm>
            <a:off x="1889393" y="3898641"/>
            <a:ext cx="4143274" cy="182304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1D0B93-19B9-4752-A65D-929D76AE5864}"/>
              </a:ext>
            </a:extLst>
          </p:cNvPr>
          <p:cNvSpPr>
            <a:spLocks noGrp="1"/>
          </p:cNvSpPr>
          <p:nvPr>
            <p:ph type="title"/>
          </p:nvPr>
        </p:nvSpPr>
        <p:spPr/>
        <p:txBody>
          <a:bodyPr/>
          <a:lstStyle/>
          <a:p>
            <a:r>
              <a:rPr lang="en-US" dirty="0"/>
              <a:t>The role of organisations (3</a:t>
            </a:r>
            <a:r>
              <a:rPr lang="en-US" b="0" dirty="0"/>
              <a:t>)</a:t>
            </a:r>
            <a:endParaRPr lang="en-US" dirty="0"/>
          </a:p>
        </p:txBody>
      </p:sp>
      <p:sp>
        <p:nvSpPr>
          <p:cNvPr id="3" name="Text Placeholder 2">
            <a:extLst>
              <a:ext uri="{FF2B5EF4-FFF2-40B4-BE49-F238E27FC236}">
                <a16:creationId xmlns:a16="http://schemas.microsoft.com/office/drawing/2014/main" id="{86B24E5D-DDB0-45D2-8575-06C7030150DA}"/>
              </a:ext>
            </a:extLst>
          </p:cNvPr>
          <p:cNvSpPr>
            <a:spLocks noGrp="1"/>
          </p:cNvSpPr>
          <p:nvPr>
            <p:ph type="body" idx="1"/>
          </p:nvPr>
        </p:nvSpPr>
        <p:spPr>
          <a:xfrm>
            <a:off x="457200" y="1390588"/>
            <a:ext cx="8229600" cy="4248000"/>
          </a:xfrm>
        </p:spPr>
        <p:txBody>
          <a:bodyPr/>
          <a:lstStyle/>
          <a:p>
            <a:pPr marL="0" lvl="3" indent="0" algn="l" rtl="0">
              <a:lnSpc>
                <a:spcPct val="125000"/>
              </a:lnSpc>
              <a:spcBef>
                <a:spcPts val="1000"/>
              </a:spcBef>
              <a:spcAft>
                <a:spcPts val="0"/>
              </a:spcAft>
              <a:buSzPts val="1600"/>
              <a:buNone/>
            </a:pPr>
            <a:r>
              <a:rPr lang="en-AU" sz="2000" dirty="0"/>
              <a:t>Organisations do the right thing because are held accountable for their actions through: </a:t>
            </a:r>
          </a:p>
          <a:p>
            <a:pPr marL="215900" lvl="3" indent="-215900" algn="l" rtl="0">
              <a:lnSpc>
                <a:spcPct val="125000"/>
              </a:lnSpc>
              <a:spcBef>
                <a:spcPts val="1000"/>
              </a:spcBef>
              <a:spcAft>
                <a:spcPts val="0"/>
              </a:spcAft>
              <a:buSzPts val="1600"/>
              <a:buChar char="•"/>
            </a:pPr>
            <a:r>
              <a:rPr lang="en-AU" sz="2000" dirty="0"/>
              <a:t>internal stakeholders who will challenge decisions.</a:t>
            </a:r>
          </a:p>
          <a:p>
            <a:pPr marL="215900" lvl="3" indent="-215900" algn="l" rtl="0">
              <a:lnSpc>
                <a:spcPct val="125000"/>
              </a:lnSpc>
              <a:spcBef>
                <a:spcPts val="1000"/>
              </a:spcBef>
              <a:spcAft>
                <a:spcPts val="0"/>
              </a:spcAft>
              <a:buSzPts val="1600"/>
              <a:buChar char="•"/>
            </a:pPr>
            <a:r>
              <a:rPr lang="en-AU" sz="2000" dirty="0"/>
              <a:t>external stakeholders who will take their business and investment elsewhere if necessary.</a:t>
            </a:r>
          </a:p>
          <a:p>
            <a:pPr marL="215900" lvl="3" indent="-215900" algn="l" rtl="0">
              <a:lnSpc>
                <a:spcPct val="125000"/>
              </a:lnSpc>
              <a:spcBef>
                <a:spcPts val="1000"/>
              </a:spcBef>
              <a:spcAft>
                <a:spcPts val="0"/>
              </a:spcAft>
              <a:buSzPts val="1600"/>
              <a:buChar char="•"/>
            </a:pPr>
            <a:r>
              <a:rPr lang="en-AU" sz="2000" dirty="0"/>
              <a:t>lobby groups who protest, petition and draw attention with international negative publicity. </a:t>
            </a:r>
          </a:p>
          <a:p>
            <a:pPr marL="0" lvl="3" indent="0" algn="l" rtl="0">
              <a:lnSpc>
                <a:spcPct val="125000"/>
              </a:lnSpc>
              <a:spcBef>
                <a:spcPts val="1000"/>
              </a:spcBef>
              <a:spcAft>
                <a:spcPts val="0"/>
              </a:spcAft>
              <a:buSzPts val="1600"/>
              <a:buNone/>
            </a:pPr>
            <a:r>
              <a:rPr lang="en-AU" sz="2000" dirty="0"/>
              <a:t>Social goals are set by organisations that want to conduct ethical practices. The question of what is considered ethical practice will vary between different organisations.</a:t>
            </a:r>
          </a:p>
          <a:p>
            <a:endParaRPr lang="en-US" dirty="0"/>
          </a:p>
        </p:txBody>
      </p:sp>
    </p:spTree>
    <p:extLst>
      <p:ext uri="{BB962C8B-B14F-4D97-AF65-F5344CB8AC3E}">
        <p14:creationId xmlns:p14="http://schemas.microsoft.com/office/powerpoint/2010/main" val="41778092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4"/>
          <p:cNvSpPr txBox="1">
            <a:spLocks noGrp="1"/>
          </p:cNvSpPr>
          <p:nvPr>
            <p:ph type="title"/>
          </p:nvPr>
        </p:nvSpPr>
        <p:spPr>
          <a:xfrm>
            <a:off x="457200" y="1075869"/>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Economic impacts (1)</a:t>
            </a:r>
            <a:endParaRPr dirty="0"/>
          </a:p>
        </p:txBody>
      </p:sp>
      <p:sp>
        <p:nvSpPr>
          <p:cNvPr id="132" name="Google Shape;132;p14"/>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285750" lvl="2" indent="-285750" algn="l" rtl="0">
              <a:lnSpc>
                <a:spcPct val="111111"/>
              </a:lnSpc>
              <a:spcBef>
                <a:spcPts val="0"/>
              </a:spcBef>
              <a:spcAft>
                <a:spcPts val="0"/>
              </a:spcAft>
              <a:buClr>
                <a:srgbClr val="0066FF"/>
              </a:buClr>
              <a:buSzPct val="100000"/>
              <a:buFont typeface="Arial" panose="020B0604020202020204" pitchFamily="34" charset="0"/>
              <a:buChar char="•"/>
            </a:pPr>
            <a:r>
              <a:rPr lang="en-US" sz="2000" dirty="0"/>
              <a:t>Economic impacts happen whenever money is exchanged for goods and services.</a:t>
            </a:r>
            <a:endParaRPr sz="2000" dirty="0"/>
          </a:p>
          <a:p>
            <a:pPr marL="285750" lvl="2" indent="-285750" algn="l" rtl="0">
              <a:lnSpc>
                <a:spcPct val="111111"/>
              </a:lnSpc>
              <a:spcBef>
                <a:spcPts val="1000"/>
              </a:spcBef>
              <a:spcAft>
                <a:spcPts val="0"/>
              </a:spcAft>
              <a:buClr>
                <a:srgbClr val="0066FF"/>
              </a:buClr>
              <a:buSzPct val="100000"/>
              <a:buFont typeface="Arial" panose="020B0604020202020204" pitchFamily="34" charset="0"/>
              <a:buChar char="•"/>
            </a:pPr>
            <a:r>
              <a:rPr lang="en-US" sz="2000" dirty="0"/>
              <a:t>Exchange of goods/services can be between business to business (B2B) or business to consumers (B2C).</a:t>
            </a:r>
            <a:endParaRPr sz="2000" dirty="0"/>
          </a:p>
          <a:p>
            <a:pPr marL="285750" lvl="2" indent="-285750" algn="l" rtl="0">
              <a:lnSpc>
                <a:spcPct val="111111"/>
              </a:lnSpc>
              <a:spcBef>
                <a:spcPts val="1000"/>
              </a:spcBef>
              <a:spcAft>
                <a:spcPts val="0"/>
              </a:spcAft>
              <a:buClr>
                <a:srgbClr val="0066FF"/>
              </a:buClr>
              <a:buSzPct val="100000"/>
              <a:buFont typeface="Arial" panose="020B0604020202020204" pitchFamily="34" charset="0"/>
              <a:buChar char="•"/>
            </a:pPr>
            <a:r>
              <a:rPr lang="en-US" sz="2000" dirty="0"/>
              <a:t>International exchanges of goods/service occur through imports and exports.</a:t>
            </a:r>
            <a:endParaRPr sz="2000" dirty="0"/>
          </a:p>
          <a:p>
            <a:pPr marL="285750" lvl="2" indent="-285750" algn="l" rtl="0">
              <a:lnSpc>
                <a:spcPct val="111111"/>
              </a:lnSpc>
              <a:spcBef>
                <a:spcPts val="1000"/>
              </a:spcBef>
              <a:spcAft>
                <a:spcPts val="0"/>
              </a:spcAft>
              <a:buClr>
                <a:srgbClr val="0066FF"/>
              </a:buClr>
              <a:buSzPct val="100000"/>
              <a:buFont typeface="Arial" panose="020B0604020202020204" pitchFamily="34" charset="0"/>
              <a:buChar char="•"/>
            </a:pPr>
            <a:r>
              <a:rPr lang="en-US" sz="2000" dirty="0"/>
              <a:t>There is no single value measurement that represents the concept of economic impact.</a:t>
            </a:r>
            <a:endParaRPr sz="2000" dirty="0"/>
          </a:p>
          <a:p>
            <a:pPr marL="285750" lvl="2" indent="-285750" algn="l" rtl="0">
              <a:lnSpc>
                <a:spcPct val="111111"/>
              </a:lnSpc>
              <a:spcBef>
                <a:spcPts val="1000"/>
              </a:spcBef>
              <a:spcAft>
                <a:spcPts val="0"/>
              </a:spcAft>
              <a:buClr>
                <a:srgbClr val="0066FF"/>
              </a:buClr>
              <a:buSzPct val="100000"/>
              <a:buFont typeface="Arial" panose="020B0604020202020204" pitchFamily="34" charset="0"/>
              <a:buChar char="•"/>
            </a:pPr>
            <a:r>
              <a:rPr lang="en-US" sz="2000" dirty="0"/>
              <a:t>Broadly speaking, an economic impact is something that has a financial effect on an individual, organisation, situation or location.</a:t>
            </a:r>
            <a:endParaRPr sz="2000" dirty="0"/>
          </a:p>
          <a:p>
            <a:pPr marL="0" lvl="3" indent="0" algn="l" rtl="0">
              <a:lnSpc>
                <a:spcPct val="111111"/>
              </a:lnSpc>
              <a:spcBef>
                <a:spcPts val="1000"/>
              </a:spcBef>
              <a:spcAft>
                <a:spcPts val="0"/>
              </a:spcAft>
              <a:buSzPts val="1800"/>
              <a:buNone/>
            </a:pPr>
            <a:endParaRPr sz="1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Economic impacts (2)</a:t>
            </a:r>
            <a:endParaRPr dirty="0"/>
          </a:p>
        </p:txBody>
      </p:sp>
      <p:sp>
        <p:nvSpPr>
          <p:cNvPr id="139" name="Google Shape;139;p15"/>
          <p:cNvSpPr txBox="1">
            <a:spLocks noGrp="1"/>
          </p:cNvSpPr>
          <p:nvPr>
            <p:ph type="body" idx="1"/>
          </p:nvPr>
        </p:nvSpPr>
        <p:spPr>
          <a:xfrm>
            <a:off x="457200" y="1390588"/>
            <a:ext cx="8507288"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Nationally and internationally, economic contribution of business organisations to an economy is measured in terms of gross domestic product (GDP).</a:t>
            </a:r>
            <a:endParaRPr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GDP is the total market value of all the finished goods and services within a country’s borders in a specific time period.</a:t>
            </a:r>
            <a:endParaRPr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GDP per capita is another measure and gives the economic output per person. </a:t>
            </a:r>
            <a:endParaRPr sz="1800" dirty="0"/>
          </a:p>
          <a:p>
            <a:pPr marL="0" lvl="3" indent="0" algn="l" rtl="0">
              <a:lnSpc>
                <a:spcPct val="111111"/>
              </a:lnSpc>
              <a:spcBef>
                <a:spcPts val="1000"/>
              </a:spcBef>
              <a:spcAft>
                <a:spcPts val="0"/>
              </a:spcAft>
              <a:buSzPts val="1800"/>
              <a:buNone/>
            </a:pPr>
            <a:r>
              <a:rPr lang="en-US" sz="1800" b="1" dirty="0"/>
              <a:t>THREE</a:t>
            </a:r>
            <a:r>
              <a:rPr lang="en-US" sz="1800" dirty="0"/>
              <a:t> other measure used are:</a:t>
            </a:r>
            <a:endParaRPr dirty="0"/>
          </a:p>
          <a:p>
            <a:pPr marL="0" lvl="3" indent="0" algn="l" rtl="0">
              <a:lnSpc>
                <a:spcPct val="111111"/>
              </a:lnSpc>
              <a:spcBef>
                <a:spcPts val="500"/>
              </a:spcBef>
              <a:spcAft>
                <a:spcPts val="0"/>
              </a:spcAft>
              <a:buSzPts val="1800"/>
              <a:buNone/>
            </a:pPr>
            <a:endParaRPr sz="1800" dirty="0"/>
          </a:p>
          <a:p>
            <a:pPr marL="215900" lvl="3" indent="-215900" algn="l" rtl="0">
              <a:lnSpc>
                <a:spcPct val="111111"/>
              </a:lnSpc>
              <a:spcBef>
                <a:spcPts val="0"/>
              </a:spcBef>
              <a:spcAft>
                <a:spcPts val="0"/>
              </a:spcAft>
              <a:buSzPts val="1800"/>
              <a:buChar char="•"/>
            </a:pPr>
            <a:r>
              <a:rPr lang="en-US" sz="1800" dirty="0"/>
              <a:t>employment levels (number of jobs).</a:t>
            </a:r>
            <a:endParaRPr dirty="0"/>
          </a:p>
          <a:p>
            <a:pPr marL="215900" lvl="3" indent="-101600" algn="l" rtl="0">
              <a:lnSpc>
                <a:spcPct val="111111"/>
              </a:lnSpc>
              <a:spcBef>
                <a:spcPts val="0"/>
              </a:spcBef>
              <a:spcAft>
                <a:spcPts val="0"/>
              </a:spcAft>
              <a:buSzPts val="1800"/>
              <a:buNone/>
            </a:pPr>
            <a:endParaRPr sz="1800" dirty="0"/>
          </a:p>
          <a:p>
            <a:pPr marL="215900" lvl="3" indent="-215900" algn="l" rtl="0">
              <a:lnSpc>
                <a:spcPct val="111111"/>
              </a:lnSpc>
              <a:spcBef>
                <a:spcPts val="0"/>
              </a:spcBef>
              <a:spcAft>
                <a:spcPts val="0"/>
              </a:spcAft>
              <a:buSzPts val="1800"/>
              <a:buChar char="•"/>
            </a:pPr>
            <a:r>
              <a:rPr lang="en-US" sz="1800" dirty="0"/>
              <a:t>household earnings (total income paid).</a:t>
            </a:r>
            <a:endParaRPr lang="en-US" dirty="0"/>
          </a:p>
          <a:p>
            <a:pPr marL="215900" lvl="3" indent="-101600" algn="l" rtl="0">
              <a:lnSpc>
                <a:spcPct val="111111"/>
              </a:lnSpc>
              <a:spcBef>
                <a:spcPts val="0"/>
              </a:spcBef>
              <a:spcAft>
                <a:spcPts val="0"/>
              </a:spcAft>
              <a:buSzPts val="1800"/>
              <a:buNone/>
            </a:pPr>
            <a:endParaRPr lang="en-US" sz="1800" dirty="0"/>
          </a:p>
          <a:p>
            <a:pPr marL="215900" lvl="3" indent="-215900" algn="l" rtl="0">
              <a:lnSpc>
                <a:spcPct val="111111"/>
              </a:lnSpc>
              <a:spcBef>
                <a:spcPts val="0"/>
              </a:spcBef>
              <a:spcAft>
                <a:spcPts val="0"/>
              </a:spcAft>
              <a:buSzPts val="1800"/>
              <a:buChar char="•"/>
            </a:pPr>
            <a:r>
              <a:rPr lang="en-US" sz="1800" dirty="0"/>
              <a:t>value added (amount an item increases in value by at each stage of production).</a:t>
            </a:r>
            <a:endParaRPr dirty="0"/>
          </a:p>
          <a:p>
            <a:pPr marL="0" lvl="8" indent="0" algn="l" rtl="0">
              <a:lnSpc>
                <a:spcPct val="66666"/>
              </a:lnSpc>
              <a:spcBef>
                <a:spcPts val="0"/>
              </a:spcBef>
              <a:spcAft>
                <a:spcPts val="0"/>
              </a:spcAft>
              <a:buClr>
                <a:schemeClr val="dk1"/>
              </a:buClr>
              <a:buSzPts val="1800"/>
              <a:buFont typeface="Arial"/>
              <a:buNone/>
            </a:pPr>
            <a:endParaRPr sz="1800"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6"/>
          <p:cNvSpPr txBox="1">
            <a:spLocks noGrp="1"/>
          </p:cNvSpPr>
          <p:nvPr>
            <p:ph type="title"/>
          </p:nvPr>
        </p:nvSpPr>
        <p:spPr>
          <a:xfrm>
            <a:off x="457200" y="1021534"/>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Economic impacts (3)</a:t>
            </a:r>
            <a:endParaRPr dirty="0"/>
          </a:p>
        </p:txBody>
      </p:sp>
      <p:sp>
        <p:nvSpPr>
          <p:cNvPr id="147" name="Google Shape;147;p16"/>
          <p:cNvSpPr txBox="1">
            <a:spLocks noGrp="1"/>
          </p:cNvSpPr>
          <p:nvPr>
            <p:ph type="body" idx="1"/>
          </p:nvPr>
        </p:nvSpPr>
        <p:spPr>
          <a:xfrm>
            <a:off x="457200" y="1458838"/>
            <a:ext cx="8435280" cy="4133992"/>
          </a:xfrm>
          <a:prstGeom prst="rect">
            <a:avLst/>
          </a:prstGeom>
          <a:noFill/>
          <a:ln>
            <a:noFill/>
          </a:ln>
        </p:spPr>
        <p:txBody>
          <a:bodyPr spcFirstLastPara="1" wrap="square" lIns="0" tIns="0" rIns="0" bIns="0" anchor="t" anchorCtr="0">
            <a:noAutofit/>
          </a:bodyPr>
          <a:lstStyle/>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r>
              <a:rPr lang="en-US" sz="1800" dirty="0"/>
              <a:t>Economic impacts are often only considered as part of an external PESTLE analysis, which are the impact of economic factors on organisations.</a:t>
            </a:r>
            <a:endParaRPr sz="1800" dirty="0"/>
          </a:p>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endParaRPr sz="1800" dirty="0"/>
          </a:p>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r>
              <a:rPr lang="en-US" sz="1800" dirty="0"/>
              <a:t>What about the impact organisations have on local or national economies?</a:t>
            </a:r>
            <a:endParaRPr sz="1800" dirty="0"/>
          </a:p>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endParaRPr sz="1800" dirty="0"/>
          </a:p>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r>
              <a:rPr lang="en-US" sz="1800" dirty="0"/>
              <a:t>Every organisation can contribute to either the growth or contraction of an economy.</a:t>
            </a:r>
            <a:endParaRPr sz="1800" dirty="0"/>
          </a:p>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endParaRPr sz="1800" dirty="0"/>
          </a:p>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r>
              <a:rPr lang="en-US" sz="1800" dirty="0"/>
              <a:t>The size of the organisation affects the extent it can impact on an economy. </a:t>
            </a:r>
            <a:endParaRPr sz="1800" dirty="0"/>
          </a:p>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endParaRPr sz="1800" dirty="0"/>
          </a:p>
          <a:p>
            <a:pPr marL="285750" lvl="0" indent="-285750" algn="l" rtl="0">
              <a:lnSpc>
                <a:spcPct val="120000"/>
              </a:lnSpc>
              <a:spcBef>
                <a:spcPts val="0"/>
              </a:spcBef>
              <a:spcAft>
                <a:spcPts val="0"/>
              </a:spcAft>
              <a:buClr>
                <a:srgbClr val="0066FF"/>
              </a:buClr>
              <a:buSzPct val="100000"/>
              <a:buFont typeface="Arial" panose="020B0604020202020204" pitchFamily="34" charset="0"/>
              <a:buChar char="•"/>
            </a:pPr>
            <a:r>
              <a:rPr lang="en-US" sz="1800" dirty="0"/>
              <a:t>The sales turnover/profits of multi-national-corporations (MNCs) can sometime be bigger than the GDP of a country it locates in.  </a:t>
            </a:r>
            <a:r>
              <a:rPr lang="en-US" dirty="0"/>
              <a:t>	</a:t>
            </a:r>
            <a:endParaRPr dirty="0"/>
          </a:p>
          <a:p>
            <a:pPr marL="0" lvl="0" indent="0" algn="l" rtl="0">
              <a:lnSpc>
                <a:spcPct val="120000"/>
              </a:lnSpc>
              <a:spcBef>
                <a:spcPts val="0"/>
              </a:spcBef>
              <a:spcAft>
                <a:spcPts val="0"/>
              </a:spcAft>
              <a:buNone/>
            </a:pP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Economic impacts – positives</a:t>
            </a:r>
            <a:endParaRPr dirty="0"/>
          </a:p>
        </p:txBody>
      </p:sp>
      <p:sp>
        <p:nvSpPr>
          <p:cNvPr id="154" name="Google Shape;154;p17"/>
          <p:cNvSpPr txBox="1">
            <a:spLocks noGrp="1"/>
          </p:cNvSpPr>
          <p:nvPr>
            <p:ph type="body" idx="1"/>
          </p:nvPr>
        </p:nvSpPr>
        <p:spPr>
          <a:xfrm>
            <a:off x="457200" y="1628800"/>
            <a:ext cx="8507288"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Positive contributions</a:t>
            </a:r>
            <a:endParaRPr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Positive economic impacts from organisations can be measured in monetary terms: </a:t>
            </a:r>
            <a:endParaRPr sz="1800" dirty="0"/>
          </a:p>
          <a:p>
            <a:pPr marL="0" lvl="3" indent="0" algn="l" rtl="0">
              <a:lnSpc>
                <a:spcPct val="111111"/>
              </a:lnSpc>
              <a:spcBef>
                <a:spcPts val="0"/>
              </a:spcBef>
              <a:spcAft>
                <a:spcPts val="0"/>
              </a:spcAft>
              <a:buSzPts val="1800"/>
              <a:buNone/>
            </a:pPr>
            <a:endParaRPr sz="1800" dirty="0"/>
          </a:p>
          <a:p>
            <a:pPr marL="215900" lvl="3" indent="-215900" algn="l" rtl="0">
              <a:lnSpc>
                <a:spcPct val="111111"/>
              </a:lnSpc>
              <a:spcBef>
                <a:spcPts val="0"/>
              </a:spcBef>
              <a:spcAft>
                <a:spcPts val="0"/>
              </a:spcAft>
              <a:buSzPts val="1800"/>
              <a:buChar char="•"/>
            </a:pPr>
            <a:r>
              <a:rPr lang="en-US" sz="1800" dirty="0"/>
              <a:t>Supplier payments: contribute to company profits/wages.</a:t>
            </a:r>
            <a:endParaRPr dirty="0"/>
          </a:p>
          <a:p>
            <a:pPr marL="215900" lvl="3" indent="-101600" algn="l" rtl="0">
              <a:lnSpc>
                <a:spcPct val="111111"/>
              </a:lnSpc>
              <a:spcBef>
                <a:spcPts val="0"/>
              </a:spcBef>
              <a:spcAft>
                <a:spcPts val="0"/>
              </a:spcAft>
              <a:buSzPts val="1800"/>
              <a:buNone/>
            </a:pPr>
            <a:endParaRPr sz="1800" dirty="0"/>
          </a:p>
          <a:p>
            <a:pPr marL="215900" lvl="3" indent="-215900" algn="l" rtl="0">
              <a:lnSpc>
                <a:spcPct val="111111"/>
              </a:lnSpc>
              <a:spcBef>
                <a:spcPts val="0"/>
              </a:spcBef>
              <a:spcAft>
                <a:spcPts val="0"/>
              </a:spcAft>
              <a:buSzPts val="1800"/>
              <a:buChar char="•"/>
            </a:pPr>
            <a:r>
              <a:rPr lang="en-US" sz="1800" dirty="0"/>
              <a:t>Labour income: wages paid to employees and spent locally.</a:t>
            </a:r>
            <a:endParaRPr dirty="0"/>
          </a:p>
          <a:p>
            <a:pPr marL="0" lvl="3" indent="0" algn="l" rtl="0">
              <a:lnSpc>
                <a:spcPct val="111111"/>
              </a:lnSpc>
              <a:spcBef>
                <a:spcPts val="0"/>
              </a:spcBef>
              <a:spcAft>
                <a:spcPts val="0"/>
              </a:spcAft>
              <a:buSzPts val="1800"/>
              <a:buNone/>
            </a:pPr>
            <a:endParaRPr sz="1800" dirty="0"/>
          </a:p>
          <a:p>
            <a:pPr marL="215900" lvl="3" indent="-215900" algn="l" rtl="0">
              <a:lnSpc>
                <a:spcPct val="111111"/>
              </a:lnSpc>
              <a:spcBef>
                <a:spcPts val="0"/>
              </a:spcBef>
              <a:spcAft>
                <a:spcPts val="0"/>
              </a:spcAft>
              <a:buSzPts val="1800"/>
              <a:buChar char="•"/>
            </a:pPr>
            <a:r>
              <a:rPr lang="en-US" sz="1800" dirty="0"/>
              <a:t>Capital goods: money spent on property, plant equipment.</a:t>
            </a:r>
            <a:endParaRPr dirty="0"/>
          </a:p>
          <a:p>
            <a:pPr marL="215900" lvl="3" indent="-101600" algn="l" rtl="0">
              <a:lnSpc>
                <a:spcPct val="111111"/>
              </a:lnSpc>
              <a:spcBef>
                <a:spcPts val="0"/>
              </a:spcBef>
              <a:spcAft>
                <a:spcPts val="0"/>
              </a:spcAft>
              <a:buSzPts val="1800"/>
              <a:buNone/>
            </a:pPr>
            <a:endParaRPr sz="1800" dirty="0"/>
          </a:p>
          <a:p>
            <a:pPr marL="215900" lvl="3" indent="-215900" algn="l" rtl="0">
              <a:lnSpc>
                <a:spcPct val="111111"/>
              </a:lnSpc>
              <a:spcBef>
                <a:spcPts val="0"/>
              </a:spcBef>
              <a:spcAft>
                <a:spcPts val="0"/>
              </a:spcAft>
              <a:buSzPts val="1800"/>
              <a:buChar char="•"/>
            </a:pPr>
            <a:r>
              <a:rPr lang="en-US" sz="1800" dirty="0"/>
              <a:t>Capital income: returns on investments/shareholder dividends.</a:t>
            </a:r>
            <a:endParaRPr dirty="0"/>
          </a:p>
          <a:p>
            <a:pPr marL="215900" lvl="3" indent="-101600" algn="l" rtl="0">
              <a:lnSpc>
                <a:spcPct val="111111"/>
              </a:lnSpc>
              <a:spcBef>
                <a:spcPts val="0"/>
              </a:spcBef>
              <a:spcAft>
                <a:spcPts val="0"/>
              </a:spcAft>
              <a:buSzPts val="1800"/>
              <a:buNone/>
            </a:pPr>
            <a:endParaRPr sz="1800" dirty="0"/>
          </a:p>
          <a:p>
            <a:pPr marL="215900" lvl="3" indent="-215900" algn="l" rtl="0">
              <a:lnSpc>
                <a:spcPct val="111111"/>
              </a:lnSpc>
              <a:spcBef>
                <a:spcPts val="0"/>
              </a:spcBef>
              <a:spcAft>
                <a:spcPts val="0"/>
              </a:spcAft>
              <a:buSzPts val="1800"/>
              <a:buChar char="•"/>
            </a:pPr>
            <a:r>
              <a:rPr lang="en-US" sz="1800" dirty="0"/>
              <a:t>Corporate/business taxes: used by government to spend on public goods.</a:t>
            </a:r>
            <a:endParaRPr dirty="0"/>
          </a:p>
          <a:p>
            <a:pPr marL="0" lvl="8" indent="0" algn="l" rtl="0">
              <a:lnSpc>
                <a:spcPct val="66666"/>
              </a:lnSpc>
              <a:spcBef>
                <a:spcPts val="0"/>
              </a:spcBef>
              <a:spcAft>
                <a:spcPts val="0"/>
              </a:spcAft>
              <a:buClr>
                <a:schemeClr val="dk1"/>
              </a:buClr>
              <a:buSzPts val="1800"/>
              <a:buFont typeface="Arial"/>
              <a:buNone/>
            </a:pPr>
            <a:endParaRPr sz="1800"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Economic impacts – negatives</a:t>
            </a:r>
            <a:endParaRPr dirty="0"/>
          </a:p>
        </p:txBody>
      </p:sp>
      <p:sp>
        <p:nvSpPr>
          <p:cNvPr id="162" name="Google Shape;162;p18"/>
          <p:cNvSpPr txBox="1">
            <a:spLocks noGrp="1"/>
          </p:cNvSpPr>
          <p:nvPr>
            <p:ph type="body" idx="1"/>
          </p:nvPr>
        </p:nvSpPr>
        <p:spPr>
          <a:xfrm>
            <a:off x="457200" y="1460124"/>
            <a:ext cx="8507288"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Negative impacts</a:t>
            </a:r>
            <a:endParaRPr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Negative economic impacts from organisations can be catastrophic to local and national economies, depending on the size of the organisation. </a:t>
            </a:r>
            <a:endParaRPr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Extent of impacts is viewed more easily from MNCs’ viewpoint:</a:t>
            </a:r>
            <a:endParaRPr dirty="0"/>
          </a:p>
          <a:p>
            <a:pPr marL="0" lvl="3" indent="0" algn="l" rtl="0">
              <a:lnSpc>
                <a:spcPct val="111111"/>
              </a:lnSpc>
              <a:spcBef>
                <a:spcPts val="0"/>
              </a:spcBef>
              <a:spcAft>
                <a:spcPts val="0"/>
              </a:spcAft>
              <a:buSzPts val="1800"/>
              <a:buNone/>
            </a:pPr>
            <a:endParaRPr sz="1800" dirty="0"/>
          </a:p>
          <a:p>
            <a:pPr marL="215900" lvl="3" indent="-215900" algn="l" rtl="0">
              <a:lnSpc>
                <a:spcPct val="111111"/>
              </a:lnSpc>
              <a:spcBef>
                <a:spcPts val="400"/>
              </a:spcBef>
              <a:spcAft>
                <a:spcPts val="400"/>
              </a:spcAft>
              <a:buSzPts val="1800"/>
              <a:buChar char="•"/>
            </a:pPr>
            <a:r>
              <a:rPr lang="en-US" sz="1800" dirty="0"/>
              <a:t>Profit maximisation: no loyalty to any nation.</a:t>
            </a:r>
            <a:endParaRPr dirty="0"/>
          </a:p>
          <a:p>
            <a:pPr marL="215900" lvl="3" indent="-215900" algn="l" rtl="0">
              <a:lnSpc>
                <a:spcPct val="111111"/>
              </a:lnSpc>
              <a:spcBef>
                <a:spcPts val="400"/>
              </a:spcBef>
              <a:spcAft>
                <a:spcPts val="400"/>
              </a:spcAft>
              <a:buSzPts val="1800"/>
              <a:buChar char="•"/>
            </a:pPr>
            <a:r>
              <a:rPr lang="en-US" sz="1800" dirty="0"/>
              <a:t>Competition: local businesses close down.</a:t>
            </a:r>
            <a:endParaRPr sz="1800" dirty="0"/>
          </a:p>
          <a:p>
            <a:pPr marL="215900" lvl="3" indent="-215900" algn="l" rtl="0">
              <a:lnSpc>
                <a:spcPct val="111111"/>
              </a:lnSpc>
              <a:spcBef>
                <a:spcPts val="400"/>
              </a:spcBef>
              <a:spcAft>
                <a:spcPts val="400"/>
              </a:spcAft>
              <a:buSzPts val="1800"/>
              <a:buChar char="•"/>
            </a:pPr>
            <a:r>
              <a:rPr lang="en-US" sz="1800" dirty="0"/>
              <a:t>Local workers only get low paid menial work.</a:t>
            </a:r>
            <a:endParaRPr sz="1800" dirty="0"/>
          </a:p>
          <a:p>
            <a:pPr marL="215900" lvl="3" indent="-215900" algn="l" rtl="0">
              <a:lnSpc>
                <a:spcPct val="111111"/>
              </a:lnSpc>
              <a:spcBef>
                <a:spcPts val="400"/>
              </a:spcBef>
              <a:spcAft>
                <a:spcPts val="400"/>
              </a:spcAft>
              <a:buSzPts val="1800"/>
              <a:buChar char="•"/>
            </a:pPr>
            <a:r>
              <a:rPr lang="en-US" sz="1800" dirty="0"/>
              <a:t>Exploitation: poor wages/working conditions.</a:t>
            </a:r>
            <a:endParaRPr dirty="0"/>
          </a:p>
          <a:p>
            <a:pPr marL="215900" lvl="3" indent="-215900" algn="l" rtl="0">
              <a:lnSpc>
                <a:spcPct val="111111"/>
              </a:lnSpc>
              <a:spcBef>
                <a:spcPts val="400"/>
              </a:spcBef>
              <a:spcAft>
                <a:spcPts val="400"/>
              </a:spcAft>
              <a:buSzPts val="1800"/>
              <a:buChar char="•"/>
            </a:pPr>
            <a:r>
              <a:rPr lang="en-US" sz="1800" dirty="0"/>
              <a:t>Footloose: close down and move location anytime – no jobs for locals.</a:t>
            </a:r>
            <a:endParaRPr dirty="0"/>
          </a:p>
          <a:p>
            <a:pPr marL="0" lvl="8" indent="0" algn="l" rtl="0">
              <a:lnSpc>
                <a:spcPct val="66666"/>
              </a:lnSpc>
              <a:spcBef>
                <a:spcPts val="0"/>
              </a:spcBef>
              <a:spcAft>
                <a:spcPts val="0"/>
              </a:spcAft>
              <a:buClr>
                <a:schemeClr val="dk1"/>
              </a:buClr>
              <a:buSzPts val="1800"/>
              <a:buFont typeface="Arial"/>
              <a:buNone/>
            </a:pPr>
            <a:endParaRPr sz="1800"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8000"/>
            <a:ext cx="8579296"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Economic, social and environmental impacts of organisations</a:t>
            </a:r>
            <a:endParaRPr dirty="0"/>
          </a:p>
        </p:txBody>
      </p:sp>
      <p:sp>
        <p:nvSpPr>
          <p:cNvPr id="34" name="Google Shape;34;p2"/>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By the end of this session, learners should be able to:</a:t>
            </a:r>
            <a:endParaRPr dirty="0"/>
          </a:p>
          <a:p>
            <a:pPr marL="215900" lvl="1" indent="-215900" algn="l" rtl="0">
              <a:lnSpc>
                <a:spcPct val="133333"/>
              </a:lnSpc>
              <a:spcBef>
                <a:spcPts val="1500"/>
              </a:spcBef>
              <a:spcAft>
                <a:spcPts val="0"/>
              </a:spcAft>
              <a:buSzPts val="1800"/>
              <a:buChar char="•"/>
            </a:pPr>
            <a:r>
              <a:rPr lang="en-US" dirty="0"/>
              <a:t>Describe the roles organisations take when their operations impact on others.</a:t>
            </a:r>
            <a:endParaRPr dirty="0"/>
          </a:p>
          <a:p>
            <a:pPr marL="215900" lvl="1" indent="-215900" algn="l" rtl="0">
              <a:lnSpc>
                <a:spcPct val="133333"/>
              </a:lnSpc>
              <a:spcBef>
                <a:spcPts val="1000"/>
              </a:spcBef>
              <a:spcAft>
                <a:spcPts val="0"/>
              </a:spcAft>
              <a:buSzPts val="1800"/>
              <a:buChar char="•"/>
            </a:pPr>
            <a:r>
              <a:rPr lang="en-US" dirty="0"/>
              <a:t>Explain the reasons why organisations might adopt corporate social responsibility goals. </a:t>
            </a:r>
            <a:endParaRPr dirty="0"/>
          </a:p>
          <a:p>
            <a:pPr marL="215900" lvl="1" indent="-215900" algn="l" rtl="0">
              <a:lnSpc>
                <a:spcPct val="133333"/>
              </a:lnSpc>
              <a:spcBef>
                <a:spcPts val="1000"/>
              </a:spcBef>
              <a:spcAft>
                <a:spcPts val="0"/>
              </a:spcAft>
              <a:buSzPts val="1800"/>
              <a:buChar char="•"/>
            </a:pPr>
            <a:r>
              <a:rPr lang="en-US" dirty="0"/>
              <a:t>Discuss the range of ways organisations can influence economic, social and environmental activities.</a:t>
            </a:r>
            <a:endParaRPr dirty="0"/>
          </a:p>
          <a:p>
            <a:pPr marL="215900" lvl="1" indent="-215900" algn="l" rtl="0">
              <a:lnSpc>
                <a:spcPct val="133333"/>
              </a:lnSpc>
              <a:spcBef>
                <a:spcPts val="1000"/>
              </a:spcBef>
              <a:spcAft>
                <a:spcPts val="0"/>
              </a:spcAft>
              <a:buSzPts val="1800"/>
              <a:buChar char="•"/>
            </a:pPr>
            <a:r>
              <a:rPr lang="en-US" dirty="0"/>
              <a:t>Consider the potential effects of impacts at local, national and global levels. </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1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impacts (1)</a:t>
            </a:r>
            <a:endParaRPr dirty="0"/>
          </a:p>
        </p:txBody>
      </p:sp>
      <p:sp>
        <p:nvSpPr>
          <p:cNvPr id="169" name="Google Shape;169;p19"/>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0" indent="0" algn="l" rtl="0">
              <a:lnSpc>
                <a:spcPct val="133333"/>
              </a:lnSpc>
              <a:spcBef>
                <a:spcPts val="0"/>
              </a:spcBef>
              <a:spcAft>
                <a:spcPts val="0"/>
              </a:spcAft>
              <a:buNone/>
            </a:pPr>
            <a:r>
              <a:rPr lang="en-US" dirty="0"/>
              <a:t>Industries and business organisations have historically created or increased environmental problems in their quest for profits.</a:t>
            </a:r>
            <a:endParaRPr dirty="0"/>
          </a:p>
          <a:p>
            <a:pPr marL="0" lvl="1" indent="0" algn="l" rtl="0">
              <a:lnSpc>
                <a:spcPct val="133333"/>
              </a:lnSpc>
              <a:spcBef>
                <a:spcPts val="1500"/>
              </a:spcBef>
              <a:spcAft>
                <a:spcPts val="0"/>
              </a:spcAft>
              <a:buSzPts val="1800"/>
              <a:buNone/>
            </a:pPr>
            <a:r>
              <a:rPr lang="en-US" dirty="0"/>
              <a:t>Although many are now more actively aware of their environmental impacts, organisations still affect the environment in many ways. </a:t>
            </a:r>
            <a:endParaRPr dirty="0"/>
          </a:p>
          <a:p>
            <a:pPr marL="0" lvl="0" indent="0" algn="l" rtl="0">
              <a:lnSpc>
                <a:spcPct val="125000"/>
              </a:lnSpc>
              <a:spcBef>
                <a:spcPts val="1000"/>
              </a:spcBef>
              <a:spcAft>
                <a:spcPts val="0"/>
              </a:spcAft>
              <a:buNone/>
            </a:pPr>
            <a:endParaRPr sz="1600" dirty="0"/>
          </a:p>
          <a:p>
            <a:pPr marL="324000" lvl="0" indent="-222399" algn="l" rtl="0">
              <a:lnSpc>
                <a:spcPct val="125000"/>
              </a:lnSpc>
              <a:spcBef>
                <a:spcPts val="1000"/>
              </a:spcBef>
              <a:spcAft>
                <a:spcPts val="0"/>
              </a:spcAft>
              <a:buClr>
                <a:schemeClr val="dk1"/>
              </a:buClr>
              <a:buSzPts val="1600"/>
              <a:buFont typeface="Arial"/>
              <a:buNone/>
            </a:pPr>
            <a:endParaRPr sz="1600" dirty="0"/>
          </a:p>
          <a:p>
            <a:pPr marL="0" lvl="0" indent="0" algn="l" rtl="0">
              <a:lnSpc>
                <a:spcPct val="125000"/>
              </a:lnSpc>
              <a:spcBef>
                <a:spcPts val="1000"/>
              </a:spcBef>
              <a:spcAft>
                <a:spcPts val="0"/>
              </a:spcAft>
              <a:buNone/>
            </a:pPr>
            <a:endParaRPr sz="16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pic>
        <p:nvPicPr>
          <p:cNvPr id="4098" name="Picture 2">
            <a:extLst>
              <a:ext uri="{FF2B5EF4-FFF2-40B4-BE49-F238E27FC236}">
                <a16:creationId xmlns:a16="http://schemas.microsoft.com/office/drawing/2014/main" id="{148F2BBA-4413-10C4-99CD-2E043BC21AD4}"/>
              </a:ext>
            </a:extLst>
          </p:cNvPr>
          <p:cNvPicPr>
            <a:picLocks noChangeAspect="1" noChangeArrowheads="1"/>
          </p:cNvPicPr>
          <p:nvPr/>
        </p:nvPicPr>
        <p:blipFill>
          <a:blip r:embed="rId3"/>
          <a:srcRect/>
          <a:stretch/>
        </p:blipFill>
        <p:spPr bwMode="auto">
          <a:xfrm>
            <a:off x="2358130" y="3335867"/>
            <a:ext cx="4121530" cy="25141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49A1AB-9C90-4458-B047-B2C67A20C05D}"/>
              </a:ext>
            </a:extLst>
          </p:cNvPr>
          <p:cNvSpPr>
            <a:spLocks noGrp="1"/>
          </p:cNvSpPr>
          <p:nvPr>
            <p:ph type="title"/>
          </p:nvPr>
        </p:nvSpPr>
        <p:spPr/>
        <p:txBody>
          <a:bodyPr/>
          <a:lstStyle/>
          <a:p>
            <a:r>
              <a:rPr lang="en-US" dirty="0"/>
              <a:t>Environmental impacts (2)</a:t>
            </a:r>
          </a:p>
        </p:txBody>
      </p:sp>
      <p:sp>
        <p:nvSpPr>
          <p:cNvPr id="3" name="Text Placeholder 2">
            <a:extLst>
              <a:ext uri="{FF2B5EF4-FFF2-40B4-BE49-F238E27FC236}">
                <a16:creationId xmlns:a16="http://schemas.microsoft.com/office/drawing/2014/main" id="{FCA99EF9-80FE-495A-88BF-396F616F2516}"/>
              </a:ext>
            </a:extLst>
          </p:cNvPr>
          <p:cNvSpPr>
            <a:spLocks noGrp="1"/>
          </p:cNvSpPr>
          <p:nvPr>
            <p:ph type="body" idx="1"/>
          </p:nvPr>
        </p:nvSpPr>
        <p:spPr>
          <a:xfrm>
            <a:off x="457200" y="1305000"/>
            <a:ext cx="8229600" cy="4248000"/>
          </a:xfrm>
        </p:spPr>
        <p:txBody>
          <a:bodyPr/>
          <a:lstStyle/>
          <a:p>
            <a:pPr marL="0" lvl="1" indent="0" algn="l" rtl="0">
              <a:lnSpc>
                <a:spcPct val="133333"/>
              </a:lnSpc>
              <a:spcBef>
                <a:spcPts val="1000"/>
              </a:spcBef>
              <a:spcAft>
                <a:spcPts val="0"/>
              </a:spcAft>
              <a:buSzPts val="1800"/>
              <a:buNone/>
            </a:pPr>
            <a:r>
              <a:rPr lang="en-AU" b="1" dirty="0"/>
              <a:t>Direct impacts</a:t>
            </a:r>
            <a:endParaRPr lang="en-AU" dirty="0"/>
          </a:p>
          <a:p>
            <a:pPr marL="324000" lvl="0" indent="-324000" algn="l" rtl="0">
              <a:lnSpc>
                <a:spcPct val="125000"/>
              </a:lnSpc>
              <a:spcBef>
                <a:spcPts val="1000"/>
              </a:spcBef>
              <a:spcAft>
                <a:spcPts val="0"/>
              </a:spcAft>
              <a:buClr>
                <a:schemeClr val="dk1"/>
              </a:buClr>
              <a:buSzPts val="1600"/>
              <a:buFont typeface="Arial"/>
              <a:buChar char="•"/>
            </a:pPr>
            <a:r>
              <a:rPr lang="en-AU" dirty="0"/>
              <a:t>Oil tanker spills into the oceans.</a:t>
            </a:r>
          </a:p>
          <a:p>
            <a:pPr marL="324000" lvl="0" indent="-324000" algn="l" rtl="0">
              <a:lnSpc>
                <a:spcPct val="125000"/>
              </a:lnSpc>
              <a:spcBef>
                <a:spcPts val="1000"/>
              </a:spcBef>
              <a:spcAft>
                <a:spcPts val="0"/>
              </a:spcAft>
              <a:buClr>
                <a:schemeClr val="dk1"/>
              </a:buClr>
              <a:buSzPts val="1600"/>
              <a:buFont typeface="Arial"/>
              <a:buChar char="•"/>
            </a:pPr>
            <a:r>
              <a:rPr lang="en-AU" dirty="0"/>
              <a:t>Poor air quality from factory emissions.</a:t>
            </a:r>
          </a:p>
          <a:p>
            <a:pPr marL="324000" lvl="0" indent="-324000" algn="l" rtl="0">
              <a:lnSpc>
                <a:spcPct val="125000"/>
              </a:lnSpc>
              <a:spcBef>
                <a:spcPts val="1000"/>
              </a:spcBef>
              <a:spcAft>
                <a:spcPts val="0"/>
              </a:spcAft>
              <a:buClr>
                <a:schemeClr val="dk1"/>
              </a:buClr>
              <a:buSzPts val="1600"/>
              <a:buFont typeface="Arial"/>
              <a:buChar char="•"/>
            </a:pPr>
            <a:r>
              <a:rPr lang="en-AU" dirty="0"/>
              <a:t>High water and energy consumption levels.</a:t>
            </a:r>
          </a:p>
          <a:p>
            <a:pPr marL="0" lvl="0" indent="0" algn="l" rtl="0">
              <a:lnSpc>
                <a:spcPct val="111111"/>
              </a:lnSpc>
              <a:spcBef>
                <a:spcPts val="1000"/>
              </a:spcBef>
              <a:spcAft>
                <a:spcPts val="0"/>
              </a:spcAft>
              <a:buNone/>
            </a:pPr>
            <a:r>
              <a:rPr lang="en-AU" b="1" dirty="0"/>
              <a:t>Indirect impacts</a:t>
            </a:r>
          </a:p>
          <a:p>
            <a:pPr marL="324000" lvl="0" indent="-324000" algn="l" rtl="0">
              <a:lnSpc>
                <a:spcPct val="125000"/>
              </a:lnSpc>
              <a:spcBef>
                <a:spcPts val="1000"/>
              </a:spcBef>
              <a:spcAft>
                <a:spcPts val="0"/>
              </a:spcAft>
              <a:buClr>
                <a:schemeClr val="dk1"/>
              </a:buClr>
              <a:buSzPts val="1600"/>
              <a:buFont typeface="Arial"/>
              <a:buChar char="•"/>
            </a:pPr>
            <a:r>
              <a:rPr lang="en-AU" dirty="0"/>
              <a:t>Impact of finished products – plastic waste.</a:t>
            </a:r>
          </a:p>
          <a:p>
            <a:pPr marL="324000" lvl="0" indent="-324000" algn="l" rtl="0">
              <a:lnSpc>
                <a:spcPct val="125000"/>
              </a:lnSpc>
              <a:spcBef>
                <a:spcPts val="1000"/>
              </a:spcBef>
              <a:spcAft>
                <a:spcPts val="0"/>
              </a:spcAft>
              <a:buClr>
                <a:schemeClr val="dk1"/>
              </a:buClr>
              <a:buSzPts val="1600"/>
              <a:buFont typeface="Arial"/>
              <a:buChar char="•"/>
            </a:pPr>
            <a:r>
              <a:rPr lang="en-AU" dirty="0"/>
              <a:t>Traffic emissions </a:t>
            </a:r>
            <a:r>
              <a:rPr kumimoji="0" lang="en-AU" b="0" i="0" u="none" strike="noStrike" kern="0" cap="none" spc="0" normalizeH="0" baseline="0" noProof="0" dirty="0">
                <a:ln>
                  <a:noFill/>
                </a:ln>
                <a:solidFill>
                  <a:srgbClr val="000000"/>
                </a:solidFill>
                <a:effectLst/>
                <a:uLnTx/>
                <a:uFillTx/>
                <a:latin typeface="Arial"/>
                <a:cs typeface="Arial"/>
                <a:sym typeface="Arial"/>
              </a:rPr>
              <a:t>–</a:t>
            </a:r>
            <a:r>
              <a:rPr lang="en-AU" dirty="0"/>
              <a:t> local pollution levels.</a:t>
            </a:r>
          </a:p>
          <a:p>
            <a:pPr marL="324000" lvl="0" indent="-324000" algn="l" rtl="0">
              <a:lnSpc>
                <a:spcPct val="125000"/>
              </a:lnSpc>
              <a:spcBef>
                <a:spcPts val="1000"/>
              </a:spcBef>
              <a:spcAft>
                <a:spcPts val="0"/>
              </a:spcAft>
              <a:buClr>
                <a:schemeClr val="dk1"/>
              </a:buClr>
              <a:buSzPts val="1600"/>
              <a:buFont typeface="Arial"/>
              <a:buChar char="•"/>
            </a:pPr>
            <a:r>
              <a:rPr lang="en-AU" dirty="0"/>
              <a:t>End of product life – non-recyclable office equipment in landfill.</a:t>
            </a:r>
          </a:p>
          <a:p>
            <a:endParaRPr lang="en-US" dirty="0"/>
          </a:p>
        </p:txBody>
      </p:sp>
      <p:pic>
        <p:nvPicPr>
          <p:cNvPr id="4098" name="Picture 2">
            <a:extLst>
              <a:ext uri="{FF2B5EF4-FFF2-40B4-BE49-F238E27FC236}">
                <a16:creationId xmlns:a16="http://schemas.microsoft.com/office/drawing/2014/main" id="{7B4123DF-6CFE-4758-9EFA-E6B67345E80B}"/>
              </a:ext>
            </a:extLst>
          </p:cNvPr>
          <p:cNvPicPr>
            <a:picLocks noChangeAspect="1" noChangeArrowheads="1"/>
          </p:cNvPicPr>
          <p:nvPr/>
        </p:nvPicPr>
        <p:blipFill>
          <a:blip r:embed="rId2"/>
          <a:srcRect/>
          <a:stretch/>
        </p:blipFill>
        <p:spPr bwMode="auto">
          <a:xfrm>
            <a:off x="5726097" y="1782423"/>
            <a:ext cx="3177096" cy="2122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03819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impacts – targets</a:t>
            </a:r>
            <a:endParaRPr dirty="0"/>
          </a:p>
        </p:txBody>
      </p:sp>
      <p:sp>
        <p:nvSpPr>
          <p:cNvPr id="177" name="Google Shape;177;p20"/>
          <p:cNvSpPr txBox="1">
            <a:spLocks noGrp="1"/>
          </p:cNvSpPr>
          <p:nvPr>
            <p:ph type="body" idx="1"/>
          </p:nvPr>
        </p:nvSpPr>
        <p:spPr>
          <a:xfrm>
            <a:off x="457200" y="1439396"/>
            <a:ext cx="8229600"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0"/>
              </a:spcBef>
              <a:spcAft>
                <a:spcPts val="0"/>
              </a:spcAft>
              <a:buSzPts val="1800"/>
              <a:buNone/>
            </a:pPr>
            <a:r>
              <a:rPr lang="en-US" sz="1800" dirty="0"/>
              <a:t>Organisations are finding the need to respond to increased consumer awareness and actions by pressure groups as well as increased legislation by setting targets.</a:t>
            </a:r>
            <a:endParaRPr sz="1800" b="1" dirty="0"/>
          </a:p>
          <a:p>
            <a:pPr marL="0" lvl="1" indent="0" algn="l" rtl="0">
              <a:lnSpc>
                <a:spcPct val="133333"/>
              </a:lnSpc>
              <a:spcBef>
                <a:spcPts val="1000"/>
              </a:spcBef>
              <a:spcAft>
                <a:spcPts val="0"/>
              </a:spcAft>
              <a:buSzPts val="1800"/>
              <a:buNone/>
            </a:pPr>
            <a:r>
              <a:rPr lang="en-US" sz="1800" b="1" dirty="0"/>
              <a:t>Environmental targets</a:t>
            </a:r>
            <a:endParaRPr sz="1800" dirty="0"/>
          </a:p>
          <a:p>
            <a:pPr marL="324000" lvl="0" indent="-324000" algn="l" rtl="0">
              <a:lnSpc>
                <a:spcPct val="100000"/>
              </a:lnSpc>
              <a:spcBef>
                <a:spcPts val="600"/>
              </a:spcBef>
              <a:spcAft>
                <a:spcPts val="0"/>
              </a:spcAft>
              <a:buClr>
                <a:srgbClr val="0070C0"/>
              </a:buClr>
              <a:buSzPts val="1600"/>
              <a:buFont typeface="Arial"/>
              <a:buChar char="•"/>
            </a:pPr>
            <a:r>
              <a:rPr lang="en-US" sz="1800" dirty="0"/>
              <a:t>Reduce carbon footprint/emissions. </a:t>
            </a:r>
            <a:endParaRPr sz="1800" dirty="0"/>
          </a:p>
          <a:p>
            <a:pPr marL="324000" lvl="0" indent="-324000" algn="l" rtl="0">
              <a:lnSpc>
                <a:spcPct val="100000"/>
              </a:lnSpc>
              <a:spcBef>
                <a:spcPts val="600"/>
              </a:spcBef>
              <a:spcAft>
                <a:spcPts val="0"/>
              </a:spcAft>
              <a:buClr>
                <a:srgbClr val="0070C0"/>
              </a:buClr>
              <a:buSzPts val="1600"/>
              <a:buFont typeface="Arial"/>
              <a:buChar char="•"/>
            </a:pPr>
            <a:r>
              <a:rPr lang="en-US" sz="1800" dirty="0"/>
              <a:t>Aim for self-sufficiency in energy usage.</a:t>
            </a:r>
            <a:endParaRPr sz="1800" dirty="0"/>
          </a:p>
          <a:p>
            <a:pPr marL="324000" lvl="0" indent="-324000" algn="l" rtl="0">
              <a:lnSpc>
                <a:spcPct val="100000"/>
              </a:lnSpc>
              <a:spcBef>
                <a:spcPts val="600"/>
              </a:spcBef>
              <a:spcAft>
                <a:spcPts val="0"/>
              </a:spcAft>
              <a:buClr>
                <a:srgbClr val="0070C0"/>
              </a:buClr>
              <a:buSzPts val="1600"/>
              <a:buFont typeface="Arial"/>
              <a:buChar char="•"/>
            </a:pPr>
            <a:r>
              <a:rPr lang="en-US" sz="1800" dirty="0"/>
              <a:t>Reduce pollution – waste/water/noise.</a:t>
            </a:r>
            <a:endParaRPr sz="1800" dirty="0"/>
          </a:p>
          <a:p>
            <a:pPr marL="324000" lvl="0" indent="-324000" algn="l" rtl="0">
              <a:lnSpc>
                <a:spcPct val="100000"/>
              </a:lnSpc>
              <a:spcBef>
                <a:spcPts val="600"/>
              </a:spcBef>
              <a:spcAft>
                <a:spcPts val="0"/>
              </a:spcAft>
              <a:buClr>
                <a:srgbClr val="0070C0"/>
              </a:buClr>
              <a:buSzPts val="1600"/>
              <a:buFont typeface="Arial"/>
              <a:buChar char="•"/>
            </a:pPr>
            <a:r>
              <a:rPr lang="en-US" sz="1800" dirty="0"/>
              <a:t>Increase recycling levels.</a:t>
            </a:r>
            <a:endParaRPr sz="1800" dirty="0"/>
          </a:p>
          <a:p>
            <a:pPr marL="539900" lvl="1" indent="-324000" algn="l" rtl="0">
              <a:lnSpc>
                <a:spcPct val="100000"/>
              </a:lnSpc>
              <a:spcBef>
                <a:spcPts val="600"/>
              </a:spcBef>
              <a:spcAft>
                <a:spcPts val="0"/>
              </a:spcAft>
              <a:buSzPts val="1600"/>
              <a:buFont typeface="Arial" panose="020B0604020202020204" pitchFamily="34" charset="0"/>
              <a:buChar char="‒"/>
            </a:pPr>
            <a:r>
              <a:rPr lang="en-US" sz="1800" dirty="0"/>
              <a:t>Make recyclable products/components.</a:t>
            </a:r>
            <a:endParaRPr sz="1800" dirty="0"/>
          </a:p>
          <a:p>
            <a:pPr marL="324000" lvl="0" indent="-324000" algn="l" rtl="0">
              <a:lnSpc>
                <a:spcPct val="100000"/>
              </a:lnSpc>
              <a:spcBef>
                <a:spcPts val="600"/>
              </a:spcBef>
              <a:spcAft>
                <a:spcPts val="0"/>
              </a:spcAft>
              <a:buClr>
                <a:srgbClr val="0070C0"/>
              </a:buClr>
              <a:buSzPts val="1600"/>
              <a:buFont typeface="Arial" panose="020B0604020202020204" pitchFamily="34" charset="0"/>
              <a:buChar char="•"/>
            </a:pPr>
            <a:r>
              <a:rPr lang="en-US" sz="1800" dirty="0"/>
              <a:t>Replace extracted/used/depleted resources.</a:t>
            </a:r>
            <a:endParaRPr sz="1800" dirty="0"/>
          </a:p>
          <a:p>
            <a:pPr marL="324000" lvl="0" indent="-324000" algn="l" rtl="0">
              <a:lnSpc>
                <a:spcPct val="100000"/>
              </a:lnSpc>
              <a:spcBef>
                <a:spcPts val="600"/>
              </a:spcBef>
              <a:spcAft>
                <a:spcPts val="0"/>
              </a:spcAft>
              <a:buClr>
                <a:srgbClr val="0070C0"/>
              </a:buClr>
              <a:buSzPts val="1600"/>
              <a:buFont typeface="Arial" panose="020B0604020202020204" pitchFamily="34" charset="0"/>
              <a:buChar char="•"/>
            </a:pPr>
            <a:r>
              <a:rPr lang="en-US" sz="1800" dirty="0"/>
              <a:t>Use more renewable inputs (solar, wind energy). </a:t>
            </a:r>
            <a:endParaRPr sz="1800" dirty="0"/>
          </a:p>
          <a:p>
            <a:pPr marL="501650" lvl="1" indent="-285750" algn="l" rtl="0">
              <a:lnSpc>
                <a:spcPct val="125000"/>
              </a:lnSpc>
              <a:spcBef>
                <a:spcPts val="1500"/>
              </a:spcBef>
              <a:spcAft>
                <a:spcPts val="0"/>
              </a:spcAft>
              <a:buClr>
                <a:srgbClr val="0070C0"/>
              </a:buClr>
              <a:buSzPts val="1600"/>
              <a:buFont typeface="Arial" panose="020B0604020202020204" pitchFamily="34" charset="0"/>
              <a:buChar char="•"/>
            </a:pPr>
            <a:endParaRPr sz="1600" dirty="0"/>
          </a:p>
          <a:p>
            <a:pPr marL="0" lvl="0" indent="0" algn="l" rtl="0">
              <a:lnSpc>
                <a:spcPct val="125000"/>
              </a:lnSpc>
              <a:spcBef>
                <a:spcPts val="1000"/>
              </a:spcBef>
              <a:spcAft>
                <a:spcPts val="0"/>
              </a:spcAft>
              <a:buNone/>
            </a:pPr>
            <a:endParaRPr sz="1600" dirty="0"/>
          </a:p>
          <a:p>
            <a:pPr marL="324000" lvl="0" indent="-222399" algn="l" rtl="0">
              <a:lnSpc>
                <a:spcPct val="125000"/>
              </a:lnSpc>
              <a:spcBef>
                <a:spcPts val="1000"/>
              </a:spcBef>
              <a:spcAft>
                <a:spcPts val="0"/>
              </a:spcAft>
              <a:buClr>
                <a:schemeClr val="dk1"/>
              </a:buClr>
              <a:buSzPts val="1600"/>
              <a:buFont typeface="Arial"/>
              <a:buNone/>
            </a:pPr>
            <a:endParaRPr sz="1600" dirty="0"/>
          </a:p>
          <a:p>
            <a:pPr marL="0" lvl="0" indent="0" algn="l" rtl="0">
              <a:lnSpc>
                <a:spcPct val="125000"/>
              </a:lnSpc>
              <a:spcBef>
                <a:spcPts val="1000"/>
              </a:spcBef>
              <a:spcAft>
                <a:spcPts val="0"/>
              </a:spcAft>
              <a:buNone/>
            </a:pPr>
            <a:endParaRPr sz="16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pic>
        <p:nvPicPr>
          <p:cNvPr id="5122" name="Picture 2">
            <a:extLst>
              <a:ext uri="{FF2B5EF4-FFF2-40B4-BE49-F238E27FC236}">
                <a16:creationId xmlns:a16="http://schemas.microsoft.com/office/drawing/2014/main" id="{036A3A2D-17EA-A9C0-A6EB-A87ACCD2B2C3}"/>
              </a:ext>
            </a:extLst>
          </p:cNvPr>
          <p:cNvPicPr>
            <a:picLocks noChangeAspect="1" noChangeArrowheads="1"/>
          </p:cNvPicPr>
          <p:nvPr/>
        </p:nvPicPr>
        <p:blipFill>
          <a:blip r:embed="rId3"/>
          <a:srcRect/>
          <a:stretch/>
        </p:blipFill>
        <p:spPr bwMode="auto">
          <a:xfrm>
            <a:off x="5456438" y="2809005"/>
            <a:ext cx="3345772" cy="214798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impacts – sustainability (1)</a:t>
            </a:r>
            <a:endParaRPr dirty="0"/>
          </a:p>
        </p:txBody>
      </p:sp>
      <p:sp>
        <p:nvSpPr>
          <p:cNvPr id="185" name="Google Shape;185;p21"/>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0"/>
              </a:spcBef>
              <a:spcAft>
                <a:spcPts val="0"/>
              </a:spcAft>
              <a:buSzPts val="1800"/>
              <a:buNone/>
            </a:pPr>
            <a:r>
              <a:rPr lang="en-US" sz="1800" b="1" dirty="0"/>
              <a:t>Sustainability issues</a:t>
            </a:r>
            <a:endParaRPr sz="1800" dirty="0"/>
          </a:p>
          <a:p>
            <a:pPr marL="0" lvl="1" indent="0" algn="l" rtl="0">
              <a:lnSpc>
                <a:spcPct val="133333"/>
              </a:lnSpc>
              <a:spcBef>
                <a:spcPts val="1000"/>
              </a:spcBef>
              <a:spcAft>
                <a:spcPts val="0"/>
              </a:spcAft>
              <a:buSzPts val="1800"/>
              <a:buNone/>
            </a:pPr>
            <a:r>
              <a:rPr lang="en-US" sz="1800" dirty="0"/>
              <a:t>The United Nations World Commission on Environment and Development defines sustainability as:</a:t>
            </a:r>
            <a:endParaRPr sz="1800" dirty="0"/>
          </a:p>
          <a:p>
            <a:pPr marL="0" lvl="1" indent="0" algn="l" rtl="0">
              <a:lnSpc>
                <a:spcPct val="133333"/>
              </a:lnSpc>
              <a:spcBef>
                <a:spcPts val="1000"/>
              </a:spcBef>
              <a:spcAft>
                <a:spcPts val="0"/>
              </a:spcAft>
              <a:buSzPts val="1800"/>
              <a:buNone/>
            </a:pPr>
            <a:r>
              <a:rPr lang="en-US" sz="1800" dirty="0"/>
              <a:t>'… meeting the needs of the present without compromising the ability of future generations to meet their own needs.’</a:t>
            </a:r>
            <a:endParaRPr sz="1800" dirty="0"/>
          </a:p>
          <a:p>
            <a:pPr marL="0" lvl="1" indent="0" algn="l" rtl="0">
              <a:lnSpc>
                <a:spcPct val="133333"/>
              </a:lnSpc>
              <a:spcBef>
                <a:spcPts val="1000"/>
              </a:spcBef>
              <a:spcAft>
                <a:spcPts val="0"/>
              </a:spcAft>
              <a:buSzPts val="1800"/>
              <a:buNone/>
            </a:pPr>
            <a:r>
              <a:rPr lang="en-US" sz="1800" dirty="0"/>
              <a:t>THREE major issues affect business organisations’ abilities to operate in sustainable ways:</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world population of 7 billion and growing exponentially. </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finite sources of non-renewable resources.</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upward price pressure on non-renewable resources.</a:t>
            </a:r>
            <a:endParaRPr sz="1800" dirty="0"/>
          </a:p>
          <a:p>
            <a:pPr marL="0" lvl="0" indent="0" algn="l" rtl="0">
              <a:lnSpc>
                <a:spcPct val="125000"/>
              </a:lnSpc>
              <a:spcBef>
                <a:spcPts val="1000"/>
              </a:spcBef>
              <a:spcAft>
                <a:spcPts val="0"/>
              </a:spcAft>
              <a:buNone/>
            </a:pPr>
            <a:endParaRPr sz="1600" dirty="0"/>
          </a:p>
          <a:p>
            <a:pPr marL="324000" lvl="0" indent="-222399" algn="l" rtl="0">
              <a:lnSpc>
                <a:spcPct val="125000"/>
              </a:lnSpc>
              <a:spcBef>
                <a:spcPts val="1000"/>
              </a:spcBef>
              <a:spcAft>
                <a:spcPts val="0"/>
              </a:spcAft>
              <a:buClr>
                <a:schemeClr val="dk1"/>
              </a:buClr>
              <a:buSzPts val="1600"/>
              <a:buFont typeface="Arial"/>
              <a:buNone/>
            </a:pPr>
            <a:endParaRPr sz="1600" dirty="0"/>
          </a:p>
          <a:p>
            <a:pPr marL="0" lvl="0" indent="0" algn="l" rtl="0">
              <a:lnSpc>
                <a:spcPct val="125000"/>
              </a:lnSpc>
              <a:spcBef>
                <a:spcPts val="1000"/>
              </a:spcBef>
              <a:spcAft>
                <a:spcPts val="0"/>
              </a:spcAft>
              <a:buNone/>
            </a:pPr>
            <a:endParaRPr sz="16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Impacts – sustainability (2)</a:t>
            </a:r>
            <a:endParaRPr dirty="0"/>
          </a:p>
        </p:txBody>
      </p:sp>
      <p:sp>
        <p:nvSpPr>
          <p:cNvPr id="192" name="Google Shape;192;p22"/>
          <p:cNvSpPr txBox="1">
            <a:spLocks noGrp="1"/>
          </p:cNvSpPr>
          <p:nvPr>
            <p:ph type="body" idx="1"/>
          </p:nvPr>
        </p:nvSpPr>
        <p:spPr>
          <a:xfrm>
            <a:off x="457200" y="1602000"/>
            <a:ext cx="8363272"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0"/>
              </a:spcBef>
              <a:spcAft>
                <a:spcPts val="0"/>
              </a:spcAft>
              <a:buSzPts val="1800"/>
              <a:buNone/>
            </a:pPr>
            <a:r>
              <a:rPr lang="en-US" sz="1800" dirty="0"/>
              <a:t>There are challenges for organisations to implement sustainable business practices.</a:t>
            </a:r>
            <a:endParaRPr sz="1800" dirty="0"/>
          </a:p>
          <a:p>
            <a:pPr marL="0" lvl="1" indent="0" algn="l" rtl="0">
              <a:lnSpc>
                <a:spcPct val="133333"/>
              </a:lnSpc>
              <a:spcBef>
                <a:spcPts val="1000"/>
              </a:spcBef>
              <a:spcAft>
                <a:spcPts val="0"/>
              </a:spcAft>
              <a:buSzPts val="1800"/>
              <a:buNone/>
            </a:pPr>
            <a:r>
              <a:rPr lang="en-US" sz="1800" b="1" dirty="0"/>
              <a:t>Sustainable business practices</a:t>
            </a:r>
            <a:r>
              <a:rPr lang="en-US" sz="1800" dirty="0"/>
              <a:t> </a:t>
            </a:r>
            <a:endParaRPr sz="1800" dirty="0"/>
          </a:p>
          <a:p>
            <a:pPr marL="324000" lvl="0" indent="-324000" algn="l" rtl="0">
              <a:lnSpc>
                <a:spcPct val="125000"/>
              </a:lnSpc>
              <a:spcBef>
                <a:spcPts val="1000"/>
              </a:spcBef>
              <a:spcAft>
                <a:spcPts val="0"/>
              </a:spcAft>
              <a:buClr>
                <a:schemeClr val="dk1"/>
              </a:buClr>
              <a:buSzPts val="1600"/>
              <a:buFont typeface="Arial"/>
              <a:buChar char="•"/>
            </a:pPr>
            <a:r>
              <a:rPr lang="en-US" sz="1800" dirty="0"/>
              <a:t>Renewable energy – solar, wind, hydro power.</a:t>
            </a:r>
            <a:endParaRPr sz="1800" dirty="0"/>
          </a:p>
          <a:p>
            <a:pPr marL="324000" lvl="0" indent="-324000" algn="l" rtl="0">
              <a:lnSpc>
                <a:spcPct val="125000"/>
              </a:lnSpc>
              <a:spcBef>
                <a:spcPts val="1000"/>
              </a:spcBef>
              <a:spcAft>
                <a:spcPts val="0"/>
              </a:spcAft>
              <a:buClr>
                <a:schemeClr val="dk1"/>
              </a:buClr>
              <a:buSzPts val="1600"/>
              <a:buFont typeface="Arial"/>
              <a:buChar char="•"/>
            </a:pPr>
            <a:r>
              <a:rPr lang="en-US" sz="1800" dirty="0"/>
              <a:t>Water efficiency collection, treatment and reuse.</a:t>
            </a:r>
            <a:endParaRPr sz="1800" dirty="0"/>
          </a:p>
          <a:p>
            <a:pPr marL="324000" lvl="0" indent="-324000" algn="l" rtl="0">
              <a:lnSpc>
                <a:spcPct val="125000"/>
              </a:lnSpc>
              <a:spcBef>
                <a:spcPts val="1000"/>
              </a:spcBef>
              <a:spcAft>
                <a:spcPts val="0"/>
              </a:spcAft>
              <a:buClr>
                <a:schemeClr val="dk1"/>
              </a:buClr>
              <a:buSzPts val="1600"/>
              <a:buFont typeface="Arial"/>
              <a:buChar char="•"/>
            </a:pPr>
            <a:r>
              <a:rPr lang="en-US" sz="1800" dirty="0"/>
              <a:t>Waste to energy recycling.</a:t>
            </a:r>
            <a:endParaRPr sz="1800" dirty="0"/>
          </a:p>
          <a:p>
            <a:pPr marL="324000" lvl="0" indent="-324000" algn="l" rtl="0">
              <a:lnSpc>
                <a:spcPct val="125000"/>
              </a:lnSpc>
              <a:spcBef>
                <a:spcPts val="1000"/>
              </a:spcBef>
              <a:spcAft>
                <a:spcPts val="0"/>
              </a:spcAft>
              <a:buClr>
                <a:schemeClr val="dk1"/>
              </a:buClr>
              <a:buSzPts val="1600"/>
              <a:buFont typeface="Arial"/>
              <a:buChar char="•"/>
            </a:pPr>
            <a:r>
              <a:rPr lang="en-US" sz="1800" dirty="0"/>
              <a:t>Sustainable construction.</a:t>
            </a:r>
            <a:endParaRPr sz="1800" dirty="0"/>
          </a:p>
          <a:p>
            <a:pPr marL="324000" lvl="0" indent="-324000" algn="l" rtl="0">
              <a:lnSpc>
                <a:spcPct val="125000"/>
              </a:lnSpc>
              <a:spcBef>
                <a:spcPts val="1000"/>
              </a:spcBef>
              <a:spcAft>
                <a:spcPts val="0"/>
              </a:spcAft>
              <a:buClr>
                <a:schemeClr val="dk1"/>
              </a:buClr>
              <a:buSzPts val="1600"/>
              <a:buFont typeface="Arial"/>
              <a:buChar char="•"/>
            </a:pPr>
            <a:r>
              <a:rPr lang="en-US" sz="1800" dirty="0"/>
              <a:t>Green spaces.</a:t>
            </a:r>
            <a:endParaRPr sz="1800" dirty="0"/>
          </a:p>
          <a:p>
            <a:pPr marL="0" lvl="0" indent="0" algn="l" rtl="0">
              <a:lnSpc>
                <a:spcPct val="125000"/>
              </a:lnSpc>
              <a:spcBef>
                <a:spcPts val="1000"/>
              </a:spcBef>
              <a:spcAft>
                <a:spcPts val="0"/>
              </a:spcAft>
              <a:buNone/>
            </a:pPr>
            <a:endParaRPr sz="1600" dirty="0"/>
          </a:p>
          <a:p>
            <a:pPr marL="324000" lvl="0" indent="-222399" algn="l" rtl="0">
              <a:lnSpc>
                <a:spcPct val="125000"/>
              </a:lnSpc>
              <a:spcBef>
                <a:spcPts val="1000"/>
              </a:spcBef>
              <a:spcAft>
                <a:spcPts val="0"/>
              </a:spcAft>
              <a:buClr>
                <a:schemeClr val="dk1"/>
              </a:buClr>
              <a:buSzPts val="1600"/>
              <a:buFont typeface="Arial"/>
              <a:buNone/>
            </a:pPr>
            <a:endParaRPr sz="1600" dirty="0"/>
          </a:p>
          <a:p>
            <a:pPr marL="0" lvl="0" indent="0" algn="l" rtl="0">
              <a:lnSpc>
                <a:spcPct val="125000"/>
              </a:lnSpc>
              <a:spcBef>
                <a:spcPts val="1000"/>
              </a:spcBef>
              <a:spcAft>
                <a:spcPts val="0"/>
              </a:spcAft>
              <a:buNone/>
            </a:pPr>
            <a:endParaRPr sz="16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pic>
        <p:nvPicPr>
          <p:cNvPr id="6146" name="Picture 2">
            <a:extLst>
              <a:ext uri="{FF2B5EF4-FFF2-40B4-BE49-F238E27FC236}">
                <a16:creationId xmlns:a16="http://schemas.microsoft.com/office/drawing/2014/main" id="{D38815BC-D50F-F4B3-40F1-D8E79234597C}"/>
              </a:ext>
            </a:extLst>
          </p:cNvPr>
          <p:cNvPicPr>
            <a:picLocks noChangeAspect="1" noChangeArrowheads="1"/>
          </p:cNvPicPr>
          <p:nvPr/>
        </p:nvPicPr>
        <p:blipFill>
          <a:blip r:embed="rId3"/>
          <a:srcRect/>
          <a:stretch/>
        </p:blipFill>
        <p:spPr bwMode="auto">
          <a:xfrm>
            <a:off x="3666479" y="3920621"/>
            <a:ext cx="2833474" cy="18927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impacts – the circular economy (1)</a:t>
            </a:r>
            <a:endParaRPr dirty="0"/>
          </a:p>
        </p:txBody>
      </p:sp>
      <p:sp>
        <p:nvSpPr>
          <p:cNvPr id="200" name="Google Shape;200;p23"/>
          <p:cNvSpPr txBox="1">
            <a:spLocks noGrp="1"/>
          </p:cNvSpPr>
          <p:nvPr>
            <p:ph type="body" idx="1"/>
          </p:nvPr>
        </p:nvSpPr>
        <p:spPr>
          <a:xfrm>
            <a:off x="457200" y="1602000"/>
            <a:ext cx="8363272"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0"/>
              </a:spcBef>
              <a:spcAft>
                <a:spcPts val="0"/>
              </a:spcAft>
              <a:buSzPts val="1800"/>
              <a:buNone/>
            </a:pPr>
            <a:r>
              <a:rPr lang="en-US" sz="1800" dirty="0"/>
              <a:t>The circular economy is a model of consumption and production that focuses on design to stop waste being produced.</a:t>
            </a:r>
            <a:endParaRPr sz="1800" dirty="0"/>
          </a:p>
          <a:p>
            <a:pPr marL="0" lvl="1" indent="0" algn="l" rtl="0">
              <a:lnSpc>
                <a:spcPct val="133333"/>
              </a:lnSpc>
              <a:spcBef>
                <a:spcPts val="1000"/>
              </a:spcBef>
              <a:spcAft>
                <a:spcPts val="0"/>
              </a:spcAft>
              <a:buSzPts val="1800"/>
              <a:buNone/>
            </a:pPr>
            <a:r>
              <a:rPr lang="en-US" sz="1800" b="1" dirty="0"/>
              <a:t>Circular economy design principles</a:t>
            </a:r>
            <a:endParaRPr sz="1800" dirty="0"/>
          </a:p>
          <a:p>
            <a:pPr marL="324000" lvl="0" indent="-324000" algn="l" rtl="0">
              <a:lnSpc>
                <a:spcPct val="125000"/>
              </a:lnSpc>
              <a:spcBef>
                <a:spcPts val="1000"/>
              </a:spcBef>
              <a:spcAft>
                <a:spcPts val="0"/>
              </a:spcAft>
              <a:buClr>
                <a:srgbClr val="0066FF"/>
              </a:buClr>
              <a:buSzPct val="100000"/>
              <a:buFont typeface="Arial"/>
              <a:buChar char="•"/>
            </a:pPr>
            <a:r>
              <a:rPr lang="en-US" sz="1800" dirty="0"/>
              <a:t>Eliminate waste and pollution.</a:t>
            </a:r>
            <a:endParaRPr sz="1800" dirty="0"/>
          </a:p>
          <a:p>
            <a:pPr marL="324000" lvl="0" indent="-324000" algn="l" rtl="0">
              <a:lnSpc>
                <a:spcPct val="125000"/>
              </a:lnSpc>
              <a:spcBef>
                <a:spcPts val="1000"/>
              </a:spcBef>
              <a:spcAft>
                <a:spcPts val="0"/>
              </a:spcAft>
              <a:buClr>
                <a:srgbClr val="0066FF"/>
              </a:buClr>
              <a:buSzPct val="100000"/>
              <a:buFont typeface="Arial"/>
              <a:buChar char="•"/>
            </a:pPr>
            <a:r>
              <a:rPr lang="en-US" sz="1800" dirty="0"/>
              <a:t>Circulate products and materials.</a:t>
            </a:r>
            <a:endParaRPr sz="1800" dirty="0"/>
          </a:p>
          <a:p>
            <a:pPr marL="324000" lvl="0" indent="-324000" algn="l" rtl="0">
              <a:lnSpc>
                <a:spcPct val="125000"/>
              </a:lnSpc>
              <a:spcBef>
                <a:spcPts val="1000"/>
              </a:spcBef>
              <a:spcAft>
                <a:spcPts val="0"/>
              </a:spcAft>
              <a:buClr>
                <a:srgbClr val="0066FF"/>
              </a:buClr>
              <a:buSzPct val="100000"/>
              <a:buFont typeface="Arial"/>
              <a:buChar char="•"/>
            </a:pPr>
            <a:r>
              <a:rPr lang="en-US" sz="1800" dirty="0"/>
              <a:t>Regenerate nature.</a:t>
            </a:r>
            <a:endParaRPr sz="1800" dirty="0"/>
          </a:p>
          <a:p>
            <a:pPr marL="0" lvl="0" indent="0" algn="l" rtl="0">
              <a:lnSpc>
                <a:spcPct val="125000"/>
              </a:lnSpc>
              <a:spcBef>
                <a:spcPts val="1000"/>
              </a:spcBef>
              <a:spcAft>
                <a:spcPts val="0"/>
              </a:spcAft>
              <a:buNone/>
            </a:pPr>
            <a:r>
              <a:rPr lang="en-US" sz="1800" dirty="0"/>
              <a:t>These design principles involve sharing, reusing, repairing, refurbishing and recycling exiting products and materials for as long as possible – until it absolutely cannot be used any more.</a:t>
            </a:r>
            <a:endParaRPr sz="1800" dirty="0"/>
          </a:p>
          <a:p>
            <a:pPr marL="0" lvl="0" indent="0" algn="l" rtl="0">
              <a:lnSpc>
                <a:spcPct val="125000"/>
              </a:lnSpc>
              <a:spcBef>
                <a:spcPts val="1000"/>
              </a:spcBef>
              <a:spcAft>
                <a:spcPts val="0"/>
              </a:spcAft>
              <a:buNone/>
            </a:pPr>
            <a:endParaRPr sz="1600" dirty="0"/>
          </a:p>
          <a:p>
            <a:pPr marL="0" lvl="0" indent="0" algn="l" rtl="0">
              <a:lnSpc>
                <a:spcPct val="125000"/>
              </a:lnSpc>
              <a:spcBef>
                <a:spcPts val="1000"/>
              </a:spcBef>
              <a:spcAft>
                <a:spcPts val="0"/>
              </a:spcAft>
              <a:buNone/>
            </a:pPr>
            <a:endParaRPr sz="1600" dirty="0"/>
          </a:p>
          <a:p>
            <a:pPr marL="324000" lvl="0" indent="-222399" algn="l" rtl="0">
              <a:lnSpc>
                <a:spcPct val="125000"/>
              </a:lnSpc>
              <a:spcBef>
                <a:spcPts val="1000"/>
              </a:spcBef>
              <a:spcAft>
                <a:spcPts val="0"/>
              </a:spcAft>
              <a:buClr>
                <a:schemeClr val="dk1"/>
              </a:buClr>
              <a:buSzPts val="1600"/>
              <a:buFont typeface="Arial"/>
              <a:buNone/>
            </a:pPr>
            <a:endParaRPr sz="1600" dirty="0"/>
          </a:p>
          <a:p>
            <a:pPr marL="0" lvl="0" indent="0" algn="l" rtl="0">
              <a:lnSpc>
                <a:spcPct val="125000"/>
              </a:lnSpc>
              <a:spcBef>
                <a:spcPts val="1000"/>
              </a:spcBef>
              <a:spcAft>
                <a:spcPts val="0"/>
              </a:spcAft>
              <a:buNone/>
            </a:pPr>
            <a:endParaRPr sz="16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pic>
        <p:nvPicPr>
          <p:cNvPr id="7170" name="Picture 2">
            <a:extLst>
              <a:ext uri="{FF2B5EF4-FFF2-40B4-BE49-F238E27FC236}">
                <a16:creationId xmlns:a16="http://schemas.microsoft.com/office/drawing/2014/main" id="{07062472-D3A0-6532-08CC-8EA9ABE50E6D}"/>
              </a:ext>
            </a:extLst>
          </p:cNvPr>
          <p:cNvPicPr>
            <a:picLocks noChangeAspect="1" noChangeArrowheads="1"/>
          </p:cNvPicPr>
          <p:nvPr/>
        </p:nvPicPr>
        <p:blipFill>
          <a:blip r:embed="rId3"/>
          <a:srcRect/>
          <a:stretch/>
        </p:blipFill>
        <p:spPr bwMode="auto">
          <a:xfrm>
            <a:off x="5098329" y="2078645"/>
            <a:ext cx="3272204" cy="21596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impacts – the circular economy (2)</a:t>
            </a:r>
            <a:endParaRPr dirty="0"/>
          </a:p>
        </p:txBody>
      </p:sp>
      <p:sp>
        <p:nvSpPr>
          <p:cNvPr id="208" name="Google Shape;208;p24"/>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0"/>
              </a:spcBef>
              <a:spcAft>
                <a:spcPts val="0"/>
              </a:spcAft>
              <a:buSzPts val="1800"/>
              <a:buNone/>
            </a:pPr>
            <a:r>
              <a:rPr lang="en-US" sz="1800" dirty="0"/>
              <a:t>Current economic models of production TAKE resources and raw materials from the Earth, MAKE products, then throw them away as WASTE when finished with them.</a:t>
            </a:r>
            <a:endParaRPr sz="1800" b="1" dirty="0"/>
          </a:p>
          <a:p>
            <a:pPr marL="0" lvl="1" indent="0" algn="l" rtl="0">
              <a:lnSpc>
                <a:spcPct val="133333"/>
              </a:lnSpc>
              <a:spcBef>
                <a:spcPts val="1000"/>
              </a:spcBef>
              <a:spcAft>
                <a:spcPts val="0"/>
              </a:spcAft>
              <a:buSzPts val="1800"/>
              <a:buNone/>
            </a:pPr>
            <a:r>
              <a:rPr lang="en-US" sz="1800" dirty="0"/>
              <a:t>The circular economy is a growing movement being adopted by businesses around the globe.</a:t>
            </a:r>
            <a:endParaRPr dirty="0"/>
          </a:p>
          <a:p>
            <a:pPr marL="0" lvl="1" indent="0" algn="l" rtl="0">
              <a:lnSpc>
                <a:spcPct val="133333"/>
              </a:lnSpc>
              <a:spcBef>
                <a:spcPts val="1000"/>
              </a:spcBef>
              <a:spcAft>
                <a:spcPts val="0"/>
              </a:spcAft>
              <a:buSzPts val="1800"/>
              <a:buNone/>
            </a:pPr>
            <a:r>
              <a:rPr lang="en-US" sz="1800" dirty="0"/>
              <a:t>One of the UK ambassadors for the circular economy is Olympian Dame Ellen MacArthur. </a:t>
            </a:r>
            <a:endParaRPr dirty="0"/>
          </a:p>
          <a:p>
            <a:pPr marL="0" lvl="1" indent="0" algn="l" rtl="0">
              <a:lnSpc>
                <a:spcPct val="133333"/>
              </a:lnSpc>
              <a:spcBef>
                <a:spcPts val="1000"/>
              </a:spcBef>
              <a:spcAft>
                <a:spcPts val="0"/>
              </a:spcAft>
              <a:buSzPts val="1800"/>
              <a:buNone/>
            </a:pPr>
            <a:r>
              <a:rPr lang="en-US" sz="1800" dirty="0"/>
              <a:t>Her foundation offers education, training, case studies, business advice and resources.</a:t>
            </a:r>
            <a:endParaRPr dirty="0"/>
          </a:p>
          <a:p>
            <a:pPr marL="0" lvl="1" indent="0" algn="l" rtl="0">
              <a:lnSpc>
                <a:spcPct val="133333"/>
              </a:lnSpc>
              <a:spcBef>
                <a:spcPts val="1000"/>
              </a:spcBef>
              <a:spcAft>
                <a:spcPts val="0"/>
              </a:spcAft>
              <a:buSzPts val="1800"/>
              <a:buNone/>
            </a:pPr>
            <a:r>
              <a:rPr lang="en-US" sz="1800" dirty="0"/>
              <a:t>This video link is an introduction to the thinking behind the circular economy:</a:t>
            </a:r>
            <a:endParaRPr dirty="0"/>
          </a:p>
          <a:p>
            <a:pPr marL="0" lvl="0" indent="0" algn="l" rtl="0">
              <a:lnSpc>
                <a:spcPct val="125000"/>
              </a:lnSpc>
              <a:spcBef>
                <a:spcPts val="1000"/>
              </a:spcBef>
              <a:spcAft>
                <a:spcPts val="0"/>
              </a:spcAft>
              <a:buNone/>
            </a:pPr>
            <a:r>
              <a:rPr lang="en-US" sz="1600" u="sng" dirty="0">
                <a:solidFill>
                  <a:schemeClr val="hlink"/>
                </a:solidFill>
                <a:hlinkClick r:id="rId3" action="ppaction://hlinkfile"/>
              </a:rPr>
              <a:t>Circular economy - Ellen MacArthur</a:t>
            </a:r>
            <a:endParaRPr sz="1600" dirty="0"/>
          </a:p>
          <a:p>
            <a:pPr marL="0" lvl="0" indent="0" algn="l" rtl="0">
              <a:lnSpc>
                <a:spcPct val="125000"/>
              </a:lnSpc>
              <a:spcBef>
                <a:spcPts val="1000"/>
              </a:spcBef>
              <a:spcAft>
                <a:spcPts val="0"/>
              </a:spcAft>
              <a:buNone/>
            </a:pPr>
            <a:endParaRPr sz="1600" dirty="0"/>
          </a:p>
          <a:p>
            <a:pPr marL="0" lvl="0" indent="0" algn="l" rtl="0">
              <a:lnSpc>
                <a:spcPct val="125000"/>
              </a:lnSpc>
              <a:spcBef>
                <a:spcPts val="1000"/>
              </a:spcBef>
              <a:spcAft>
                <a:spcPts val="0"/>
              </a:spcAft>
              <a:buNone/>
            </a:pPr>
            <a:endParaRPr sz="1600" dirty="0"/>
          </a:p>
          <a:p>
            <a:pPr marL="324000" lvl="0" indent="-222399" algn="l" rtl="0">
              <a:lnSpc>
                <a:spcPct val="125000"/>
              </a:lnSpc>
              <a:spcBef>
                <a:spcPts val="1000"/>
              </a:spcBef>
              <a:spcAft>
                <a:spcPts val="0"/>
              </a:spcAft>
              <a:buClr>
                <a:schemeClr val="dk1"/>
              </a:buClr>
              <a:buSzPts val="1600"/>
              <a:buFont typeface="Arial"/>
              <a:buNone/>
            </a:pPr>
            <a:endParaRPr sz="1600" dirty="0"/>
          </a:p>
          <a:p>
            <a:pPr marL="0" lvl="0" indent="0" algn="l" rtl="0">
              <a:lnSpc>
                <a:spcPct val="125000"/>
              </a:lnSpc>
              <a:spcBef>
                <a:spcPts val="1000"/>
              </a:spcBef>
              <a:spcAft>
                <a:spcPts val="0"/>
              </a:spcAft>
              <a:buNone/>
            </a:pPr>
            <a:endParaRPr sz="16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2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impacts – interventions</a:t>
            </a:r>
            <a:endParaRPr dirty="0"/>
          </a:p>
        </p:txBody>
      </p:sp>
      <p:sp>
        <p:nvSpPr>
          <p:cNvPr id="215" name="Google Shape;215;p25"/>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1" indent="0" algn="l" rtl="0">
              <a:lnSpc>
                <a:spcPct val="133333"/>
              </a:lnSpc>
              <a:spcBef>
                <a:spcPts val="0"/>
              </a:spcBef>
              <a:spcAft>
                <a:spcPts val="0"/>
              </a:spcAft>
              <a:buSzPts val="1800"/>
              <a:buNone/>
            </a:pPr>
            <a:r>
              <a:rPr lang="en-US" sz="1800" dirty="0"/>
              <a:t>Many industries/organisations are at the forefront of environmental challenges. Others still need legislation to force them to comply. </a:t>
            </a:r>
            <a:endParaRPr sz="1800" dirty="0"/>
          </a:p>
          <a:p>
            <a:pPr marL="0" lvl="1" indent="0" algn="l" rtl="0">
              <a:lnSpc>
                <a:spcPct val="133333"/>
              </a:lnSpc>
              <a:spcBef>
                <a:spcPts val="1000"/>
              </a:spcBef>
              <a:spcAft>
                <a:spcPts val="0"/>
              </a:spcAft>
              <a:buSzPts val="1800"/>
              <a:buNone/>
            </a:pPr>
            <a:r>
              <a:rPr lang="en-US" sz="1800" b="1" dirty="0"/>
              <a:t>Types of interventions</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Legislation – ban/control activities</a:t>
            </a:r>
            <a:endParaRPr sz="1800" dirty="0"/>
          </a:p>
          <a:p>
            <a:pPr marL="539900" lvl="1" indent="-324000" algn="l" rtl="0">
              <a:lnSpc>
                <a:spcPct val="125000"/>
              </a:lnSpc>
              <a:spcBef>
                <a:spcPts val="1000"/>
              </a:spcBef>
              <a:spcAft>
                <a:spcPts val="0"/>
              </a:spcAft>
              <a:buSzPts val="1600"/>
              <a:buFont typeface="Arial" panose="020B0604020202020204" pitchFamily="34" charset="0"/>
              <a:buChar char="‒"/>
            </a:pPr>
            <a:r>
              <a:rPr lang="en-US" sz="1800" dirty="0"/>
              <a:t>climate change levy.</a:t>
            </a:r>
          </a:p>
          <a:p>
            <a:pPr marL="324000" lvl="0" indent="-324000" algn="l" rtl="0">
              <a:lnSpc>
                <a:spcPct val="125000"/>
              </a:lnSpc>
              <a:spcBef>
                <a:spcPts val="1000"/>
              </a:spcBef>
              <a:spcAft>
                <a:spcPts val="0"/>
              </a:spcAft>
              <a:buClr>
                <a:srgbClr val="0066FF"/>
              </a:buClr>
              <a:buSzPts val="1600"/>
              <a:buFont typeface="Arial"/>
              <a:buChar char="•"/>
            </a:pPr>
            <a:r>
              <a:rPr lang="en-US" sz="1800" dirty="0"/>
              <a:t>Licences – allowing some level of activity.</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Taxation – make the polluters pay</a:t>
            </a:r>
            <a:endParaRPr sz="1800" dirty="0"/>
          </a:p>
          <a:p>
            <a:pPr marL="539900" lvl="1" indent="-324000" algn="l" rtl="0">
              <a:lnSpc>
                <a:spcPct val="125000"/>
              </a:lnSpc>
              <a:spcBef>
                <a:spcPts val="1000"/>
              </a:spcBef>
              <a:spcAft>
                <a:spcPts val="0"/>
              </a:spcAft>
              <a:buSzPts val="1600"/>
              <a:buFont typeface="Arial" panose="020B0604020202020204" pitchFamily="34" charset="0"/>
              <a:buChar char="‒"/>
            </a:pPr>
            <a:r>
              <a:rPr lang="en-US" sz="1800" dirty="0"/>
              <a:t>landfill taxes.</a:t>
            </a:r>
            <a:endParaRPr sz="1800" dirty="0"/>
          </a:p>
          <a:p>
            <a:pPr marL="324000" lvl="0" indent="-324000" algn="l" rtl="0">
              <a:lnSpc>
                <a:spcPct val="125000"/>
              </a:lnSpc>
              <a:spcBef>
                <a:spcPts val="1000"/>
              </a:spcBef>
              <a:spcAft>
                <a:spcPts val="0"/>
              </a:spcAft>
              <a:buClr>
                <a:srgbClr val="0070C0"/>
              </a:buClr>
              <a:buSzPts val="1600"/>
              <a:buFont typeface="Arial"/>
              <a:buChar char="•"/>
            </a:pPr>
            <a:r>
              <a:rPr lang="en-US" sz="1800" dirty="0"/>
              <a:t>Fines – financial penalties for law breakers.</a:t>
            </a:r>
            <a:endParaRPr sz="1800" dirty="0"/>
          </a:p>
          <a:p>
            <a:pPr marL="0" lvl="0" indent="0" algn="l" rtl="0">
              <a:lnSpc>
                <a:spcPct val="125000"/>
              </a:lnSpc>
              <a:spcBef>
                <a:spcPts val="1000"/>
              </a:spcBef>
              <a:spcAft>
                <a:spcPts val="0"/>
              </a:spcAft>
              <a:buNone/>
            </a:pPr>
            <a:endParaRPr sz="1600" dirty="0"/>
          </a:p>
          <a:p>
            <a:pPr marL="0" lvl="0" indent="0" algn="l" rtl="0">
              <a:lnSpc>
                <a:spcPct val="125000"/>
              </a:lnSpc>
              <a:spcBef>
                <a:spcPts val="1000"/>
              </a:spcBef>
              <a:spcAft>
                <a:spcPts val="0"/>
              </a:spcAft>
              <a:buNone/>
            </a:pPr>
            <a:r>
              <a:rPr lang="en-US" sz="1600" dirty="0"/>
              <a:t> </a:t>
            </a:r>
            <a:endParaRPr dirty="0"/>
          </a:p>
          <a:p>
            <a:pPr marL="0" lvl="0" indent="0" algn="l" rtl="0">
              <a:lnSpc>
                <a:spcPct val="125000"/>
              </a:lnSpc>
              <a:spcBef>
                <a:spcPts val="1000"/>
              </a:spcBef>
              <a:spcAft>
                <a:spcPts val="0"/>
              </a:spcAft>
              <a:buNone/>
            </a:pPr>
            <a:endParaRPr sz="16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pic>
        <p:nvPicPr>
          <p:cNvPr id="8194" name="Picture 2">
            <a:extLst>
              <a:ext uri="{FF2B5EF4-FFF2-40B4-BE49-F238E27FC236}">
                <a16:creationId xmlns:a16="http://schemas.microsoft.com/office/drawing/2014/main" id="{C890EF80-97F0-A17B-96CB-D9D56C56480C}"/>
              </a:ext>
            </a:extLst>
          </p:cNvPr>
          <p:cNvPicPr>
            <a:picLocks noChangeAspect="1" noChangeArrowheads="1"/>
          </p:cNvPicPr>
          <p:nvPr/>
        </p:nvPicPr>
        <p:blipFill>
          <a:blip r:embed="rId3"/>
          <a:srcRect/>
          <a:stretch/>
        </p:blipFill>
        <p:spPr bwMode="auto">
          <a:xfrm>
            <a:off x="5319627" y="2511364"/>
            <a:ext cx="3367173" cy="224927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2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222" name="Google Shape;222;p26"/>
          <p:cNvSpPr txBox="1">
            <a:spLocks noGrp="1"/>
          </p:cNvSpPr>
          <p:nvPr>
            <p:ph type="body" idx="1"/>
          </p:nvPr>
        </p:nvSpPr>
        <p:spPr>
          <a:xfrm>
            <a:off x="457200" y="1507416"/>
            <a:ext cx="8229600" cy="3843168"/>
          </a:xfrm>
          <a:prstGeom prst="rect">
            <a:avLst/>
          </a:prstGeom>
          <a:noFill/>
          <a:ln>
            <a:noFill/>
          </a:ln>
        </p:spPr>
        <p:txBody>
          <a:bodyPr spcFirstLastPara="1" wrap="square" lIns="0" tIns="0" rIns="0" bIns="0" anchor="t" anchorCtr="0">
            <a:noAutofit/>
          </a:bodyPr>
          <a:lstStyle/>
          <a:p>
            <a:pPr marL="215900" lvl="1" indent="-215900" algn="l" rtl="0">
              <a:lnSpc>
                <a:spcPct val="120000"/>
              </a:lnSpc>
              <a:spcBef>
                <a:spcPts val="0"/>
              </a:spcBef>
              <a:spcAft>
                <a:spcPts val="0"/>
              </a:spcAft>
              <a:buSzPts val="2000"/>
              <a:buChar char="•"/>
            </a:pPr>
            <a:r>
              <a:rPr lang="en-US" sz="2000" dirty="0"/>
              <a:t>Considered the roles organisations take when their methods of  operating impact on others.</a:t>
            </a:r>
            <a:endParaRPr dirty="0"/>
          </a:p>
          <a:p>
            <a:pPr marL="0" lvl="1" indent="0" algn="l" rtl="0">
              <a:lnSpc>
                <a:spcPct val="120000"/>
              </a:lnSpc>
              <a:spcBef>
                <a:spcPts val="0"/>
              </a:spcBef>
              <a:spcAft>
                <a:spcPts val="0"/>
              </a:spcAft>
              <a:buSzPts val="2000"/>
              <a:buNone/>
            </a:pPr>
            <a:endParaRPr sz="2000" dirty="0"/>
          </a:p>
          <a:p>
            <a:pPr marL="215900" lvl="1" indent="-215900" algn="l" rtl="0">
              <a:lnSpc>
                <a:spcPct val="120000"/>
              </a:lnSpc>
              <a:spcBef>
                <a:spcPts val="0"/>
              </a:spcBef>
              <a:spcAft>
                <a:spcPts val="0"/>
              </a:spcAft>
              <a:buSzPts val="2000"/>
              <a:buChar char="•"/>
            </a:pPr>
            <a:r>
              <a:rPr lang="en-US" dirty="0"/>
              <a:t>Discussed</a:t>
            </a:r>
            <a:r>
              <a:rPr lang="en-US" sz="2000" dirty="0"/>
              <a:t> the reasons why organisations might adopt corporate social responsibility goals.</a:t>
            </a:r>
            <a:endParaRPr dirty="0"/>
          </a:p>
          <a:p>
            <a:pPr marL="0" lvl="1" indent="0" algn="l" rtl="0">
              <a:lnSpc>
                <a:spcPct val="120000"/>
              </a:lnSpc>
              <a:spcBef>
                <a:spcPts val="0"/>
              </a:spcBef>
              <a:spcAft>
                <a:spcPts val="0"/>
              </a:spcAft>
              <a:buSzPts val="2000"/>
              <a:buNone/>
            </a:pPr>
            <a:endParaRPr dirty="0"/>
          </a:p>
          <a:p>
            <a:pPr marL="215900" lvl="1" indent="-215900" algn="l" rtl="0">
              <a:lnSpc>
                <a:spcPct val="120000"/>
              </a:lnSpc>
              <a:spcBef>
                <a:spcPts val="0"/>
              </a:spcBef>
              <a:spcAft>
                <a:spcPts val="0"/>
              </a:spcAft>
              <a:buSzPts val="2000"/>
              <a:buChar char="•"/>
            </a:pPr>
            <a:r>
              <a:rPr lang="en-US" sz="2000" dirty="0"/>
              <a:t>Discussed how organisations can influence economic, social and environmental activities.</a:t>
            </a:r>
            <a:endParaRPr dirty="0"/>
          </a:p>
          <a:p>
            <a:pPr marL="215900" lvl="1" indent="-88900" algn="l" rtl="0">
              <a:lnSpc>
                <a:spcPct val="120000"/>
              </a:lnSpc>
              <a:spcBef>
                <a:spcPts val="0"/>
              </a:spcBef>
              <a:spcAft>
                <a:spcPts val="0"/>
              </a:spcAft>
              <a:buSzPts val="2000"/>
              <a:buNone/>
            </a:pPr>
            <a:endParaRPr sz="2000" dirty="0"/>
          </a:p>
          <a:p>
            <a:pPr marL="215900" lvl="1" indent="-215900" algn="l" rtl="0">
              <a:lnSpc>
                <a:spcPct val="120000"/>
              </a:lnSpc>
              <a:spcBef>
                <a:spcPts val="0"/>
              </a:spcBef>
              <a:spcAft>
                <a:spcPts val="0"/>
              </a:spcAft>
              <a:buSzPts val="2000"/>
              <a:buChar char="•"/>
            </a:pPr>
            <a:r>
              <a:rPr lang="en-US" sz="2000" dirty="0"/>
              <a:t>Considered the potential effects of organisational impacts at local, national and global levels.</a:t>
            </a:r>
            <a:endParaRPr dirty="0"/>
          </a:p>
          <a:p>
            <a:pPr marL="342900" lvl="0" indent="-215900" algn="l" rtl="0">
              <a:lnSpc>
                <a:spcPct val="120000"/>
              </a:lnSpc>
              <a:spcBef>
                <a:spcPts val="1000"/>
              </a:spcBef>
              <a:spcAft>
                <a:spcPts val="0"/>
              </a:spcAft>
              <a:buClr>
                <a:schemeClr val="dk1"/>
              </a:buClr>
              <a:buSzPts val="2000"/>
              <a:buFont typeface="Arial"/>
              <a:buNone/>
            </a:pP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27"/>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ED34E6A4-A44D-1E78-A01F-C0DBF0D56BBA}"/>
              </a:ext>
            </a:extLst>
          </p:cNvPr>
          <p:cNvSpPr txBox="1"/>
          <p:nvPr/>
        </p:nvSpPr>
        <p:spPr>
          <a:xfrm>
            <a:off x="1922977" y="6178325"/>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3"/>
          <p:cNvSpPr txBox="1">
            <a:spLocks noGrp="1"/>
          </p:cNvSpPr>
          <p:nvPr>
            <p:ph type="title"/>
          </p:nvPr>
        </p:nvSpPr>
        <p:spPr>
          <a:xfrm>
            <a:off x="457200" y="1021534"/>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impact of organisations</a:t>
            </a:r>
            <a:endParaRPr dirty="0"/>
          </a:p>
        </p:txBody>
      </p:sp>
      <p:sp>
        <p:nvSpPr>
          <p:cNvPr id="41" name="Google Shape;41;p3"/>
          <p:cNvSpPr txBox="1">
            <a:spLocks noGrp="1"/>
          </p:cNvSpPr>
          <p:nvPr>
            <p:ph type="body" idx="1"/>
          </p:nvPr>
        </p:nvSpPr>
        <p:spPr>
          <a:xfrm>
            <a:off x="457200" y="1628801"/>
            <a:ext cx="8435280" cy="4133992"/>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All organisations have an impact on society as a result of their operations.</a:t>
            </a:r>
            <a:endParaRPr dirty="0"/>
          </a:p>
          <a:p>
            <a:pPr marL="0" lvl="0" indent="0" algn="l" rtl="0">
              <a:lnSpc>
                <a:spcPct val="120000"/>
              </a:lnSpc>
              <a:spcBef>
                <a:spcPts val="1000"/>
              </a:spcBef>
              <a:spcAft>
                <a:spcPts val="0"/>
              </a:spcAft>
              <a:buNone/>
            </a:pPr>
            <a:r>
              <a:rPr lang="en-US" dirty="0"/>
              <a:t>Some impacts will be intentional:</a:t>
            </a:r>
            <a:endParaRPr dirty="0"/>
          </a:p>
          <a:p>
            <a:pPr marL="558800" lvl="1" indent="-342900" algn="l" rtl="0">
              <a:lnSpc>
                <a:spcPct val="120000"/>
              </a:lnSpc>
              <a:spcBef>
                <a:spcPts val="1000"/>
              </a:spcBef>
              <a:spcAft>
                <a:spcPts val="0"/>
              </a:spcAft>
              <a:buSzPts val="2000"/>
              <a:buFont typeface="Arial"/>
              <a:buChar char="•"/>
            </a:pPr>
            <a:r>
              <a:rPr lang="en-US" dirty="0"/>
              <a:t>Set up a new division, increasing local employment levels.</a:t>
            </a:r>
            <a:endParaRPr dirty="0"/>
          </a:p>
          <a:p>
            <a:pPr marL="0" lvl="0" indent="0" algn="l" rtl="0">
              <a:lnSpc>
                <a:spcPct val="120000"/>
              </a:lnSpc>
              <a:spcBef>
                <a:spcPts val="500"/>
              </a:spcBef>
              <a:spcAft>
                <a:spcPts val="0"/>
              </a:spcAft>
              <a:buNone/>
            </a:pPr>
            <a:r>
              <a:rPr lang="en-US" dirty="0"/>
              <a:t>Some will be unintentional:</a:t>
            </a:r>
            <a:endParaRPr dirty="0"/>
          </a:p>
          <a:p>
            <a:pPr marL="558800" lvl="1" indent="-342900" algn="l" rtl="0">
              <a:lnSpc>
                <a:spcPct val="120000"/>
              </a:lnSpc>
              <a:spcBef>
                <a:spcPts val="1000"/>
              </a:spcBef>
              <a:spcAft>
                <a:spcPts val="0"/>
              </a:spcAft>
              <a:buSzPts val="2000"/>
              <a:buFont typeface="Arial"/>
              <a:buChar char="•"/>
            </a:pPr>
            <a:r>
              <a:rPr lang="en-US" dirty="0"/>
              <a:t>Take up too much of the local water supply for production.</a:t>
            </a:r>
            <a:endParaRPr dirty="0"/>
          </a:p>
          <a:p>
            <a:pPr marL="0" lvl="0" indent="0" algn="l" rtl="0">
              <a:lnSpc>
                <a:spcPct val="120000"/>
              </a:lnSpc>
              <a:spcBef>
                <a:spcPts val="500"/>
              </a:spcBef>
              <a:spcAft>
                <a:spcPts val="0"/>
              </a:spcAft>
              <a:buNone/>
            </a:pPr>
            <a:endParaRPr dirty="0"/>
          </a:p>
          <a:p>
            <a:pPr marL="0" lvl="0" indent="0" algn="l" rtl="0">
              <a:lnSpc>
                <a:spcPct val="120000"/>
              </a:lnSpc>
              <a:spcBef>
                <a:spcPts val="1000"/>
              </a:spcBef>
              <a:spcAft>
                <a:spcPts val="0"/>
              </a:spcAft>
              <a:buNone/>
            </a:pPr>
            <a:r>
              <a:rPr lang="en-US" dirty="0"/>
              <a:t>Every organisation will have both positive and negative impacts on the area it is located in. Some will have more far-reaching impacts nationally and globally.</a:t>
            </a:r>
            <a:endParaRPr dirty="0"/>
          </a:p>
          <a:p>
            <a:pPr marL="0" lvl="0" indent="0" algn="l" rtl="0">
              <a:lnSpc>
                <a:spcPct val="120000"/>
              </a:lnSpc>
              <a:spcBef>
                <a:spcPts val="0"/>
              </a:spcBef>
              <a:spcAft>
                <a:spcPts val="0"/>
              </a:spcAft>
              <a:buNone/>
            </a:pPr>
            <a:endParaRPr dirty="0"/>
          </a:p>
          <a:p>
            <a:pPr marL="0" lvl="0" indent="0" algn="l" rtl="0">
              <a:lnSpc>
                <a:spcPct val="120000"/>
              </a:lnSpc>
              <a:spcBef>
                <a:spcPts val="0"/>
              </a:spcBef>
              <a:spcAft>
                <a:spcPts val="0"/>
              </a:spcAft>
              <a:buNone/>
            </a:pPr>
            <a:endParaRPr dirty="0"/>
          </a:p>
          <a:p>
            <a:pPr marL="0" lvl="0" indent="0" algn="l" rtl="0">
              <a:lnSpc>
                <a:spcPct val="120000"/>
              </a:lnSpc>
              <a:spcBef>
                <a:spcPts val="0"/>
              </a:spcBef>
              <a:spcAft>
                <a:spcPts val="0"/>
              </a:spcAft>
              <a:buNone/>
            </a:pPr>
            <a:endParaRPr dirty="0"/>
          </a:p>
          <a:p>
            <a:pPr marL="0" lvl="0" indent="0" algn="l" rtl="0">
              <a:lnSpc>
                <a:spcPct val="120000"/>
              </a:lnSpc>
              <a:spcBef>
                <a:spcPts val="0"/>
              </a:spcBef>
              <a:spcAft>
                <a:spcPts val="0"/>
              </a:spcAft>
              <a:buNone/>
            </a:pPr>
            <a:r>
              <a:rPr lang="en-US" dirty="0"/>
              <a:t> 	</a:t>
            </a:r>
            <a:endParaRPr dirty="0"/>
          </a:p>
          <a:p>
            <a:pPr marL="0" lvl="0" indent="0" algn="l" rtl="0">
              <a:lnSpc>
                <a:spcPct val="120000"/>
              </a:lnSpc>
              <a:spcBef>
                <a:spcPts val="0"/>
              </a:spcBef>
              <a:spcAft>
                <a:spcPts val="0"/>
              </a:spcAft>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sp>
        <p:nvSpPr>
          <p:cNvPr id="47" name="Google Shape;47;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b="0" dirty="0"/>
              <a:t>The role of organisations</a:t>
            </a:r>
            <a:endParaRPr dirty="0"/>
          </a:p>
        </p:txBody>
      </p:sp>
      <p:sp>
        <p:nvSpPr>
          <p:cNvPr id="48" name="Google Shape;48;p4"/>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dirty="0"/>
              <a:t>Organisations can create a number of different types of impacts:</a:t>
            </a:r>
            <a:endParaRPr sz="1800" dirty="0"/>
          </a:p>
          <a:p>
            <a:pPr marL="0" lvl="2" indent="0" algn="l" rtl="0">
              <a:lnSpc>
                <a:spcPct val="125000"/>
              </a:lnSpc>
              <a:spcBef>
                <a:spcPts val="500"/>
              </a:spcBef>
              <a:spcAft>
                <a:spcPts val="0"/>
              </a:spcAft>
              <a:buNone/>
            </a:pPr>
            <a:endParaRPr sz="1800" dirty="0"/>
          </a:p>
          <a:p>
            <a:pPr marL="215900" lvl="3" indent="-215900" algn="l" rtl="0">
              <a:lnSpc>
                <a:spcPct val="125000"/>
              </a:lnSpc>
              <a:spcBef>
                <a:spcPts val="1000"/>
              </a:spcBef>
              <a:spcAft>
                <a:spcPts val="0"/>
              </a:spcAft>
              <a:buSzPts val="1600"/>
              <a:buChar char="•"/>
            </a:pPr>
            <a:r>
              <a:rPr lang="en-US" sz="1800" dirty="0"/>
              <a:t>social.</a:t>
            </a:r>
          </a:p>
          <a:p>
            <a:pPr marL="215900" lvl="3" indent="-215900" algn="l" rtl="0">
              <a:lnSpc>
                <a:spcPct val="125000"/>
              </a:lnSpc>
              <a:spcBef>
                <a:spcPts val="1000"/>
              </a:spcBef>
              <a:spcAft>
                <a:spcPts val="0"/>
              </a:spcAft>
              <a:buSzPts val="1600"/>
              <a:buChar char="•"/>
            </a:pPr>
            <a:r>
              <a:rPr lang="en-US" sz="1800" dirty="0"/>
              <a:t>economic.</a:t>
            </a:r>
          </a:p>
          <a:p>
            <a:pPr marL="215900" lvl="3" indent="-215900" algn="l" rtl="0">
              <a:lnSpc>
                <a:spcPct val="125000"/>
              </a:lnSpc>
              <a:spcBef>
                <a:spcPts val="1000"/>
              </a:spcBef>
              <a:spcAft>
                <a:spcPts val="0"/>
              </a:spcAft>
              <a:buSzPts val="1600"/>
              <a:buChar char="•"/>
            </a:pPr>
            <a:r>
              <a:rPr lang="en-US" sz="1800" dirty="0"/>
              <a:t>environmental.</a:t>
            </a:r>
          </a:p>
          <a:p>
            <a:pPr marL="0" lvl="2" indent="0" algn="l" rtl="0">
              <a:lnSpc>
                <a:spcPct val="125000"/>
              </a:lnSpc>
              <a:spcBef>
                <a:spcPts val="1000"/>
              </a:spcBef>
              <a:spcAft>
                <a:spcPts val="0"/>
              </a:spcAft>
              <a:buNone/>
            </a:pPr>
            <a:endParaRPr sz="1800" dirty="0"/>
          </a:p>
          <a:p>
            <a:pPr marL="0" lvl="2" indent="0" algn="l" rtl="0">
              <a:lnSpc>
                <a:spcPct val="125000"/>
              </a:lnSpc>
              <a:spcBef>
                <a:spcPts val="1000"/>
              </a:spcBef>
              <a:spcAft>
                <a:spcPts val="0"/>
              </a:spcAft>
              <a:buNone/>
            </a:pPr>
            <a:r>
              <a:rPr lang="en-US" sz="1800" dirty="0"/>
              <a:t>These three factors are key, interlinked elements of sustainability. </a:t>
            </a:r>
            <a:endParaRPr sz="1800" dirty="0"/>
          </a:p>
          <a:p>
            <a:pPr marL="0" lvl="2" indent="0" algn="l" rtl="0">
              <a:lnSpc>
                <a:spcPct val="125000"/>
              </a:lnSpc>
              <a:spcBef>
                <a:spcPts val="1000"/>
              </a:spcBef>
              <a:spcAft>
                <a:spcPts val="0"/>
              </a:spcAft>
              <a:buNone/>
            </a:pPr>
            <a:r>
              <a:rPr lang="en-US" sz="1800" dirty="0"/>
              <a:t>How an organisation behaves, its values and mission, will contribute to the extent of any impact it has locally, nationally and globally. </a:t>
            </a:r>
            <a:endParaRPr sz="1800" dirty="0"/>
          </a:p>
          <a:p>
            <a:pPr marL="0" lvl="2" indent="0" algn="l" rtl="0">
              <a:lnSpc>
                <a:spcPct val="125000"/>
              </a:lnSpc>
              <a:spcBef>
                <a:spcPts val="1000"/>
              </a:spcBef>
              <a:spcAft>
                <a:spcPts val="0"/>
              </a:spcAft>
              <a:buNone/>
            </a:pPr>
            <a:r>
              <a:rPr lang="en-US" sz="1800" dirty="0"/>
              <a:t>Some organisations adopt corporate social responsibility motives to reduce their negative impacts.</a:t>
            </a:r>
            <a:endParaRPr sz="1800" dirty="0"/>
          </a:p>
        </p:txBody>
      </p:sp>
      <p:pic>
        <p:nvPicPr>
          <p:cNvPr id="1026" name="Picture 2">
            <a:extLst>
              <a:ext uri="{FF2B5EF4-FFF2-40B4-BE49-F238E27FC236}">
                <a16:creationId xmlns:a16="http://schemas.microsoft.com/office/drawing/2014/main" id="{94036D37-48F3-B2D0-2230-4BD696B56662}"/>
              </a:ext>
            </a:extLst>
          </p:cNvPr>
          <p:cNvPicPr>
            <a:picLocks noChangeAspect="1" noChangeArrowheads="1"/>
          </p:cNvPicPr>
          <p:nvPr/>
        </p:nvPicPr>
        <p:blipFill>
          <a:blip r:embed="rId3"/>
          <a:srcRect/>
          <a:stretch/>
        </p:blipFill>
        <p:spPr bwMode="auto">
          <a:xfrm>
            <a:off x="2965696" y="1984700"/>
            <a:ext cx="3212607" cy="21267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Corporate social responsibility</a:t>
            </a:r>
            <a:endParaRPr dirty="0"/>
          </a:p>
        </p:txBody>
      </p:sp>
      <p:sp>
        <p:nvSpPr>
          <p:cNvPr id="56" name="Google Shape;56;p5"/>
          <p:cNvSpPr txBox="1">
            <a:spLocks noGrp="1"/>
          </p:cNvSpPr>
          <p:nvPr>
            <p:ph type="body" idx="1"/>
          </p:nvPr>
        </p:nvSpPr>
        <p:spPr>
          <a:xfrm>
            <a:off x="457200" y="1468835"/>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b="1" dirty="0"/>
              <a:t>Why would organisations set goals for corporate social responsibility?</a:t>
            </a:r>
            <a:endParaRPr sz="1800" dirty="0"/>
          </a:p>
          <a:p>
            <a:pPr marL="0" lvl="3" indent="0" algn="l" rtl="0">
              <a:lnSpc>
                <a:spcPct val="125000"/>
              </a:lnSpc>
              <a:spcBef>
                <a:spcPts val="500"/>
              </a:spcBef>
              <a:spcAft>
                <a:spcPts val="0"/>
              </a:spcAft>
              <a:buSzPts val="1600"/>
              <a:buNone/>
            </a:pPr>
            <a:r>
              <a:rPr lang="en-US" sz="1800" dirty="0"/>
              <a:t>Organisations that commit to corporate social responsibility (CSR) have to ensure they set clear goals and action plans, and hold themselves accountable for their operations.</a:t>
            </a:r>
            <a:endParaRPr sz="1800" dirty="0"/>
          </a:p>
          <a:p>
            <a:pPr marL="215900" lvl="3" indent="-215900" algn="l" rtl="0">
              <a:lnSpc>
                <a:spcPct val="125000"/>
              </a:lnSpc>
              <a:spcBef>
                <a:spcPts val="1000"/>
              </a:spcBef>
              <a:spcAft>
                <a:spcPts val="0"/>
              </a:spcAft>
              <a:buSzPts val="1600"/>
              <a:buChar char="•"/>
            </a:pPr>
            <a:r>
              <a:rPr lang="en-US" sz="1800" dirty="0"/>
              <a:t>There is no globally recognised framework for CSR.</a:t>
            </a:r>
            <a:endParaRPr sz="1800" dirty="0"/>
          </a:p>
          <a:p>
            <a:pPr marL="215900" lvl="3" indent="-215900" algn="l" rtl="0">
              <a:lnSpc>
                <a:spcPct val="125000"/>
              </a:lnSpc>
              <a:spcBef>
                <a:spcPts val="1000"/>
              </a:spcBef>
              <a:spcAft>
                <a:spcPts val="0"/>
              </a:spcAft>
              <a:buSzPts val="1600"/>
              <a:buChar char="•"/>
            </a:pPr>
            <a:r>
              <a:rPr lang="en-US" sz="1800" dirty="0"/>
              <a:t>Three common principles are generally agreed to be:</a:t>
            </a:r>
            <a:endParaRPr sz="1800" dirty="0"/>
          </a:p>
          <a:p>
            <a:pPr marL="431800" lvl="4" indent="-215900" algn="l" rtl="0">
              <a:lnSpc>
                <a:spcPct val="125000"/>
              </a:lnSpc>
              <a:spcBef>
                <a:spcPts val="500"/>
              </a:spcBef>
              <a:spcAft>
                <a:spcPts val="0"/>
              </a:spcAft>
              <a:buClr>
                <a:srgbClr val="0070C0"/>
              </a:buClr>
              <a:buSzPts val="1600"/>
              <a:buChar char="–"/>
            </a:pPr>
            <a:r>
              <a:rPr lang="en-US" sz="1800" dirty="0"/>
              <a:t>planet is first and urgent.</a:t>
            </a:r>
          </a:p>
          <a:p>
            <a:pPr marL="431800" lvl="4" indent="-215900" algn="l" rtl="0">
              <a:lnSpc>
                <a:spcPct val="125000"/>
              </a:lnSpc>
              <a:spcBef>
                <a:spcPts val="500"/>
              </a:spcBef>
              <a:spcAft>
                <a:spcPts val="0"/>
              </a:spcAft>
              <a:buClr>
                <a:srgbClr val="0070C0"/>
              </a:buClr>
              <a:buSzPts val="1600"/>
              <a:buChar char="–"/>
            </a:pPr>
            <a:r>
              <a:rPr lang="en-US" sz="1800" dirty="0"/>
              <a:t>people are important.</a:t>
            </a:r>
          </a:p>
          <a:p>
            <a:pPr marL="431800" lvl="4" indent="-215900" algn="l" rtl="0">
              <a:lnSpc>
                <a:spcPct val="125000"/>
              </a:lnSpc>
              <a:spcBef>
                <a:spcPts val="500"/>
              </a:spcBef>
              <a:spcAft>
                <a:spcPts val="0"/>
              </a:spcAft>
              <a:buClr>
                <a:srgbClr val="0070C0"/>
              </a:buClr>
              <a:buSzPts val="1600"/>
              <a:buChar char="–"/>
            </a:pPr>
            <a:r>
              <a:rPr lang="en-US" sz="1800" dirty="0"/>
              <a:t>profits are necessary.</a:t>
            </a:r>
          </a:p>
          <a:p>
            <a:pPr marL="0" lvl="3" indent="0" algn="l" rtl="0">
              <a:lnSpc>
                <a:spcPct val="125000"/>
              </a:lnSpc>
              <a:spcBef>
                <a:spcPts val="1000"/>
              </a:spcBef>
              <a:spcAft>
                <a:spcPts val="0"/>
              </a:spcAft>
              <a:buSzPts val="1600"/>
              <a:buNone/>
            </a:pPr>
            <a:r>
              <a:rPr lang="en-US" sz="1800" dirty="0"/>
              <a:t>Success in social goals means aligning corporate social responsibility goals to organisation’s goals.</a:t>
            </a:r>
            <a:endParaRPr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CSR – goals (1)</a:t>
            </a:r>
            <a:endParaRPr dirty="0"/>
          </a:p>
        </p:txBody>
      </p:sp>
      <p:sp>
        <p:nvSpPr>
          <p:cNvPr id="64" name="Google Shape;64;p6"/>
          <p:cNvSpPr txBox="1">
            <a:spLocks noGrp="1"/>
          </p:cNvSpPr>
          <p:nvPr>
            <p:ph type="body" idx="1"/>
          </p:nvPr>
        </p:nvSpPr>
        <p:spPr>
          <a:xfrm>
            <a:off x="457200" y="1416837"/>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b="1" dirty="0"/>
              <a:t>Planet – first and urgent</a:t>
            </a:r>
            <a:endParaRPr sz="1800" b="1" dirty="0"/>
          </a:p>
          <a:p>
            <a:pPr marL="0" lvl="3" indent="0" algn="l" rtl="0">
              <a:lnSpc>
                <a:spcPct val="125000"/>
              </a:lnSpc>
              <a:spcBef>
                <a:spcPts val="500"/>
              </a:spcBef>
              <a:spcAft>
                <a:spcPts val="0"/>
              </a:spcAft>
              <a:buSzPts val="1600"/>
              <a:buNone/>
            </a:pPr>
            <a:r>
              <a:rPr lang="en-US" sz="1800" dirty="0"/>
              <a:t>Considers the organisation’s environmental impact through its operations.</a:t>
            </a:r>
            <a:endParaRPr sz="1800" dirty="0"/>
          </a:p>
          <a:p>
            <a:pPr marL="215900" lvl="3" indent="-215900" algn="l" rtl="0">
              <a:lnSpc>
                <a:spcPct val="125000"/>
              </a:lnSpc>
              <a:spcBef>
                <a:spcPts val="1000"/>
              </a:spcBef>
              <a:spcAft>
                <a:spcPts val="0"/>
              </a:spcAft>
              <a:buSzPts val="1600"/>
              <a:buChar char="•"/>
            </a:pPr>
            <a:r>
              <a:rPr lang="en-US" sz="1800" dirty="0"/>
              <a:t>Sustainable practices – vital for survival.</a:t>
            </a:r>
            <a:endParaRPr sz="1800" dirty="0"/>
          </a:p>
          <a:p>
            <a:pPr marL="215900" lvl="3" indent="-215900" algn="l" rtl="0">
              <a:lnSpc>
                <a:spcPct val="125000"/>
              </a:lnSpc>
              <a:spcBef>
                <a:spcPts val="1000"/>
              </a:spcBef>
              <a:spcAft>
                <a:spcPts val="0"/>
              </a:spcAft>
              <a:buSzPts val="1600"/>
              <a:buChar char="•"/>
            </a:pPr>
            <a:r>
              <a:rPr lang="en-US" sz="1800" dirty="0"/>
              <a:t>Supply chain and supplier activities.</a:t>
            </a:r>
            <a:endParaRPr sz="1800" dirty="0"/>
          </a:p>
          <a:p>
            <a:pPr marL="215900" lvl="3" indent="-215900" algn="l" rtl="0">
              <a:lnSpc>
                <a:spcPct val="125000"/>
              </a:lnSpc>
              <a:spcBef>
                <a:spcPts val="1000"/>
              </a:spcBef>
              <a:spcAft>
                <a:spcPts val="0"/>
              </a:spcAft>
              <a:buSzPts val="1600"/>
              <a:buChar char="•"/>
            </a:pPr>
            <a:r>
              <a:rPr lang="en-US" sz="1800" dirty="0"/>
              <a:t>Eco friendly products and brands.</a:t>
            </a:r>
            <a:endParaRPr sz="1800" dirty="0"/>
          </a:p>
          <a:p>
            <a:pPr marL="215900" lvl="3" indent="-215900" algn="l" rtl="0">
              <a:lnSpc>
                <a:spcPct val="125000"/>
              </a:lnSpc>
              <a:spcBef>
                <a:spcPts val="1000"/>
              </a:spcBef>
              <a:spcAft>
                <a:spcPts val="0"/>
              </a:spcAft>
              <a:buSzPts val="1600"/>
              <a:buChar char="•"/>
            </a:pPr>
            <a:r>
              <a:rPr lang="en-US" sz="1800" dirty="0"/>
              <a:t>Reduce commuting for staff.</a:t>
            </a:r>
            <a:endParaRPr sz="1800" dirty="0"/>
          </a:p>
          <a:p>
            <a:pPr marL="215900" lvl="3" indent="-215900" algn="l" rtl="0">
              <a:lnSpc>
                <a:spcPct val="125000"/>
              </a:lnSpc>
              <a:spcBef>
                <a:spcPts val="1000"/>
              </a:spcBef>
              <a:spcAft>
                <a:spcPts val="0"/>
              </a:spcAft>
              <a:buSzPts val="1600"/>
              <a:buChar char="•"/>
            </a:pPr>
            <a:r>
              <a:rPr lang="en-US" sz="1800" dirty="0"/>
              <a:t>Alternative energy suppliers – solar wind, water. </a:t>
            </a:r>
            <a:endParaRPr sz="1800" dirty="0"/>
          </a:p>
          <a:p>
            <a:pPr marL="0" lvl="3" indent="0" algn="l" rtl="0">
              <a:lnSpc>
                <a:spcPct val="125000"/>
              </a:lnSpc>
              <a:spcBef>
                <a:spcPts val="1000"/>
              </a:spcBef>
              <a:spcAft>
                <a:spcPts val="0"/>
              </a:spcAft>
              <a:buSzPts val="1600"/>
              <a:buNone/>
            </a:pPr>
            <a:r>
              <a:rPr lang="en-US" sz="1800" dirty="0"/>
              <a:t> </a:t>
            </a:r>
            <a:endParaRPr sz="1800" dirty="0"/>
          </a:p>
          <a:p>
            <a:pPr marL="0" lvl="3" indent="0" algn="l" rtl="0">
              <a:lnSpc>
                <a:spcPct val="125000"/>
              </a:lnSpc>
              <a:spcBef>
                <a:spcPts val="1000"/>
              </a:spcBef>
              <a:spcAft>
                <a:spcPts val="0"/>
              </a:spcAft>
              <a:buSzPts val="1600"/>
              <a:buNone/>
            </a:pPr>
            <a:r>
              <a:rPr lang="en-US" sz="1800" dirty="0"/>
              <a:t>First and urgent because survival of a business (or people) is not possible without survival of the planet.</a:t>
            </a:r>
            <a:endParaRPr sz="1800" dirty="0"/>
          </a:p>
        </p:txBody>
      </p:sp>
      <p:pic>
        <p:nvPicPr>
          <p:cNvPr id="1026" name="Picture 2">
            <a:extLst>
              <a:ext uri="{FF2B5EF4-FFF2-40B4-BE49-F238E27FC236}">
                <a16:creationId xmlns:a16="http://schemas.microsoft.com/office/drawing/2014/main" id="{17418C29-A096-4316-A58D-9C0692991B45}"/>
              </a:ext>
            </a:extLst>
          </p:cNvPr>
          <p:cNvPicPr>
            <a:picLocks noChangeAspect="1" noChangeArrowheads="1"/>
          </p:cNvPicPr>
          <p:nvPr/>
        </p:nvPicPr>
        <p:blipFill>
          <a:blip r:embed="rId3"/>
          <a:srcRect/>
          <a:stretch/>
        </p:blipFill>
        <p:spPr bwMode="auto">
          <a:xfrm>
            <a:off x="6063448" y="2240806"/>
            <a:ext cx="2262696" cy="22626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CSR – goals (2)</a:t>
            </a:r>
            <a:endParaRPr dirty="0"/>
          </a:p>
        </p:txBody>
      </p:sp>
      <p:sp>
        <p:nvSpPr>
          <p:cNvPr id="72" name="Google Shape;72;p7"/>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b="1" dirty="0"/>
              <a:t>People are important</a:t>
            </a:r>
            <a:endParaRPr sz="1800" dirty="0"/>
          </a:p>
          <a:p>
            <a:pPr marL="0" lvl="3" indent="0" algn="l" rtl="0">
              <a:lnSpc>
                <a:spcPct val="125000"/>
              </a:lnSpc>
              <a:spcBef>
                <a:spcPts val="500"/>
              </a:spcBef>
              <a:spcAft>
                <a:spcPts val="0"/>
              </a:spcAft>
              <a:buSzPts val="1600"/>
              <a:buNone/>
            </a:pPr>
            <a:r>
              <a:rPr lang="en-US" sz="1800" dirty="0"/>
              <a:t>Commitments made to the organisation’s stakeholders. Particularly staff, suppliers and customers.</a:t>
            </a:r>
            <a:endParaRPr sz="1800" dirty="0"/>
          </a:p>
          <a:p>
            <a:pPr marL="215900" lvl="3" indent="-215900" algn="l" rtl="0">
              <a:lnSpc>
                <a:spcPct val="125000"/>
              </a:lnSpc>
              <a:spcBef>
                <a:spcPts val="1000"/>
              </a:spcBef>
              <a:spcAft>
                <a:spcPts val="0"/>
              </a:spcAft>
              <a:buSzPts val="1600"/>
              <a:buChar char="•"/>
            </a:pPr>
            <a:r>
              <a:rPr lang="en-US" sz="1800" dirty="0"/>
              <a:t>Treat staff fairly and ensure living wages are paid.</a:t>
            </a:r>
            <a:endParaRPr sz="1800" dirty="0"/>
          </a:p>
          <a:p>
            <a:pPr marL="215900" lvl="3" indent="-215900" algn="l" rtl="0">
              <a:lnSpc>
                <a:spcPct val="125000"/>
              </a:lnSpc>
              <a:spcBef>
                <a:spcPts val="1000"/>
              </a:spcBef>
              <a:spcAft>
                <a:spcPts val="0"/>
              </a:spcAft>
              <a:buSzPts val="1600"/>
              <a:buChar char="•"/>
            </a:pPr>
            <a:r>
              <a:rPr lang="en-US" sz="1800" dirty="0"/>
              <a:t>Ensure employment and human rights are in the workplace.</a:t>
            </a:r>
            <a:endParaRPr sz="1800" dirty="0"/>
          </a:p>
          <a:p>
            <a:pPr marL="215900" lvl="3" indent="-215900" algn="l" rtl="0">
              <a:lnSpc>
                <a:spcPct val="125000"/>
              </a:lnSpc>
              <a:spcBef>
                <a:spcPts val="1000"/>
              </a:spcBef>
              <a:spcAft>
                <a:spcPts val="0"/>
              </a:spcAft>
              <a:buSzPts val="1600"/>
              <a:buChar char="•"/>
            </a:pPr>
            <a:r>
              <a:rPr lang="en-US" sz="1800" dirty="0"/>
              <a:t>Ensure suppliers follow the same principles of human rights.</a:t>
            </a:r>
            <a:endParaRPr sz="1800" dirty="0"/>
          </a:p>
          <a:p>
            <a:pPr marL="215900" lvl="3" indent="-215900" algn="l" rtl="0">
              <a:lnSpc>
                <a:spcPct val="125000"/>
              </a:lnSpc>
              <a:spcBef>
                <a:spcPts val="1000"/>
              </a:spcBef>
              <a:spcAft>
                <a:spcPts val="0"/>
              </a:spcAft>
              <a:buSzPts val="1600"/>
              <a:buChar char="•"/>
            </a:pPr>
            <a:r>
              <a:rPr lang="en-US" sz="1800" dirty="0"/>
              <a:t>Establish mentoring/volunteering opportunities between employees and wider communities.</a:t>
            </a:r>
            <a:endParaRPr sz="1800" dirty="0"/>
          </a:p>
          <a:p>
            <a:pPr marL="0" lvl="3" indent="0" algn="l" rtl="0">
              <a:lnSpc>
                <a:spcPct val="125000"/>
              </a:lnSpc>
              <a:spcBef>
                <a:spcPts val="1000"/>
              </a:spcBef>
              <a:spcAft>
                <a:spcPts val="0"/>
              </a:spcAft>
              <a:buSzPts val="1600"/>
              <a:buNone/>
            </a:pPr>
            <a:r>
              <a:rPr lang="en-US" sz="1800" dirty="0"/>
              <a:t>How an organisation treats people will reflect on how it is viewed by the rest of society and the decisions individuals will make whether to purchase or engage with it in future.</a:t>
            </a:r>
            <a:endParaRPr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CSR – goals (3)</a:t>
            </a:r>
            <a:endParaRPr dirty="0"/>
          </a:p>
        </p:txBody>
      </p:sp>
      <p:sp>
        <p:nvSpPr>
          <p:cNvPr id="80" name="Google Shape;80;p8"/>
          <p:cNvSpPr txBox="1">
            <a:spLocks noGrp="1"/>
          </p:cNvSpPr>
          <p:nvPr>
            <p:ph type="body" idx="1"/>
          </p:nvPr>
        </p:nvSpPr>
        <p:spPr>
          <a:xfrm>
            <a:off x="457200" y="1422893"/>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b="1" dirty="0"/>
              <a:t>Profits are necessary</a:t>
            </a:r>
            <a:endParaRPr sz="1800" b="1" dirty="0"/>
          </a:p>
          <a:p>
            <a:pPr marL="0" lvl="3" indent="0" algn="l" rtl="0">
              <a:lnSpc>
                <a:spcPct val="125000"/>
              </a:lnSpc>
              <a:spcBef>
                <a:spcPts val="500"/>
              </a:spcBef>
              <a:spcAft>
                <a:spcPts val="0"/>
              </a:spcAft>
              <a:buSzPts val="1600"/>
              <a:buNone/>
            </a:pPr>
            <a:r>
              <a:rPr lang="en-US" sz="1800" dirty="0"/>
              <a:t>Profits are how a business economically sustains itself and they are vital to its survival.</a:t>
            </a:r>
            <a:endParaRPr sz="1800" dirty="0"/>
          </a:p>
          <a:p>
            <a:pPr marL="215900" lvl="3" indent="-215900" algn="l" rtl="0">
              <a:lnSpc>
                <a:spcPct val="125000"/>
              </a:lnSpc>
              <a:spcBef>
                <a:spcPts val="1000"/>
              </a:spcBef>
              <a:spcAft>
                <a:spcPts val="0"/>
              </a:spcAft>
              <a:buSzPts val="1600"/>
              <a:buChar char="•"/>
            </a:pPr>
            <a:r>
              <a:rPr lang="en-US" sz="1800" dirty="0"/>
              <a:t>Responsibility to shareholders to make a profit – pay dividends.</a:t>
            </a:r>
            <a:endParaRPr sz="1800" dirty="0"/>
          </a:p>
          <a:p>
            <a:pPr marL="215900" lvl="3" indent="-215900" algn="l" rtl="0">
              <a:lnSpc>
                <a:spcPct val="125000"/>
              </a:lnSpc>
              <a:spcBef>
                <a:spcPts val="1000"/>
              </a:spcBef>
              <a:spcAft>
                <a:spcPts val="0"/>
              </a:spcAft>
              <a:buSzPts val="1600"/>
              <a:buChar char="•"/>
            </a:pPr>
            <a:r>
              <a:rPr lang="en-US" sz="1800" dirty="0"/>
              <a:t>Pay taxes on profits – contributing to local/national government initiatives. </a:t>
            </a:r>
            <a:endParaRPr sz="1800" dirty="0"/>
          </a:p>
          <a:p>
            <a:pPr marL="215900" lvl="3" indent="-215900" algn="l" rtl="0">
              <a:lnSpc>
                <a:spcPct val="125000"/>
              </a:lnSpc>
              <a:spcBef>
                <a:spcPts val="1000"/>
              </a:spcBef>
              <a:spcAft>
                <a:spcPts val="0"/>
              </a:spcAft>
              <a:buSzPts val="1600"/>
              <a:buChar char="•"/>
            </a:pPr>
            <a:r>
              <a:rPr lang="en-US" sz="1800" dirty="0"/>
              <a:t>Contributes to social goals by working with non-profits to support local issues.</a:t>
            </a:r>
            <a:endParaRPr sz="1800" dirty="0"/>
          </a:p>
          <a:p>
            <a:pPr marL="215900" lvl="3" indent="-215900" algn="l" rtl="0">
              <a:lnSpc>
                <a:spcPct val="125000"/>
              </a:lnSpc>
              <a:spcBef>
                <a:spcPts val="1000"/>
              </a:spcBef>
              <a:spcAft>
                <a:spcPts val="0"/>
              </a:spcAft>
              <a:buSzPts val="1600"/>
              <a:buChar char="•"/>
            </a:pPr>
            <a:r>
              <a:rPr lang="en-US" sz="1800" dirty="0"/>
              <a:t>Generates options for funding specific causes that align with its organisational goals.</a:t>
            </a:r>
            <a:endParaRPr sz="1800" dirty="0"/>
          </a:p>
          <a:p>
            <a:pPr marL="0" lvl="3" indent="0" algn="l" rtl="0">
              <a:lnSpc>
                <a:spcPct val="125000"/>
              </a:lnSpc>
              <a:spcBef>
                <a:spcPts val="1000"/>
              </a:spcBef>
              <a:spcAft>
                <a:spcPts val="0"/>
              </a:spcAft>
              <a:buSzPts val="1600"/>
              <a:buNone/>
            </a:pPr>
            <a:r>
              <a:rPr lang="en-US" sz="1800" dirty="0"/>
              <a:t>Sometimes, it is necessary to raise prices to protect profits.</a:t>
            </a:r>
            <a:endParaRPr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Potential impacts</a:t>
            </a:r>
            <a:endParaRPr dirty="0"/>
          </a:p>
        </p:txBody>
      </p:sp>
      <p:sp>
        <p:nvSpPr>
          <p:cNvPr id="90" name="Google Shape;90;p9"/>
          <p:cNvSpPr txBox="1">
            <a:spLocks noGrp="1"/>
          </p:cNvSpPr>
          <p:nvPr>
            <p:ph type="body" idx="1"/>
          </p:nvPr>
        </p:nvSpPr>
        <p:spPr>
          <a:xfrm>
            <a:off x="457200" y="1433320"/>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b="1" dirty="0"/>
              <a:t>It can depend on the industry an organisation operates in.</a:t>
            </a:r>
            <a:endParaRPr sz="1800" dirty="0"/>
          </a:p>
          <a:p>
            <a:pPr marL="0" lvl="3" indent="0" algn="l" rtl="0">
              <a:lnSpc>
                <a:spcPct val="125000"/>
              </a:lnSpc>
              <a:spcBef>
                <a:spcPts val="500"/>
              </a:spcBef>
              <a:spcAft>
                <a:spcPts val="0"/>
              </a:spcAft>
              <a:buSzPts val="1600"/>
              <a:buNone/>
            </a:pPr>
            <a:r>
              <a:rPr lang="en-US" sz="1800" dirty="0"/>
              <a:t>Some industry sectors have huge impacts on the environment and socially on the communities nearby.</a:t>
            </a:r>
            <a:endParaRPr sz="1800" dirty="0"/>
          </a:p>
          <a:p>
            <a:pPr marL="0" lvl="3" indent="0" algn="l" rtl="0">
              <a:lnSpc>
                <a:spcPct val="125000"/>
              </a:lnSpc>
              <a:spcBef>
                <a:spcPts val="1000"/>
              </a:spcBef>
              <a:spcAft>
                <a:spcPts val="0"/>
              </a:spcAft>
              <a:buSzPts val="1600"/>
              <a:buNone/>
            </a:pPr>
            <a:r>
              <a:rPr lang="en-US" sz="1800" b="1" dirty="0"/>
              <a:t>Primary sector:</a:t>
            </a:r>
            <a:endParaRPr sz="1800" dirty="0"/>
          </a:p>
          <a:p>
            <a:pPr marL="215900" lvl="3" indent="-215900" algn="l" rtl="0">
              <a:lnSpc>
                <a:spcPct val="125000"/>
              </a:lnSpc>
              <a:spcBef>
                <a:spcPts val="1000"/>
              </a:spcBef>
              <a:spcAft>
                <a:spcPts val="0"/>
              </a:spcAft>
              <a:buSzPts val="1600"/>
              <a:buChar char="•"/>
            </a:pPr>
            <a:r>
              <a:rPr lang="en-US" sz="1800" dirty="0"/>
              <a:t>Agriculture and farming.</a:t>
            </a:r>
            <a:endParaRPr sz="1800" dirty="0"/>
          </a:p>
          <a:p>
            <a:pPr marL="215900" lvl="3" indent="-215900" algn="l" rtl="0">
              <a:lnSpc>
                <a:spcPct val="125000"/>
              </a:lnSpc>
              <a:spcBef>
                <a:spcPts val="1000"/>
              </a:spcBef>
              <a:spcAft>
                <a:spcPts val="0"/>
              </a:spcAft>
              <a:buSzPts val="1600"/>
              <a:buChar char="•"/>
            </a:pPr>
            <a:r>
              <a:rPr lang="en-US" sz="1800" dirty="0"/>
              <a:t>Extraction of coal, oil and natural gas.</a:t>
            </a:r>
            <a:endParaRPr sz="1800" dirty="0"/>
          </a:p>
          <a:p>
            <a:pPr marL="215900" lvl="3" indent="-215900" algn="l" rtl="0">
              <a:lnSpc>
                <a:spcPct val="125000"/>
              </a:lnSpc>
              <a:spcBef>
                <a:spcPts val="1000"/>
              </a:spcBef>
              <a:spcAft>
                <a:spcPts val="0"/>
              </a:spcAft>
              <a:buSzPts val="1600"/>
              <a:buChar char="•"/>
            </a:pPr>
            <a:r>
              <a:rPr lang="en-US" sz="1800" dirty="0"/>
              <a:t>Quarrying for building materials, stone, marble, aggregate.</a:t>
            </a:r>
            <a:endParaRPr sz="1800" dirty="0"/>
          </a:p>
          <a:p>
            <a:pPr marL="0" lvl="3" indent="0" algn="l" rtl="0">
              <a:lnSpc>
                <a:spcPct val="125000"/>
              </a:lnSpc>
              <a:spcBef>
                <a:spcPts val="1000"/>
              </a:spcBef>
              <a:spcAft>
                <a:spcPts val="0"/>
              </a:spcAft>
              <a:buSzPts val="1600"/>
              <a:buNone/>
            </a:pPr>
            <a:r>
              <a:rPr lang="en-US" sz="1800" b="1" dirty="0"/>
              <a:t>Secondary sector:</a:t>
            </a:r>
            <a:endParaRPr sz="1800" dirty="0"/>
          </a:p>
          <a:p>
            <a:pPr marL="215900" lvl="3" indent="-215900" algn="l" rtl="0">
              <a:lnSpc>
                <a:spcPct val="125000"/>
              </a:lnSpc>
              <a:spcBef>
                <a:spcPts val="1000"/>
              </a:spcBef>
              <a:spcAft>
                <a:spcPts val="0"/>
              </a:spcAft>
              <a:buSzPts val="1600"/>
              <a:buChar char="•"/>
            </a:pPr>
            <a:r>
              <a:rPr lang="en-US" sz="1800" dirty="0"/>
              <a:t>Fabrication and welding.</a:t>
            </a:r>
            <a:endParaRPr sz="1800" dirty="0"/>
          </a:p>
          <a:p>
            <a:pPr marL="215900" lvl="3" indent="-215900" algn="l" rtl="0">
              <a:lnSpc>
                <a:spcPct val="125000"/>
              </a:lnSpc>
              <a:spcBef>
                <a:spcPts val="1000"/>
              </a:spcBef>
              <a:spcAft>
                <a:spcPts val="0"/>
              </a:spcAft>
              <a:buSzPts val="1600"/>
              <a:buChar char="•"/>
            </a:pPr>
            <a:r>
              <a:rPr lang="en-US" sz="1800" dirty="0"/>
              <a:t>Heavy manufacturing.</a:t>
            </a:r>
            <a:endParaRPr sz="1800" dirty="0"/>
          </a:p>
          <a:p>
            <a:pPr marL="215900" lvl="3" indent="-152400" algn="l" rtl="0">
              <a:lnSpc>
                <a:spcPct val="200000"/>
              </a:lnSpc>
              <a:spcBef>
                <a:spcPts val="1000"/>
              </a:spcBef>
              <a:spcAft>
                <a:spcPts val="0"/>
              </a:spcAft>
              <a:buSzPts val="1000"/>
              <a:buNone/>
            </a:pPr>
            <a:endParaRPr sz="1000" dirty="0"/>
          </a:p>
        </p:txBody>
      </p:sp>
      <p:pic>
        <p:nvPicPr>
          <p:cNvPr id="3074" name="Picture 2">
            <a:extLst>
              <a:ext uri="{FF2B5EF4-FFF2-40B4-BE49-F238E27FC236}">
                <a16:creationId xmlns:a16="http://schemas.microsoft.com/office/drawing/2014/main" id="{38660E9D-19B4-F045-AC8C-DB037310F67C}"/>
              </a:ext>
            </a:extLst>
          </p:cNvPr>
          <p:cNvPicPr>
            <a:picLocks noChangeAspect="1" noChangeArrowheads="1"/>
          </p:cNvPicPr>
          <p:nvPr/>
        </p:nvPicPr>
        <p:blipFill>
          <a:blip r:embed="rId3"/>
          <a:srcRect/>
          <a:stretch/>
        </p:blipFill>
        <p:spPr bwMode="auto">
          <a:xfrm>
            <a:off x="5504154" y="2349134"/>
            <a:ext cx="2331785" cy="154830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a:extLst>
              <a:ext uri="{FF2B5EF4-FFF2-40B4-BE49-F238E27FC236}">
                <a16:creationId xmlns:a16="http://schemas.microsoft.com/office/drawing/2014/main" id="{9E551AF9-D518-831B-EB53-8D1C3993D783}"/>
              </a:ext>
            </a:extLst>
          </p:cNvPr>
          <p:cNvPicPr>
            <a:picLocks noChangeAspect="1" noChangeArrowheads="1"/>
          </p:cNvPicPr>
          <p:nvPr/>
        </p:nvPicPr>
        <p:blipFill>
          <a:blip r:embed="rId4"/>
          <a:srcRect/>
          <a:stretch/>
        </p:blipFill>
        <p:spPr bwMode="auto">
          <a:xfrm>
            <a:off x="5518117" y="4426927"/>
            <a:ext cx="2317822" cy="15483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TotalTime>
  <Words>2579</Words>
  <Application>Microsoft Office PowerPoint</Application>
  <PresentationFormat>On-screen Show (4:3)</PresentationFormat>
  <Paragraphs>343</Paragraphs>
  <Slides>29</Slides>
  <Notes>27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ＭＳ Ｐゴシック</vt:lpstr>
      <vt:lpstr>Arial</vt:lpstr>
      <vt:lpstr>Times New Roman</vt:lpstr>
      <vt:lpstr>Default Design</vt:lpstr>
      <vt:lpstr> PowerPoint 7: The role of organisations in society</vt:lpstr>
      <vt:lpstr>Economic, social and environmental impacts of organisations</vt:lpstr>
      <vt:lpstr>The impact of organisations</vt:lpstr>
      <vt:lpstr>The role of organisations</vt:lpstr>
      <vt:lpstr>Corporate social responsibility</vt:lpstr>
      <vt:lpstr>CSR – goals (1)</vt:lpstr>
      <vt:lpstr>CSR – goals (2)</vt:lpstr>
      <vt:lpstr>CSR – goals (3)</vt:lpstr>
      <vt:lpstr>Potential impacts</vt:lpstr>
      <vt:lpstr>Social impacts – social goals</vt:lpstr>
      <vt:lpstr>Social impacts</vt:lpstr>
      <vt:lpstr>The role of organisations (1)</vt:lpstr>
      <vt:lpstr>The role of organisations (2)</vt:lpstr>
      <vt:lpstr>The role of organisations (3)</vt:lpstr>
      <vt:lpstr>Economic impacts (1)</vt:lpstr>
      <vt:lpstr>Economic impacts (2)</vt:lpstr>
      <vt:lpstr>Economic impacts (3)</vt:lpstr>
      <vt:lpstr>Economic impacts – positives</vt:lpstr>
      <vt:lpstr>Economic impacts – negatives</vt:lpstr>
      <vt:lpstr>Environmental impacts (1)</vt:lpstr>
      <vt:lpstr>Environmental impacts (2)</vt:lpstr>
      <vt:lpstr>Environmental impacts – targets</vt:lpstr>
      <vt:lpstr>Environmental impacts – sustainability (1)</vt:lpstr>
      <vt:lpstr>Environmental Impacts – sustainability (2)</vt:lpstr>
      <vt:lpstr>Environmental impacts – the circular economy (1)</vt:lpstr>
      <vt:lpstr>Environmental impacts – the circular economy (2)</vt:lpstr>
      <vt:lpstr>Environmental impacts – interventions</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PowerPoint 7: The role of organisations in society</dc:title>
  <dc:creator>janicec</dc:creator>
  <cp:lastModifiedBy>Suzanne Thurston</cp:lastModifiedBy>
  <cp:revision>15</cp:revision>
  <dcterms:created xsi:type="dcterms:W3CDTF">2013-05-28T00:38:54Z</dcterms:created>
  <dcterms:modified xsi:type="dcterms:W3CDTF">2025-11-19T18:25:59Z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