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jUGm18LrRy3q4h8A4W2Oj9qVrqN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ACF7313-42A5-4C21-9492-884B536C4C30}" v="10" dt="2022-08-18T15:22:24.977"/>
    <p1510:client id="{DA6AB7B9-B880-41B8-B82D-49FD012A3E3C}" v="65" dt="2022-08-18T05:39:27.0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DA6AB7B9-B880-41B8-B82D-49FD012A3E3C}"/>
    <pc:docChg chg="undo custSel modSld">
      <pc:chgData name="Eve Thould" userId="38451c84653f422f" providerId="LiveId" clId="{DA6AB7B9-B880-41B8-B82D-49FD012A3E3C}" dt="2022-08-18T13:41:36.552" v="195" actId="20577"/>
      <pc:docMkLst>
        <pc:docMk/>
      </pc:docMkLst>
      <pc:sldChg chg="modSp mod">
        <pc:chgData name="Eve Thould" userId="38451c84653f422f" providerId="LiveId" clId="{DA6AB7B9-B880-41B8-B82D-49FD012A3E3C}" dt="2022-08-18T04:11:58.693" v="1" actId="1076"/>
        <pc:sldMkLst>
          <pc:docMk/>
          <pc:sldMk cId="0" sldId="256"/>
        </pc:sldMkLst>
        <pc:spChg chg="mod">
          <ac:chgData name="Eve Thould" userId="38451c84653f422f" providerId="LiveId" clId="{DA6AB7B9-B880-41B8-B82D-49FD012A3E3C}" dt="2022-08-18T04:11:53.038" v="0" actId="1076"/>
          <ac:spMkLst>
            <pc:docMk/>
            <pc:sldMk cId="0" sldId="256"/>
            <ac:spMk id="27" creationId="{00000000-0000-0000-0000-000000000000}"/>
          </ac:spMkLst>
        </pc:spChg>
        <pc:spChg chg="mod">
          <ac:chgData name="Eve Thould" userId="38451c84653f422f" providerId="LiveId" clId="{DA6AB7B9-B880-41B8-B82D-49FD012A3E3C}" dt="2022-08-18T04:11:58.693" v="1" actId="1076"/>
          <ac:spMkLst>
            <pc:docMk/>
            <pc:sldMk cId="0" sldId="256"/>
            <ac:spMk id="28" creationId="{00000000-0000-0000-0000-000000000000}"/>
          </ac:spMkLst>
        </pc:spChg>
      </pc:sldChg>
      <pc:sldChg chg="modSp mod">
        <pc:chgData name="Eve Thould" userId="38451c84653f422f" providerId="LiveId" clId="{DA6AB7B9-B880-41B8-B82D-49FD012A3E3C}" dt="2022-08-18T04:12:22.069" v="4" actId="1076"/>
        <pc:sldMkLst>
          <pc:docMk/>
          <pc:sldMk cId="0" sldId="257"/>
        </pc:sldMkLst>
        <pc:spChg chg="mod">
          <ac:chgData name="Eve Thould" userId="38451c84653f422f" providerId="LiveId" clId="{DA6AB7B9-B880-41B8-B82D-49FD012A3E3C}" dt="2022-08-18T04:12:22.069" v="4" actId="1076"/>
          <ac:spMkLst>
            <pc:docMk/>
            <pc:sldMk cId="0" sldId="257"/>
            <ac:spMk id="34" creationId="{00000000-0000-0000-0000-000000000000}"/>
          </ac:spMkLst>
        </pc:spChg>
      </pc:sldChg>
      <pc:sldChg chg="modSp mod">
        <pc:chgData name="Eve Thould" userId="38451c84653f422f" providerId="LiveId" clId="{DA6AB7B9-B880-41B8-B82D-49FD012A3E3C}" dt="2022-08-18T04:12:47.706" v="11" actId="20577"/>
        <pc:sldMkLst>
          <pc:docMk/>
          <pc:sldMk cId="0" sldId="259"/>
        </pc:sldMkLst>
        <pc:spChg chg="mod">
          <ac:chgData name="Eve Thould" userId="38451c84653f422f" providerId="LiveId" clId="{DA6AB7B9-B880-41B8-B82D-49FD012A3E3C}" dt="2022-08-18T04:12:47.706" v="11" actId="20577"/>
          <ac:spMkLst>
            <pc:docMk/>
            <pc:sldMk cId="0" sldId="259"/>
            <ac:spMk id="51" creationId="{00000000-0000-0000-0000-000000000000}"/>
          </ac:spMkLst>
        </pc:spChg>
      </pc:sldChg>
      <pc:sldChg chg="addSp modSp mod delCm modNotesTx">
        <pc:chgData name="Eve Thould" userId="38451c84653f422f" providerId="LiveId" clId="{DA6AB7B9-B880-41B8-B82D-49FD012A3E3C}" dt="2022-08-18T04:15:13.280" v="22" actId="1076"/>
        <pc:sldMkLst>
          <pc:docMk/>
          <pc:sldMk cId="0" sldId="260"/>
        </pc:sldMkLst>
        <pc:spChg chg="mod">
          <ac:chgData name="Eve Thould" userId="38451c84653f422f" providerId="LiveId" clId="{DA6AB7B9-B880-41B8-B82D-49FD012A3E3C}" dt="2022-08-18T04:15:13.280" v="22" actId="1076"/>
          <ac:spMkLst>
            <pc:docMk/>
            <pc:sldMk cId="0" sldId="260"/>
            <ac:spMk id="59" creationId="{00000000-0000-0000-0000-000000000000}"/>
          </ac:spMkLst>
        </pc:spChg>
        <pc:picChg chg="add mod">
          <ac:chgData name="Eve Thould" userId="38451c84653f422f" providerId="LiveId" clId="{DA6AB7B9-B880-41B8-B82D-49FD012A3E3C}" dt="2022-08-18T04:14:09.220" v="15" actId="1076"/>
          <ac:picMkLst>
            <pc:docMk/>
            <pc:sldMk cId="0" sldId="260"/>
            <ac:picMk id="4" creationId="{946D94BB-3DCC-4BB5-A83F-C2A449B4527D}"/>
          </ac:picMkLst>
        </pc:picChg>
      </pc:sldChg>
      <pc:sldChg chg="modSp mod">
        <pc:chgData name="Eve Thould" userId="38451c84653f422f" providerId="LiveId" clId="{DA6AB7B9-B880-41B8-B82D-49FD012A3E3C}" dt="2022-08-18T04:15:40.190" v="33" actId="20577"/>
        <pc:sldMkLst>
          <pc:docMk/>
          <pc:sldMk cId="0" sldId="261"/>
        </pc:sldMkLst>
        <pc:spChg chg="mod">
          <ac:chgData name="Eve Thould" userId="38451c84653f422f" providerId="LiveId" clId="{DA6AB7B9-B880-41B8-B82D-49FD012A3E3C}" dt="2022-08-18T04:15:40.190" v="33" actId="20577"/>
          <ac:spMkLst>
            <pc:docMk/>
            <pc:sldMk cId="0" sldId="261"/>
            <ac:spMk id="67" creationId="{00000000-0000-0000-0000-000000000000}"/>
          </ac:spMkLst>
        </pc:spChg>
      </pc:sldChg>
      <pc:sldChg chg="modSp mod">
        <pc:chgData name="Eve Thould" userId="38451c84653f422f" providerId="LiveId" clId="{DA6AB7B9-B880-41B8-B82D-49FD012A3E3C}" dt="2022-08-18T04:17:13.290" v="57" actId="1038"/>
        <pc:sldMkLst>
          <pc:docMk/>
          <pc:sldMk cId="0" sldId="262"/>
        </pc:sldMkLst>
        <pc:spChg chg="mod">
          <ac:chgData name="Eve Thould" userId="38451c84653f422f" providerId="LiveId" clId="{DA6AB7B9-B880-41B8-B82D-49FD012A3E3C}" dt="2022-08-18T04:16:16.208" v="39" actId="20577"/>
          <ac:spMkLst>
            <pc:docMk/>
            <pc:sldMk cId="0" sldId="262"/>
            <ac:spMk id="75" creationId="{00000000-0000-0000-0000-000000000000}"/>
          </ac:spMkLst>
        </pc:spChg>
        <pc:picChg chg="mod">
          <ac:chgData name="Eve Thould" userId="38451c84653f422f" providerId="LiveId" clId="{DA6AB7B9-B880-41B8-B82D-49FD012A3E3C}" dt="2022-08-18T04:17:13.290" v="57" actId="1038"/>
          <ac:picMkLst>
            <pc:docMk/>
            <pc:sldMk cId="0" sldId="262"/>
            <ac:picMk id="1026" creationId="{C4F20D4C-DFBB-D18B-338A-132ABA15028B}"/>
          </ac:picMkLst>
        </pc:picChg>
      </pc:sldChg>
      <pc:sldChg chg="modSp mod">
        <pc:chgData name="Eve Thould" userId="38451c84653f422f" providerId="LiveId" clId="{DA6AB7B9-B880-41B8-B82D-49FD012A3E3C}" dt="2022-08-18T04:17:29.305" v="61" actId="20577"/>
        <pc:sldMkLst>
          <pc:docMk/>
          <pc:sldMk cId="0" sldId="263"/>
        </pc:sldMkLst>
        <pc:spChg chg="mod">
          <ac:chgData name="Eve Thould" userId="38451c84653f422f" providerId="LiveId" clId="{DA6AB7B9-B880-41B8-B82D-49FD012A3E3C}" dt="2022-08-18T04:17:29.305" v="61" actId="20577"/>
          <ac:spMkLst>
            <pc:docMk/>
            <pc:sldMk cId="0" sldId="263"/>
            <ac:spMk id="83" creationId="{00000000-0000-0000-0000-000000000000}"/>
          </ac:spMkLst>
        </pc:spChg>
      </pc:sldChg>
      <pc:sldChg chg="addSp modSp mod">
        <pc:chgData name="Eve Thould" userId="38451c84653f422f" providerId="LiveId" clId="{DA6AB7B9-B880-41B8-B82D-49FD012A3E3C}" dt="2022-08-18T13:41:29.068" v="194" actId="20577"/>
        <pc:sldMkLst>
          <pc:docMk/>
          <pc:sldMk cId="0" sldId="264"/>
        </pc:sldMkLst>
        <pc:spChg chg="mod">
          <ac:chgData name="Eve Thould" userId="38451c84653f422f" providerId="LiveId" clId="{DA6AB7B9-B880-41B8-B82D-49FD012A3E3C}" dt="2022-08-18T13:41:29.068" v="194" actId="20577"/>
          <ac:spMkLst>
            <pc:docMk/>
            <pc:sldMk cId="0" sldId="264"/>
            <ac:spMk id="91" creationId="{00000000-0000-0000-0000-000000000000}"/>
          </ac:spMkLst>
        </pc:spChg>
        <pc:picChg chg="add mod">
          <ac:chgData name="Eve Thould" userId="38451c84653f422f" providerId="LiveId" clId="{DA6AB7B9-B880-41B8-B82D-49FD012A3E3C}" dt="2022-08-18T04:20:47.602" v="73" actId="14826"/>
          <ac:picMkLst>
            <pc:docMk/>
            <pc:sldMk cId="0" sldId="264"/>
            <ac:picMk id="1026" creationId="{23835153-1431-42B1-BB9A-62F550E6CD39}"/>
          </ac:picMkLst>
        </pc:picChg>
      </pc:sldChg>
      <pc:sldChg chg="modSp mod">
        <pc:chgData name="Eve Thould" userId="38451c84653f422f" providerId="LiveId" clId="{DA6AB7B9-B880-41B8-B82D-49FD012A3E3C}" dt="2022-08-18T04:44:38.172" v="80" actId="255"/>
        <pc:sldMkLst>
          <pc:docMk/>
          <pc:sldMk cId="0" sldId="265"/>
        </pc:sldMkLst>
        <pc:spChg chg="mod">
          <ac:chgData name="Eve Thould" userId="38451c84653f422f" providerId="LiveId" clId="{DA6AB7B9-B880-41B8-B82D-49FD012A3E3C}" dt="2022-08-18T04:44:38.172" v="80" actId="255"/>
          <ac:spMkLst>
            <pc:docMk/>
            <pc:sldMk cId="0" sldId="265"/>
            <ac:spMk id="99" creationId="{00000000-0000-0000-0000-000000000000}"/>
          </ac:spMkLst>
        </pc:spChg>
        <pc:picChg chg="mod">
          <ac:chgData name="Eve Thould" userId="38451c84653f422f" providerId="LiveId" clId="{DA6AB7B9-B880-41B8-B82D-49FD012A3E3C}" dt="2022-08-18T04:44:12.589" v="79" actId="1076"/>
          <ac:picMkLst>
            <pc:docMk/>
            <pc:sldMk cId="0" sldId="265"/>
            <ac:picMk id="2050" creationId="{4CF5F8B7-CE65-C795-5472-69B24A8FFA66}"/>
          </ac:picMkLst>
        </pc:picChg>
      </pc:sldChg>
      <pc:sldChg chg="modSp mod">
        <pc:chgData name="Eve Thould" userId="38451c84653f422f" providerId="LiveId" clId="{DA6AB7B9-B880-41B8-B82D-49FD012A3E3C}" dt="2022-08-18T04:46:54.653" v="92" actId="1076"/>
        <pc:sldMkLst>
          <pc:docMk/>
          <pc:sldMk cId="0" sldId="266"/>
        </pc:sldMkLst>
        <pc:spChg chg="mod">
          <ac:chgData name="Eve Thould" userId="38451c84653f422f" providerId="LiveId" clId="{DA6AB7B9-B880-41B8-B82D-49FD012A3E3C}" dt="2022-08-18T04:46:51.870" v="91" actId="1076"/>
          <ac:spMkLst>
            <pc:docMk/>
            <pc:sldMk cId="0" sldId="266"/>
            <ac:spMk id="107" creationId="{00000000-0000-0000-0000-000000000000}"/>
          </ac:spMkLst>
        </pc:spChg>
        <pc:picChg chg="mod">
          <ac:chgData name="Eve Thould" userId="38451c84653f422f" providerId="LiveId" clId="{DA6AB7B9-B880-41B8-B82D-49FD012A3E3C}" dt="2022-08-18T04:46:54.653" v="92" actId="1076"/>
          <ac:picMkLst>
            <pc:docMk/>
            <pc:sldMk cId="0" sldId="266"/>
            <ac:picMk id="3074" creationId="{449544F0-AFEA-7D48-6DF3-CE89A3861D39}"/>
          </ac:picMkLst>
        </pc:picChg>
      </pc:sldChg>
      <pc:sldChg chg="modSp mod">
        <pc:chgData name="Eve Thould" userId="38451c84653f422f" providerId="LiveId" clId="{DA6AB7B9-B880-41B8-B82D-49FD012A3E3C}" dt="2022-08-18T04:47:18.641" v="98" actId="255"/>
        <pc:sldMkLst>
          <pc:docMk/>
          <pc:sldMk cId="0" sldId="267"/>
        </pc:sldMkLst>
        <pc:spChg chg="mod">
          <ac:chgData name="Eve Thould" userId="38451c84653f422f" providerId="LiveId" clId="{DA6AB7B9-B880-41B8-B82D-49FD012A3E3C}" dt="2022-08-18T04:47:18.641" v="98" actId="255"/>
          <ac:spMkLst>
            <pc:docMk/>
            <pc:sldMk cId="0" sldId="267"/>
            <ac:spMk id="115" creationId="{00000000-0000-0000-0000-000000000000}"/>
          </ac:spMkLst>
        </pc:spChg>
      </pc:sldChg>
      <pc:sldChg chg="modSp mod">
        <pc:chgData name="Eve Thould" userId="38451c84653f422f" providerId="LiveId" clId="{DA6AB7B9-B880-41B8-B82D-49FD012A3E3C}" dt="2022-08-18T04:48:50.337" v="109" actId="1076"/>
        <pc:sldMkLst>
          <pc:docMk/>
          <pc:sldMk cId="0" sldId="268"/>
        </pc:sldMkLst>
        <pc:spChg chg="mod">
          <ac:chgData name="Eve Thould" userId="38451c84653f422f" providerId="LiveId" clId="{DA6AB7B9-B880-41B8-B82D-49FD012A3E3C}" dt="2022-08-18T04:48:07.399" v="106" actId="20577"/>
          <ac:spMkLst>
            <pc:docMk/>
            <pc:sldMk cId="0" sldId="268"/>
            <ac:spMk id="122" creationId="{00000000-0000-0000-0000-000000000000}"/>
          </ac:spMkLst>
        </pc:spChg>
        <pc:picChg chg="mod">
          <ac:chgData name="Eve Thould" userId="38451c84653f422f" providerId="LiveId" clId="{DA6AB7B9-B880-41B8-B82D-49FD012A3E3C}" dt="2022-08-18T04:48:50.337" v="109" actId="1076"/>
          <ac:picMkLst>
            <pc:docMk/>
            <pc:sldMk cId="0" sldId="268"/>
            <ac:picMk id="4098" creationId="{E669286C-7E2C-F094-9274-BFF00F6F8E38}"/>
          </ac:picMkLst>
        </pc:picChg>
      </pc:sldChg>
      <pc:sldChg chg="addSp delSp modSp mod">
        <pc:chgData name="Eve Thould" userId="38451c84653f422f" providerId="LiveId" clId="{DA6AB7B9-B880-41B8-B82D-49FD012A3E3C}" dt="2022-08-18T04:52:30.273" v="124" actId="1076"/>
        <pc:sldMkLst>
          <pc:docMk/>
          <pc:sldMk cId="0" sldId="269"/>
        </pc:sldMkLst>
        <pc:spChg chg="mod">
          <ac:chgData name="Eve Thould" userId="38451c84653f422f" providerId="LiveId" clId="{DA6AB7B9-B880-41B8-B82D-49FD012A3E3C}" dt="2022-08-18T04:50:41.568" v="119" actId="20577"/>
          <ac:spMkLst>
            <pc:docMk/>
            <pc:sldMk cId="0" sldId="269"/>
            <ac:spMk id="130" creationId="{00000000-0000-0000-0000-000000000000}"/>
          </ac:spMkLst>
        </pc:spChg>
        <pc:picChg chg="add del">
          <ac:chgData name="Eve Thould" userId="38451c84653f422f" providerId="LiveId" clId="{DA6AB7B9-B880-41B8-B82D-49FD012A3E3C}" dt="2022-08-18T04:50:25.119" v="117"/>
          <ac:picMkLst>
            <pc:docMk/>
            <pc:sldMk cId="0" sldId="269"/>
            <ac:picMk id="2050" creationId="{D101F2CA-03D8-4F98-9AD2-BFB57607B6C9}"/>
          </ac:picMkLst>
        </pc:picChg>
        <pc:picChg chg="add mod">
          <ac:chgData name="Eve Thould" userId="38451c84653f422f" providerId="LiveId" clId="{DA6AB7B9-B880-41B8-B82D-49FD012A3E3C}" dt="2022-08-18T04:52:30.273" v="124" actId="1076"/>
          <ac:picMkLst>
            <pc:docMk/>
            <pc:sldMk cId="0" sldId="269"/>
            <ac:picMk id="2052" creationId="{B0997F53-F640-4F08-82E1-310F911D9486}"/>
          </ac:picMkLst>
        </pc:picChg>
      </pc:sldChg>
      <pc:sldChg chg="addSp delSp modSp mod">
        <pc:chgData name="Eve Thould" userId="38451c84653f422f" providerId="LiveId" clId="{DA6AB7B9-B880-41B8-B82D-49FD012A3E3C}" dt="2022-08-18T04:55:48.024" v="139" actId="21"/>
        <pc:sldMkLst>
          <pc:docMk/>
          <pc:sldMk cId="0" sldId="270"/>
        </pc:sldMkLst>
        <pc:spChg chg="add">
          <ac:chgData name="Eve Thould" userId="38451c84653f422f" providerId="LiveId" clId="{DA6AB7B9-B880-41B8-B82D-49FD012A3E3C}" dt="2022-08-18T04:54:43.128" v="134" actId="22"/>
          <ac:spMkLst>
            <pc:docMk/>
            <pc:sldMk cId="0" sldId="270"/>
            <ac:spMk id="5" creationId="{45ED5440-7135-44AC-8B79-8BCCB0273959}"/>
          </ac:spMkLst>
        </pc:spChg>
        <pc:spChg chg="mod">
          <ac:chgData name="Eve Thould" userId="38451c84653f422f" providerId="LiveId" clId="{DA6AB7B9-B880-41B8-B82D-49FD012A3E3C}" dt="2022-08-18T04:54:36.334" v="133" actId="20577"/>
          <ac:spMkLst>
            <pc:docMk/>
            <pc:sldMk cId="0" sldId="270"/>
            <ac:spMk id="138" creationId="{00000000-0000-0000-0000-000000000000}"/>
          </ac:spMkLst>
        </pc:spChg>
        <pc:picChg chg="add del mod">
          <ac:chgData name="Eve Thould" userId="38451c84653f422f" providerId="LiveId" clId="{DA6AB7B9-B880-41B8-B82D-49FD012A3E3C}" dt="2022-08-18T04:55:48.024" v="139" actId="21"/>
          <ac:picMkLst>
            <pc:docMk/>
            <pc:sldMk cId="0" sldId="270"/>
            <ac:picMk id="3074" creationId="{BB38A68B-28C4-4BF3-8AC3-8FCD915393C4}"/>
          </ac:picMkLst>
        </pc:picChg>
      </pc:sldChg>
      <pc:sldChg chg="modSp mod">
        <pc:chgData name="Eve Thould" userId="38451c84653f422f" providerId="LiveId" clId="{DA6AB7B9-B880-41B8-B82D-49FD012A3E3C}" dt="2022-08-18T04:58:27.517" v="156" actId="14100"/>
        <pc:sldMkLst>
          <pc:docMk/>
          <pc:sldMk cId="0" sldId="271"/>
        </pc:sldMkLst>
        <pc:spChg chg="mod">
          <ac:chgData name="Eve Thould" userId="38451c84653f422f" providerId="LiveId" clId="{DA6AB7B9-B880-41B8-B82D-49FD012A3E3C}" dt="2022-08-18T04:56:37.057" v="140" actId="255"/>
          <ac:spMkLst>
            <pc:docMk/>
            <pc:sldMk cId="0" sldId="271"/>
            <ac:spMk id="146" creationId="{00000000-0000-0000-0000-000000000000}"/>
          </ac:spMkLst>
        </pc:spChg>
        <pc:spChg chg="mod">
          <ac:chgData name="Eve Thould" userId="38451c84653f422f" providerId="LiveId" clId="{DA6AB7B9-B880-41B8-B82D-49FD012A3E3C}" dt="2022-08-18T04:57:18.845" v="151" actId="255"/>
          <ac:spMkLst>
            <pc:docMk/>
            <pc:sldMk cId="0" sldId="271"/>
            <ac:spMk id="149" creationId="{00000000-0000-0000-0000-000000000000}"/>
          </ac:spMkLst>
        </pc:spChg>
        <pc:spChg chg="mod">
          <ac:chgData name="Eve Thould" userId="38451c84653f422f" providerId="LiveId" clId="{DA6AB7B9-B880-41B8-B82D-49FD012A3E3C}" dt="2022-08-18T04:57:12.876" v="150" actId="255"/>
          <ac:spMkLst>
            <pc:docMk/>
            <pc:sldMk cId="0" sldId="271"/>
            <ac:spMk id="152" creationId="{00000000-0000-0000-0000-000000000000}"/>
          </ac:spMkLst>
        </pc:spChg>
        <pc:spChg chg="mod">
          <ac:chgData name="Eve Thould" userId="38451c84653f422f" providerId="LiveId" clId="{DA6AB7B9-B880-41B8-B82D-49FD012A3E3C}" dt="2022-08-18T04:58:27.517" v="156" actId="14100"/>
          <ac:spMkLst>
            <pc:docMk/>
            <pc:sldMk cId="0" sldId="271"/>
            <ac:spMk id="154" creationId="{00000000-0000-0000-0000-000000000000}"/>
          </ac:spMkLst>
        </pc:spChg>
        <pc:spChg chg="mod">
          <ac:chgData name="Eve Thould" userId="38451c84653f422f" providerId="LiveId" clId="{DA6AB7B9-B880-41B8-B82D-49FD012A3E3C}" dt="2022-08-18T04:57:06.729" v="146" actId="255"/>
          <ac:spMkLst>
            <pc:docMk/>
            <pc:sldMk cId="0" sldId="271"/>
            <ac:spMk id="155" creationId="{00000000-0000-0000-0000-000000000000}"/>
          </ac:spMkLst>
        </pc:spChg>
      </pc:sldChg>
      <pc:sldChg chg="modSp mod">
        <pc:chgData name="Eve Thould" userId="38451c84653f422f" providerId="LiveId" clId="{DA6AB7B9-B880-41B8-B82D-49FD012A3E3C}" dt="2022-08-18T04:57:44.594" v="153" actId="20577"/>
        <pc:sldMkLst>
          <pc:docMk/>
          <pc:sldMk cId="0" sldId="272"/>
        </pc:sldMkLst>
        <pc:spChg chg="mod">
          <ac:chgData name="Eve Thould" userId="38451c84653f422f" providerId="LiveId" clId="{DA6AB7B9-B880-41B8-B82D-49FD012A3E3C}" dt="2022-08-18T04:57:44.594" v="153" actId="20577"/>
          <ac:spMkLst>
            <pc:docMk/>
            <pc:sldMk cId="0" sldId="272"/>
            <ac:spMk id="166" creationId="{00000000-0000-0000-0000-000000000000}"/>
          </ac:spMkLst>
        </pc:spChg>
      </pc:sldChg>
      <pc:sldChg chg="modSp mod">
        <pc:chgData name="Eve Thould" userId="38451c84653f422f" providerId="LiveId" clId="{DA6AB7B9-B880-41B8-B82D-49FD012A3E3C}" dt="2022-08-18T04:58:50.137" v="157" actId="255"/>
        <pc:sldMkLst>
          <pc:docMk/>
          <pc:sldMk cId="0" sldId="273"/>
        </pc:sldMkLst>
        <pc:spChg chg="mod">
          <ac:chgData name="Eve Thould" userId="38451c84653f422f" providerId="LiveId" clId="{DA6AB7B9-B880-41B8-B82D-49FD012A3E3C}" dt="2022-08-18T04:58:50.137" v="157" actId="255"/>
          <ac:spMkLst>
            <pc:docMk/>
            <pc:sldMk cId="0" sldId="273"/>
            <ac:spMk id="174" creationId="{00000000-0000-0000-0000-000000000000}"/>
          </ac:spMkLst>
        </pc:spChg>
        <pc:spChg chg="mod">
          <ac:chgData name="Eve Thould" userId="38451c84653f422f" providerId="LiveId" clId="{DA6AB7B9-B880-41B8-B82D-49FD012A3E3C}" dt="2022-08-18T04:58:18.721" v="155" actId="14100"/>
          <ac:spMkLst>
            <pc:docMk/>
            <pc:sldMk cId="0" sldId="273"/>
            <ac:spMk id="176" creationId="{00000000-0000-0000-0000-000000000000}"/>
          </ac:spMkLst>
        </pc:spChg>
        <pc:spChg chg="mod">
          <ac:chgData name="Eve Thould" userId="38451c84653f422f" providerId="LiveId" clId="{DA6AB7B9-B880-41B8-B82D-49FD012A3E3C}" dt="2022-08-18T04:58:10.965" v="154" actId="14100"/>
          <ac:spMkLst>
            <pc:docMk/>
            <pc:sldMk cId="0" sldId="273"/>
            <ac:spMk id="177" creationId="{00000000-0000-0000-0000-000000000000}"/>
          </ac:spMkLst>
        </pc:spChg>
      </pc:sldChg>
      <pc:sldChg chg="addSp modSp mod">
        <pc:chgData name="Eve Thould" userId="38451c84653f422f" providerId="LiveId" clId="{DA6AB7B9-B880-41B8-B82D-49FD012A3E3C}" dt="2022-08-18T13:41:36.552" v="195" actId="20577"/>
        <pc:sldMkLst>
          <pc:docMk/>
          <pc:sldMk cId="0" sldId="274"/>
        </pc:sldMkLst>
        <pc:spChg chg="mod">
          <ac:chgData name="Eve Thould" userId="38451c84653f422f" providerId="LiveId" clId="{DA6AB7B9-B880-41B8-B82D-49FD012A3E3C}" dt="2022-08-18T13:41:36.552" v="195" actId="20577"/>
          <ac:spMkLst>
            <pc:docMk/>
            <pc:sldMk cId="0" sldId="274"/>
            <ac:spMk id="194" creationId="{00000000-0000-0000-0000-000000000000}"/>
          </ac:spMkLst>
        </pc:spChg>
        <pc:picChg chg="add mod">
          <ac:chgData name="Eve Thould" userId="38451c84653f422f" providerId="LiveId" clId="{DA6AB7B9-B880-41B8-B82D-49FD012A3E3C}" dt="2022-08-18T05:01:08.240" v="166" actId="14100"/>
          <ac:picMkLst>
            <pc:docMk/>
            <pc:sldMk cId="0" sldId="274"/>
            <ac:picMk id="4098" creationId="{C7BF312B-683D-44E3-A4F1-75570EEB0775}"/>
          </ac:picMkLst>
        </pc:picChg>
      </pc:sldChg>
      <pc:sldChg chg="modSp mod">
        <pc:chgData name="Eve Thould" userId="38451c84653f422f" providerId="LiveId" clId="{DA6AB7B9-B880-41B8-B82D-49FD012A3E3C}" dt="2022-08-18T05:33:50.365" v="178" actId="255"/>
        <pc:sldMkLst>
          <pc:docMk/>
          <pc:sldMk cId="0" sldId="275"/>
        </pc:sldMkLst>
        <pc:spChg chg="mod">
          <ac:chgData name="Eve Thould" userId="38451c84653f422f" providerId="LiveId" clId="{DA6AB7B9-B880-41B8-B82D-49FD012A3E3C}" dt="2022-08-18T05:33:50.365" v="178" actId="255"/>
          <ac:spMkLst>
            <pc:docMk/>
            <pc:sldMk cId="0" sldId="275"/>
            <ac:spMk id="201" creationId="{00000000-0000-0000-0000-000000000000}"/>
          </ac:spMkLst>
        </pc:spChg>
        <pc:spChg chg="mod">
          <ac:chgData name="Eve Thould" userId="38451c84653f422f" providerId="LiveId" clId="{DA6AB7B9-B880-41B8-B82D-49FD012A3E3C}" dt="2022-08-18T05:32:21.117" v="168" actId="120"/>
          <ac:spMkLst>
            <pc:docMk/>
            <pc:sldMk cId="0" sldId="275"/>
            <ac:spMk id="204" creationId="{00000000-0000-0000-0000-000000000000}"/>
          </ac:spMkLst>
        </pc:spChg>
      </pc:sldChg>
      <pc:sldChg chg="modSp mod">
        <pc:chgData name="Eve Thould" userId="38451c84653f422f" providerId="LiveId" clId="{DA6AB7B9-B880-41B8-B82D-49FD012A3E3C}" dt="2022-08-18T05:39:27.009" v="193" actId="1076"/>
        <pc:sldMkLst>
          <pc:docMk/>
          <pc:sldMk cId="0" sldId="276"/>
        </pc:sldMkLst>
        <pc:spChg chg="mod">
          <ac:chgData name="Eve Thould" userId="38451c84653f422f" providerId="LiveId" clId="{DA6AB7B9-B880-41B8-B82D-49FD012A3E3C}" dt="2022-08-18T05:32:42.401" v="173" actId="20577"/>
          <ac:spMkLst>
            <pc:docMk/>
            <pc:sldMk cId="0" sldId="276"/>
            <ac:spMk id="221" creationId="{00000000-0000-0000-0000-000000000000}"/>
          </ac:spMkLst>
        </pc:spChg>
        <pc:picChg chg="mod">
          <ac:chgData name="Eve Thould" userId="38451c84653f422f" providerId="LiveId" clId="{DA6AB7B9-B880-41B8-B82D-49FD012A3E3C}" dt="2022-08-18T05:39:27.009" v="193" actId="1076"/>
          <ac:picMkLst>
            <pc:docMk/>
            <pc:sldMk cId="0" sldId="276"/>
            <ac:picMk id="5122" creationId="{342CD79A-EAE7-F143-89CF-4B3369493012}"/>
          </ac:picMkLst>
        </pc:picChg>
      </pc:sldChg>
      <pc:sldChg chg="modSp mod">
        <pc:chgData name="Eve Thould" userId="38451c84653f422f" providerId="LiveId" clId="{DA6AB7B9-B880-41B8-B82D-49FD012A3E3C}" dt="2022-08-18T05:33:57.354" v="179" actId="255"/>
        <pc:sldMkLst>
          <pc:docMk/>
          <pc:sldMk cId="0" sldId="277"/>
        </pc:sldMkLst>
        <pc:spChg chg="mod">
          <ac:chgData name="Eve Thould" userId="38451c84653f422f" providerId="LiveId" clId="{DA6AB7B9-B880-41B8-B82D-49FD012A3E3C}" dt="2022-08-18T05:33:57.354" v="179" actId="255"/>
          <ac:spMkLst>
            <pc:docMk/>
            <pc:sldMk cId="0" sldId="277"/>
            <ac:spMk id="229" creationId="{00000000-0000-0000-0000-000000000000}"/>
          </ac:spMkLst>
        </pc:spChg>
      </pc:sldChg>
      <pc:sldChg chg="modSp mod">
        <pc:chgData name="Eve Thould" userId="38451c84653f422f" providerId="LiveId" clId="{DA6AB7B9-B880-41B8-B82D-49FD012A3E3C}" dt="2022-08-18T05:34:05.953" v="181" actId="20577"/>
        <pc:sldMkLst>
          <pc:docMk/>
          <pc:sldMk cId="0" sldId="278"/>
        </pc:sldMkLst>
        <pc:spChg chg="mod">
          <ac:chgData name="Eve Thould" userId="38451c84653f422f" providerId="LiveId" clId="{DA6AB7B9-B880-41B8-B82D-49FD012A3E3C}" dt="2022-08-18T05:34:05.953" v="181" actId="20577"/>
          <ac:spMkLst>
            <pc:docMk/>
            <pc:sldMk cId="0" sldId="278"/>
            <ac:spMk id="249" creationId="{00000000-0000-0000-0000-000000000000}"/>
          </ac:spMkLst>
        </pc:spChg>
      </pc:sldChg>
      <pc:sldChg chg="modSp mod">
        <pc:chgData name="Eve Thould" userId="38451c84653f422f" providerId="LiveId" clId="{DA6AB7B9-B880-41B8-B82D-49FD012A3E3C}" dt="2022-08-18T05:34:16.803" v="182" actId="255"/>
        <pc:sldMkLst>
          <pc:docMk/>
          <pc:sldMk cId="0" sldId="279"/>
        </pc:sldMkLst>
        <pc:spChg chg="mod">
          <ac:chgData name="Eve Thould" userId="38451c84653f422f" providerId="LiveId" clId="{DA6AB7B9-B880-41B8-B82D-49FD012A3E3C}" dt="2022-08-18T05:34:16.803" v="182" actId="255"/>
          <ac:spMkLst>
            <pc:docMk/>
            <pc:sldMk cId="0" sldId="279"/>
            <ac:spMk id="257" creationId="{00000000-0000-0000-0000-000000000000}"/>
          </ac:spMkLst>
        </pc:spChg>
      </pc:sldChg>
      <pc:sldChg chg="modSp mod">
        <pc:chgData name="Eve Thould" userId="38451c84653f422f" providerId="LiveId" clId="{DA6AB7B9-B880-41B8-B82D-49FD012A3E3C}" dt="2022-08-18T05:35:39.421" v="191" actId="14826"/>
        <pc:sldMkLst>
          <pc:docMk/>
          <pc:sldMk cId="0" sldId="280"/>
        </pc:sldMkLst>
        <pc:spChg chg="mod">
          <ac:chgData name="Eve Thould" userId="38451c84653f422f" providerId="LiveId" clId="{DA6AB7B9-B880-41B8-B82D-49FD012A3E3C}" dt="2022-08-18T05:34:55.761" v="189" actId="12"/>
          <ac:spMkLst>
            <pc:docMk/>
            <pc:sldMk cId="0" sldId="280"/>
            <ac:spMk id="276" creationId="{00000000-0000-0000-0000-000000000000}"/>
          </ac:spMkLst>
        </pc:spChg>
        <pc:picChg chg="mod">
          <ac:chgData name="Eve Thould" userId="38451c84653f422f" providerId="LiveId" clId="{DA6AB7B9-B880-41B8-B82D-49FD012A3E3C}" dt="2022-08-18T05:35:39.421" v="191" actId="14826"/>
          <ac:picMkLst>
            <pc:docMk/>
            <pc:sldMk cId="0" sldId="280"/>
            <ac:picMk id="6146" creationId="{9A3CDAC7-786D-0F9A-3E2B-9525ABB38299}"/>
          </ac:picMkLst>
        </pc:picChg>
      </pc:sldChg>
      <pc:sldChg chg="modSp mod">
        <pc:chgData name="Eve Thould" userId="38451c84653f422f" providerId="LiveId" clId="{DA6AB7B9-B880-41B8-B82D-49FD012A3E3C}" dt="2022-08-18T05:35:50.614" v="192" actId="1076"/>
        <pc:sldMkLst>
          <pc:docMk/>
          <pc:sldMk cId="0" sldId="281"/>
        </pc:sldMkLst>
        <pc:spChg chg="mod">
          <ac:chgData name="Eve Thould" userId="38451c84653f422f" providerId="LiveId" clId="{DA6AB7B9-B880-41B8-B82D-49FD012A3E3C}" dt="2022-08-18T05:35:50.614" v="192" actId="1076"/>
          <ac:spMkLst>
            <pc:docMk/>
            <pc:sldMk cId="0" sldId="281"/>
            <ac:spMk id="283" creationId="{00000000-0000-0000-0000-000000000000}"/>
          </ac:spMkLst>
        </pc:spChg>
      </pc:sldChg>
    </pc:docChg>
  </pc:docChgLst>
  <pc:docChgLst>
    <pc:chgData name="Eve Thould" userId="38451c84653f422f" providerId="LiveId" clId="{AACF7313-42A5-4C21-9492-884B536C4C30}"/>
    <pc:docChg chg="modSld">
      <pc:chgData name="Eve Thould" userId="38451c84653f422f" providerId="LiveId" clId="{AACF7313-42A5-4C21-9492-884B536C4C30}" dt="2022-08-18T15:22:24.976" v="14" actId="14100"/>
      <pc:docMkLst>
        <pc:docMk/>
      </pc:docMkLst>
      <pc:sldChg chg="modSp">
        <pc:chgData name="Eve Thould" userId="38451c84653f422f" providerId="LiveId" clId="{AACF7313-42A5-4C21-9492-884B536C4C30}" dt="2022-08-18T15:21:38.943" v="8" actId="1038"/>
        <pc:sldMkLst>
          <pc:docMk/>
          <pc:sldMk cId="0" sldId="266"/>
        </pc:sldMkLst>
        <pc:picChg chg="mod">
          <ac:chgData name="Eve Thould" userId="38451c84653f422f" providerId="LiveId" clId="{AACF7313-42A5-4C21-9492-884B536C4C30}" dt="2022-08-18T15:21:38.943" v="8" actId="1038"/>
          <ac:picMkLst>
            <pc:docMk/>
            <pc:sldMk cId="0" sldId="266"/>
            <ac:picMk id="3074" creationId="{449544F0-AFEA-7D48-6DF3-CE89A3861D39}"/>
          </ac:picMkLst>
        </pc:picChg>
      </pc:sldChg>
      <pc:sldChg chg="modSp mod">
        <pc:chgData name="Eve Thould" userId="38451c84653f422f" providerId="LiveId" clId="{AACF7313-42A5-4C21-9492-884B536C4C30}" dt="2022-08-18T15:21:47.884" v="11" actId="20577"/>
        <pc:sldMkLst>
          <pc:docMk/>
          <pc:sldMk cId="0" sldId="268"/>
        </pc:sldMkLst>
        <pc:spChg chg="mod">
          <ac:chgData name="Eve Thould" userId="38451c84653f422f" providerId="LiveId" clId="{AACF7313-42A5-4C21-9492-884B536C4C30}" dt="2022-08-18T15:21:47.884" v="11" actId="20577"/>
          <ac:spMkLst>
            <pc:docMk/>
            <pc:sldMk cId="0" sldId="268"/>
            <ac:spMk id="122" creationId="{00000000-0000-0000-0000-000000000000}"/>
          </ac:spMkLst>
        </pc:spChg>
      </pc:sldChg>
      <pc:sldChg chg="modSp mod">
        <pc:chgData name="Eve Thould" userId="38451c84653f422f" providerId="LiveId" clId="{AACF7313-42A5-4C21-9492-884B536C4C30}" dt="2022-08-18T15:22:24.976" v="14" actId="14100"/>
        <pc:sldMkLst>
          <pc:docMk/>
          <pc:sldMk cId="0" sldId="274"/>
        </pc:sldMkLst>
        <pc:spChg chg="mod">
          <ac:chgData name="Eve Thould" userId="38451c84653f422f" providerId="LiveId" clId="{AACF7313-42A5-4C21-9492-884B536C4C30}" dt="2022-08-18T15:22:19.292" v="13" actId="948"/>
          <ac:spMkLst>
            <pc:docMk/>
            <pc:sldMk cId="0" sldId="274"/>
            <ac:spMk id="194" creationId="{00000000-0000-0000-0000-000000000000}"/>
          </ac:spMkLst>
        </pc:spChg>
        <pc:picChg chg="mod">
          <ac:chgData name="Eve Thould" userId="38451c84653f422f" providerId="LiveId" clId="{AACF7313-42A5-4C21-9492-884B536C4C30}" dt="2022-08-18T15:22:24.976" v="14" actId="14100"/>
          <ac:picMkLst>
            <pc:docMk/>
            <pc:sldMk cId="0" sldId="274"/>
            <ac:picMk id="4098" creationId="{C7BF312B-683D-44E3-A4F1-75570EEB077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5" name="Google Shape;95;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6" name="Google Shape;96;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3" name="Google Shape;103;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4" name="Google Shape;104;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1" name="Google Shape;111;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2" name="Google Shape;112;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8" name="Google Shape;118;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9" name="Google Shape;119;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6" name="Google Shape;126;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7" name="Google Shape;127;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4" name="Google Shape;134;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5" name="Google Shape;135;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Survival strategies are set for every functional area to meet the requirements of each objective.</a:t>
            </a:r>
            <a:endParaRPr dirty="0"/>
          </a:p>
        </p:txBody>
      </p:sp>
      <p:sp>
        <p:nvSpPr>
          <p:cNvPr id="143" name="Google Shape;143;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2" name="Google Shape;162;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3" name="Google Shape;163;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0" name="Google Shape;170;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Profit satisficing strategies for marketing are likely to focus on increasing sales.</a:t>
            </a:r>
            <a:endParaRPr dirty="0"/>
          </a:p>
          <a:p>
            <a:pPr marL="0" lvl="0" indent="0" algn="l" rtl="0">
              <a:spcBef>
                <a:spcPts val="360"/>
              </a:spcBef>
              <a:spcAft>
                <a:spcPts val="0"/>
              </a:spcAft>
              <a:buNone/>
            </a:pPr>
            <a:r>
              <a:rPr lang="en-US" dirty="0"/>
              <a:t>HR may focus on use of volunteers to save staffing costs.</a:t>
            </a:r>
            <a:endParaRPr dirty="0"/>
          </a:p>
        </p:txBody>
      </p:sp>
      <p:sp>
        <p:nvSpPr>
          <p:cNvPr id="171" name="Google Shape;171;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0" name="Google Shape;190;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1" name="Google Shape;191;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Class discussion – what could the finance and operational department contribute to profit maximisations strategies?</a:t>
            </a:r>
            <a:endParaRPr dirty="0"/>
          </a:p>
        </p:txBody>
      </p:sp>
      <p:sp>
        <p:nvSpPr>
          <p:cNvPr id="198" name="Google Shape;198;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7" name="Google Shape;217;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8" name="Google Shape;218;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5" name="Google Shape;225;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what else can the marketing department do to launch the new product and increase sales </a:t>
            </a:r>
            <a:endParaRPr dirty="0"/>
          </a:p>
          <a:p>
            <a:pPr marL="0" lvl="0" indent="0" algn="l" rtl="0">
              <a:spcBef>
                <a:spcPts val="360"/>
              </a:spcBef>
              <a:spcAft>
                <a:spcPts val="0"/>
              </a:spcAft>
              <a:buNone/>
            </a:pPr>
            <a:r>
              <a:rPr lang="en-US" dirty="0"/>
              <a:t>to existing customers? </a:t>
            </a:r>
            <a:endParaRPr dirty="0"/>
          </a:p>
        </p:txBody>
      </p:sp>
      <p:sp>
        <p:nvSpPr>
          <p:cNvPr id="226" name="Google Shape;226;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45" name="Google Shape;245;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Acquisitions can be considered hostile. An organisation can buy shares in any PLC. When it has enough shares it could launch a hostile takeover.</a:t>
            </a:r>
            <a:endParaRPr dirty="0"/>
          </a:p>
          <a:p>
            <a:pPr marL="0" lvl="0" indent="0" algn="l" rtl="0">
              <a:spcBef>
                <a:spcPts val="360"/>
              </a:spcBef>
              <a:spcAft>
                <a:spcPts val="0"/>
              </a:spcAft>
              <a:buNone/>
            </a:pPr>
            <a:r>
              <a:rPr lang="en-US" dirty="0"/>
              <a:t>Ferrero Rocher bought up most of the almond producers in Turkey who supplied ingredients for its chocolate. Considered the best quality almonds, Ferrero Rocher now controls most of the world supply of almonds to the chocolate-making industry. Even to its competitors. </a:t>
            </a:r>
            <a:endParaRPr dirty="0"/>
          </a:p>
        </p:txBody>
      </p:sp>
      <p:sp>
        <p:nvSpPr>
          <p:cNvPr id="246" name="Google Shape;246;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53" name="Google Shape;253;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54" name="Google Shape;254;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73" name="Google Shape;273;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80" name="Google Shape;280;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2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86" name="Google Shape;286;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 name="Google Shape;4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 name="Google Shape;4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Google Shape;55;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6" name="Google Shape;56;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3" name="Google Shape;63;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4" name="Google Shape;64;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1" name="Google Shape;71;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2" name="Google Shape;72;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 name="Google Shape;79;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0" name="Google Shape;80;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7" name="Google Shape;87;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 why might some people/organisations feel less favourable towards a profit maximising business?</a:t>
            </a:r>
            <a:endParaRPr dirty="0"/>
          </a:p>
          <a:p>
            <a:pPr marL="0" lvl="0" indent="0" algn="l" rtl="0">
              <a:spcBef>
                <a:spcPts val="360"/>
              </a:spcBef>
              <a:spcAft>
                <a:spcPts val="0"/>
              </a:spcAft>
              <a:buNone/>
            </a:pPr>
            <a:r>
              <a:rPr lang="en-US" dirty="0"/>
              <a:t>Personal opinions that maximising profits may be viewed as taking too much from people who may not be able to afford it rather than let more people have goods/services at a lower price.</a:t>
            </a:r>
            <a:endParaRPr dirty="0"/>
          </a:p>
          <a:p>
            <a:pPr marL="0" lvl="0" indent="0" algn="l" rtl="0">
              <a:spcBef>
                <a:spcPts val="360"/>
              </a:spcBef>
              <a:spcAft>
                <a:spcPts val="0"/>
              </a:spcAft>
              <a:buNone/>
            </a:pPr>
            <a:r>
              <a:rPr lang="en-US" dirty="0"/>
              <a:t>Against the argument that the owners/investors risked their own and sometimes other people’s money, sometimes their life savings,  to start up and run the business so have the right to take as much profit from the business as possible. Without taking those risks, the goods/services may not be available to buy.</a:t>
            </a:r>
            <a:endParaRPr dirty="0"/>
          </a:p>
        </p:txBody>
      </p:sp>
      <p:sp>
        <p:nvSpPr>
          <p:cNvPr id="88" name="Google Shape;88;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8"/>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27</a:t>
            </a: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8"/>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8"/>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8"/>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8"/>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8"/>
          <p:cNvSpPr txBox="1"/>
          <p:nvPr/>
        </p:nvSpPr>
        <p:spPr>
          <a:xfrm>
            <a:off x="2444016" y="611702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a:solidFill>
                  <a:schemeClr val="dk1"/>
                </a:solidFill>
                <a:latin typeface="Arial"/>
                <a:ea typeface="Arial"/>
                <a:cs typeface="Arial"/>
                <a:sym typeface="Arial"/>
              </a:rPr>
              <a:t>© City &amp; Guilds Limited. </a:t>
            </a:r>
            <a:r>
              <a:rPr lang="en-US" sz="800" dirty="0">
                <a:solidFill>
                  <a:schemeClr val="dk1"/>
                </a:solidFill>
                <a:latin typeface="Arial"/>
                <a:ea typeface="Arial"/>
                <a:cs typeface="Arial"/>
                <a:sym typeface="Arial"/>
              </a:rPr>
              <a:t>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32F3DC42-CDCF-7D58-97AA-3C1D3EA6911D}"/>
              </a:ext>
            </a:extLst>
          </p:cNvPr>
          <p:cNvPicPr>
            <a:picLocks noChangeAspect="1"/>
          </p:cNvPicPr>
          <p:nvPr userDrawn="1"/>
        </p:nvPicPr>
        <p:blipFill>
          <a:blip r:embed="rId4"/>
          <a:stretch>
            <a:fillRect/>
          </a:stretch>
        </p:blipFill>
        <p:spPr>
          <a:xfrm>
            <a:off x="8187944" y="605129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12967"/>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2491581"/>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br>
              <a:rPr lang="en-US" dirty="0"/>
            </a:br>
            <a:br>
              <a:rPr lang="en-US" dirty="0"/>
            </a:br>
            <a:r>
              <a:rPr lang="en-US" dirty="0"/>
              <a:t>PowerPoint 10: Objectives and strategies</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Growth maximisation objectives</a:t>
            </a:r>
            <a:endParaRPr dirty="0"/>
          </a:p>
        </p:txBody>
      </p:sp>
      <p:sp>
        <p:nvSpPr>
          <p:cNvPr id="99" name="Google Shape;99;p10"/>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Growth maximising helps an organisation strengthen its position against competitors in the same markets. </a:t>
            </a:r>
            <a:endParaRPr sz="1800" b="1" dirty="0"/>
          </a:p>
          <a:p>
            <a:pPr marL="0" lvl="2" indent="0" algn="l" rtl="0">
              <a:lnSpc>
                <a:spcPct val="111111"/>
              </a:lnSpc>
              <a:spcBef>
                <a:spcPts val="1000"/>
              </a:spcBef>
              <a:spcAft>
                <a:spcPts val="0"/>
              </a:spcAft>
              <a:buNone/>
            </a:pPr>
            <a:r>
              <a:rPr lang="en-US" sz="1800" b="1" dirty="0"/>
              <a:t>Growth maximising objectives are:</a:t>
            </a:r>
            <a:endParaRPr sz="1800" dirty="0"/>
          </a:p>
          <a:p>
            <a:pPr marL="215900" lvl="3" indent="-215900" algn="l" rtl="0">
              <a:lnSpc>
                <a:spcPct val="125000"/>
              </a:lnSpc>
              <a:spcBef>
                <a:spcPts val="1000"/>
              </a:spcBef>
              <a:spcAft>
                <a:spcPts val="0"/>
              </a:spcAft>
              <a:buSzPts val="1600"/>
              <a:buChar char="•"/>
            </a:pPr>
            <a:r>
              <a:rPr lang="en-US" sz="1800" dirty="0"/>
              <a:t>increase market share.</a:t>
            </a:r>
          </a:p>
          <a:p>
            <a:pPr marL="215900" lvl="3" indent="-215900" algn="l" rtl="0">
              <a:lnSpc>
                <a:spcPct val="125000"/>
              </a:lnSpc>
              <a:spcBef>
                <a:spcPts val="1000"/>
              </a:spcBef>
              <a:spcAft>
                <a:spcPts val="0"/>
              </a:spcAft>
              <a:buSzPts val="1600"/>
              <a:buChar char="•"/>
            </a:pPr>
            <a:r>
              <a:rPr lang="en-US" sz="1800" dirty="0"/>
              <a:t>attract new staff/talent. </a:t>
            </a:r>
          </a:p>
          <a:p>
            <a:pPr marL="215900" lvl="3" indent="-215900" algn="l" rtl="0">
              <a:lnSpc>
                <a:spcPct val="125000"/>
              </a:lnSpc>
              <a:spcBef>
                <a:spcPts val="1000"/>
              </a:spcBef>
              <a:spcAft>
                <a:spcPts val="0"/>
              </a:spcAft>
              <a:buSzPts val="1600"/>
              <a:buChar char="•"/>
            </a:pPr>
            <a:r>
              <a:rPr lang="en-US" sz="1800" dirty="0"/>
              <a:t>expand products/services.</a:t>
            </a:r>
          </a:p>
          <a:p>
            <a:pPr marL="215900" lvl="3" indent="-215900" algn="l" rtl="0">
              <a:lnSpc>
                <a:spcPct val="125000"/>
              </a:lnSpc>
              <a:spcBef>
                <a:spcPts val="1000"/>
              </a:spcBef>
              <a:spcAft>
                <a:spcPts val="0"/>
              </a:spcAft>
              <a:buSzPts val="1600"/>
              <a:buChar char="•"/>
            </a:pPr>
            <a:r>
              <a:rPr lang="en-US" sz="1800" dirty="0"/>
              <a:t>retain profit to fund expansion.</a:t>
            </a:r>
          </a:p>
          <a:p>
            <a:pPr marL="215900" lvl="3" indent="-215900" algn="l" rtl="0">
              <a:lnSpc>
                <a:spcPct val="125000"/>
              </a:lnSpc>
              <a:spcBef>
                <a:spcPts val="500"/>
              </a:spcBef>
              <a:spcAft>
                <a:spcPts val="0"/>
              </a:spcAft>
              <a:buSzPts val="1600"/>
              <a:buChar char="•"/>
            </a:pPr>
            <a:r>
              <a:rPr lang="en-US" sz="1800" dirty="0"/>
              <a:t>increase production/service capacity.</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An organisation has to be ready for growth. It needs to be deliberate, well researched and well planned. It’s a risky strategy that could catapult a business to huge success or cause it to fail.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2050" name="Picture 2">
            <a:extLst>
              <a:ext uri="{FF2B5EF4-FFF2-40B4-BE49-F238E27FC236}">
                <a16:creationId xmlns:a16="http://schemas.microsoft.com/office/drawing/2014/main" id="{4CF5F8B7-CE65-C795-5472-69B24A8FFA66}"/>
              </a:ext>
            </a:extLst>
          </p:cNvPr>
          <p:cNvPicPr>
            <a:picLocks noChangeAspect="1" noChangeArrowheads="1"/>
          </p:cNvPicPr>
          <p:nvPr/>
        </p:nvPicPr>
        <p:blipFill>
          <a:blip r:embed="rId3"/>
          <a:srcRect/>
          <a:stretch/>
        </p:blipFill>
        <p:spPr bwMode="auto">
          <a:xfrm>
            <a:off x="4752630" y="2458972"/>
            <a:ext cx="3521292" cy="23522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Diversification objectives</a:t>
            </a:r>
            <a:endParaRPr dirty="0"/>
          </a:p>
        </p:txBody>
      </p:sp>
      <p:sp>
        <p:nvSpPr>
          <p:cNvPr id="107" name="Google Shape;107;p11"/>
          <p:cNvSpPr txBox="1">
            <a:spLocks noGrp="1"/>
          </p:cNvSpPr>
          <p:nvPr>
            <p:ph type="body" idx="1"/>
          </p:nvPr>
        </p:nvSpPr>
        <p:spPr>
          <a:xfrm>
            <a:off x="457200" y="1469002"/>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Diversification is linked to growth, but it takes the business into completely new markets with totally new products/services.</a:t>
            </a:r>
            <a:endParaRPr sz="1800" dirty="0"/>
          </a:p>
          <a:p>
            <a:pPr marL="0" lvl="2" indent="0" algn="l" rtl="0">
              <a:lnSpc>
                <a:spcPct val="111111"/>
              </a:lnSpc>
              <a:spcBef>
                <a:spcPts val="1000"/>
              </a:spcBef>
              <a:spcAft>
                <a:spcPts val="0"/>
              </a:spcAft>
              <a:buNone/>
            </a:pPr>
            <a:r>
              <a:rPr lang="en-US" sz="1800" b="1" dirty="0"/>
              <a:t>Diversification objectives are:</a:t>
            </a:r>
            <a:endParaRPr sz="1800" dirty="0"/>
          </a:p>
          <a:p>
            <a:pPr marL="215900" lvl="3" indent="-215900" algn="l" rtl="0">
              <a:lnSpc>
                <a:spcPct val="125000"/>
              </a:lnSpc>
              <a:spcBef>
                <a:spcPts val="1000"/>
              </a:spcBef>
              <a:spcAft>
                <a:spcPts val="0"/>
              </a:spcAft>
              <a:buSzPts val="1600"/>
              <a:buChar char="•"/>
            </a:pPr>
            <a:r>
              <a:rPr lang="en-US" sz="1800" dirty="0"/>
              <a:t>attracting financial investment. </a:t>
            </a:r>
          </a:p>
          <a:p>
            <a:pPr marL="215900" lvl="3" indent="-215900" algn="l" rtl="0">
              <a:lnSpc>
                <a:spcPct val="125000"/>
              </a:lnSpc>
              <a:spcBef>
                <a:spcPts val="1000"/>
              </a:spcBef>
              <a:spcAft>
                <a:spcPts val="0"/>
              </a:spcAft>
              <a:buSzPts val="1600"/>
              <a:buChar char="•"/>
            </a:pPr>
            <a:r>
              <a:rPr lang="en-US" sz="1800" dirty="0"/>
              <a:t>achieving economies of scale.</a:t>
            </a:r>
          </a:p>
          <a:p>
            <a:pPr marL="215900" lvl="3" indent="-215900" algn="l" rtl="0">
              <a:lnSpc>
                <a:spcPct val="125000"/>
              </a:lnSpc>
              <a:spcBef>
                <a:spcPts val="1000"/>
              </a:spcBef>
              <a:spcAft>
                <a:spcPts val="0"/>
              </a:spcAft>
              <a:buSzPts val="1600"/>
              <a:buChar char="•"/>
            </a:pPr>
            <a:r>
              <a:rPr lang="en-US" sz="1800" dirty="0"/>
              <a:t>identifying new target markets.</a:t>
            </a:r>
          </a:p>
          <a:p>
            <a:pPr marL="215900" lvl="3" indent="-215900" algn="l" rtl="0">
              <a:lnSpc>
                <a:spcPct val="125000"/>
              </a:lnSpc>
              <a:spcBef>
                <a:spcPts val="1000"/>
              </a:spcBef>
              <a:spcAft>
                <a:spcPts val="0"/>
              </a:spcAft>
              <a:buSzPts val="1600"/>
              <a:buChar char="•"/>
            </a:pPr>
            <a:r>
              <a:rPr lang="en-US" sz="1800" dirty="0"/>
              <a:t>design/develop/acquire new products/services.</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Diversification is one of the riskiest options for growth because it needs both product and market development. It is like starting a new business with existing resources.</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3074" name="Picture 2">
            <a:extLst>
              <a:ext uri="{FF2B5EF4-FFF2-40B4-BE49-F238E27FC236}">
                <a16:creationId xmlns:a16="http://schemas.microsoft.com/office/drawing/2014/main" id="{449544F0-AFEA-7D48-6DF3-CE89A3861D39}"/>
              </a:ext>
            </a:extLst>
          </p:cNvPr>
          <p:cNvPicPr>
            <a:picLocks noChangeAspect="1" noChangeArrowheads="1"/>
          </p:cNvPicPr>
          <p:nvPr/>
        </p:nvPicPr>
        <p:blipFill>
          <a:blip r:embed="rId3"/>
          <a:srcRect/>
          <a:stretch/>
        </p:blipFill>
        <p:spPr bwMode="auto">
          <a:xfrm>
            <a:off x="5530790" y="2185813"/>
            <a:ext cx="3094237" cy="21845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SMART objectives</a:t>
            </a:r>
            <a:endParaRPr dirty="0"/>
          </a:p>
        </p:txBody>
      </p:sp>
      <p:sp>
        <p:nvSpPr>
          <p:cNvPr id="115" name="Google Shape;115;p12"/>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Setting SMART objectives is a well-known management planning technique. </a:t>
            </a:r>
            <a:endParaRPr sz="1800" dirty="0"/>
          </a:p>
          <a:p>
            <a:pPr marL="0" lvl="2" indent="0" algn="l" rtl="0">
              <a:lnSpc>
                <a:spcPct val="111111"/>
              </a:lnSpc>
              <a:spcBef>
                <a:spcPts val="1000"/>
              </a:spcBef>
              <a:spcAft>
                <a:spcPts val="0"/>
              </a:spcAft>
              <a:buNone/>
            </a:pPr>
            <a:r>
              <a:rPr lang="en-US" sz="1800" dirty="0"/>
              <a:t>The aim is to create effective objectives that actually work in a business plan.</a:t>
            </a:r>
            <a:endParaRPr sz="1800" dirty="0"/>
          </a:p>
          <a:p>
            <a:pPr marL="0" lvl="2" indent="0" algn="l" rtl="0">
              <a:lnSpc>
                <a:spcPct val="111111"/>
              </a:lnSpc>
              <a:spcBef>
                <a:spcPts val="1000"/>
              </a:spcBef>
              <a:spcAft>
                <a:spcPts val="0"/>
              </a:spcAft>
              <a:buNone/>
            </a:pPr>
            <a:r>
              <a:rPr lang="en-US" sz="1800" b="1" dirty="0"/>
              <a:t>SMART objectives are:</a:t>
            </a:r>
            <a:endParaRPr sz="1800" dirty="0"/>
          </a:p>
          <a:p>
            <a:pPr marL="215900" lvl="3" indent="-215900" algn="l" rtl="0">
              <a:lnSpc>
                <a:spcPct val="125000"/>
              </a:lnSpc>
              <a:spcBef>
                <a:spcPts val="1000"/>
              </a:spcBef>
              <a:spcAft>
                <a:spcPts val="0"/>
              </a:spcAft>
              <a:buSzPts val="1600"/>
              <a:buChar char="•"/>
            </a:pPr>
            <a:r>
              <a:rPr lang="en-US" sz="1800" dirty="0"/>
              <a:t>Specific – very clearly defining what has to be achieved. </a:t>
            </a:r>
            <a:endParaRPr sz="1800" dirty="0"/>
          </a:p>
          <a:p>
            <a:pPr marL="215900" lvl="3" indent="-215900" algn="l" rtl="0">
              <a:lnSpc>
                <a:spcPct val="125000"/>
              </a:lnSpc>
              <a:spcBef>
                <a:spcPts val="1000"/>
              </a:spcBef>
              <a:spcAft>
                <a:spcPts val="0"/>
              </a:spcAft>
              <a:buSzPts val="1600"/>
              <a:buChar char="•"/>
            </a:pPr>
            <a:r>
              <a:rPr lang="en-US" sz="1800" dirty="0"/>
              <a:t>Measurable – in a way that can be quantified and assessed.</a:t>
            </a:r>
            <a:endParaRPr sz="1800" dirty="0"/>
          </a:p>
          <a:p>
            <a:pPr marL="215900" lvl="3" indent="-215900" algn="l" rtl="0">
              <a:lnSpc>
                <a:spcPct val="125000"/>
              </a:lnSpc>
              <a:spcBef>
                <a:spcPts val="1000"/>
              </a:spcBef>
              <a:spcAft>
                <a:spcPts val="0"/>
              </a:spcAft>
              <a:buSzPts val="1600"/>
              <a:buChar char="•"/>
            </a:pPr>
            <a:r>
              <a:rPr lang="en-US" sz="1800" dirty="0"/>
              <a:t>Achievable – need to be feasible, or people may be demotivated.</a:t>
            </a:r>
            <a:endParaRPr sz="1800" dirty="0"/>
          </a:p>
          <a:p>
            <a:pPr marL="215900" lvl="3" indent="-215900" algn="l" rtl="0">
              <a:lnSpc>
                <a:spcPct val="125000"/>
              </a:lnSpc>
              <a:spcBef>
                <a:spcPts val="1000"/>
              </a:spcBef>
              <a:spcAft>
                <a:spcPts val="0"/>
              </a:spcAft>
              <a:buSzPts val="1600"/>
              <a:buChar char="•"/>
            </a:pPr>
            <a:r>
              <a:rPr lang="en-US" sz="1800" dirty="0"/>
              <a:t>Relevant – congruent with what the organisation is trying to achieve.</a:t>
            </a:r>
            <a:endParaRPr sz="1800" dirty="0"/>
          </a:p>
          <a:p>
            <a:pPr marL="215900" lvl="3" indent="-215900" algn="l" rtl="0">
              <a:lnSpc>
                <a:spcPct val="125000"/>
              </a:lnSpc>
              <a:spcBef>
                <a:spcPts val="1000"/>
              </a:spcBef>
              <a:spcAft>
                <a:spcPts val="0"/>
              </a:spcAft>
              <a:buSzPts val="1600"/>
              <a:buChar char="•"/>
            </a:pPr>
            <a:r>
              <a:rPr lang="en-US" sz="1800" dirty="0"/>
              <a:t>Time-bound – with set milestones and deadlines to keep actions on track.</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SMART objectives form the basis of business and operational plans shared with everyone to ensure they all know what is expected of them in the time period.</a:t>
            </a:r>
            <a:endParaRPr sz="1800" dirty="0"/>
          </a:p>
          <a:p>
            <a:pPr marL="0" lvl="8" indent="0" algn="l" rtl="0">
              <a:lnSpc>
                <a:spcPct val="120000"/>
              </a:lnSpc>
              <a:spcBef>
                <a:spcPts val="0"/>
              </a:spcBef>
              <a:spcAft>
                <a:spcPts val="0"/>
              </a:spcAft>
              <a:buClr>
                <a:schemeClr val="dk1"/>
              </a:buClr>
              <a:buSzPts val="1000"/>
              <a:buFont typeface="Arial"/>
              <a:buNone/>
            </a:pPr>
            <a:endParaRPr dirty="0"/>
          </a:p>
          <a:p>
            <a:pPr marL="0" lvl="0" indent="0" algn="l" rtl="0">
              <a:lnSpc>
                <a:spcPct val="240000"/>
              </a:lnSpc>
              <a:spcBef>
                <a:spcPts val="1000"/>
              </a:spcBef>
              <a:spcAft>
                <a:spcPts val="0"/>
              </a:spcAft>
              <a:buNone/>
            </a:pPr>
            <a:endParaRPr sz="1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Short-, medium- and long-term objectives</a:t>
            </a:r>
            <a:endParaRPr dirty="0"/>
          </a:p>
        </p:txBody>
      </p:sp>
      <p:sp>
        <p:nvSpPr>
          <p:cNvPr id="122" name="Google Shape;122;p13"/>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Objectives may be short-, medium- or long-term </a:t>
            </a:r>
            <a:endParaRPr sz="1800" dirty="0"/>
          </a:p>
          <a:p>
            <a:pPr marL="0" lvl="2" indent="0" algn="l" rtl="0">
              <a:lnSpc>
                <a:spcPct val="111111"/>
              </a:lnSpc>
              <a:spcBef>
                <a:spcPts val="0"/>
              </a:spcBef>
              <a:spcAft>
                <a:spcPts val="0"/>
              </a:spcAft>
              <a:buNone/>
            </a:pPr>
            <a:r>
              <a:rPr lang="en-US" sz="1800" dirty="0"/>
              <a:t>goals with different expected time scales:</a:t>
            </a:r>
          </a:p>
          <a:p>
            <a:pPr marL="0" lvl="2" indent="0" algn="l" rtl="0">
              <a:lnSpc>
                <a:spcPct val="111111"/>
              </a:lnSpc>
              <a:spcBef>
                <a:spcPts val="0"/>
              </a:spcBef>
              <a:spcAft>
                <a:spcPts val="0"/>
              </a:spcAft>
              <a:buNone/>
            </a:pPr>
            <a:endParaRPr sz="1800" dirty="0"/>
          </a:p>
          <a:p>
            <a:pPr marL="215900" lvl="3" indent="-215900" algn="l" rtl="0">
              <a:lnSpc>
                <a:spcPct val="125000"/>
              </a:lnSpc>
              <a:spcBef>
                <a:spcPts val="1000"/>
              </a:spcBef>
              <a:spcAft>
                <a:spcPts val="0"/>
              </a:spcAft>
              <a:buSzPts val="1600"/>
              <a:buChar char="•"/>
            </a:pPr>
            <a:r>
              <a:rPr lang="en-US" sz="1800" dirty="0"/>
              <a:t>Short term – achieved within one year.</a:t>
            </a:r>
            <a:endParaRPr sz="1800" dirty="0"/>
          </a:p>
          <a:p>
            <a:pPr marL="215900" lvl="3" indent="-215900" algn="l" rtl="0">
              <a:lnSpc>
                <a:spcPct val="125000"/>
              </a:lnSpc>
              <a:spcBef>
                <a:spcPts val="1000"/>
              </a:spcBef>
              <a:spcAft>
                <a:spcPts val="0"/>
              </a:spcAft>
              <a:buSzPts val="1600"/>
              <a:buChar char="•"/>
            </a:pPr>
            <a:r>
              <a:rPr lang="en-US" sz="1800" dirty="0"/>
              <a:t>Medium term – achieved within five years.</a:t>
            </a:r>
            <a:endParaRPr sz="1800" dirty="0"/>
          </a:p>
          <a:p>
            <a:pPr marL="215900" lvl="3" indent="-215900" algn="l" rtl="0">
              <a:lnSpc>
                <a:spcPct val="125000"/>
              </a:lnSpc>
              <a:spcBef>
                <a:spcPts val="1000"/>
              </a:spcBef>
              <a:spcAft>
                <a:spcPts val="0"/>
              </a:spcAft>
              <a:buSzPts val="1600"/>
              <a:buChar char="•"/>
            </a:pPr>
            <a:r>
              <a:rPr lang="en-US" sz="1800" dirty="0"/>
              <a:t>Long term – achieved within five to ten years based on achieving medium-term goals.</a:t>
            </a:r>
          </a:p>
          <a:p>
            <a:pPr marL="0" lvl="3" indent="0" algn="l" rtl="0">
              <a:lnSpc>
                <a:spcPct val="125000"/>
              </a:lnSpc>
              <a:spcBef>
                <a:spcPts val="1000"/>
              </a:spcBef>
              <a:spcAft>
                <a:spcPts val="0"/>
              </a:spcAft>
              <a:buSzPts val="1600"/>
              <a:buNone/>
            </a:pPr>
            <a:r>
              <a:rPr lang="en-US" sz="1800" dirty="0"/>
              <a:t>Generally, corporate objectives tend to be medium to long term and related to the organisation’s strategic plans.</a:t>
            </a:r>
          </a:p>
          <a:p>
            <a:pPr marL="0" lvl="3" indent="0" algn="l" rtl="0">
              <a:lnSpc>
                <a:spcPct val="125000"/>
              </a:lnSpc>
              <a:spcBef>
                <a:spcPts val="100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Functional objectives tend to be short to medium term, designed to support the achievement of strategic longer-term objectives.</a:t>
            </a:r>
            <a:endParaRPr sz="1800" dirty="0"/>
          </a:p>
          <a:p>
            <a:pPr marL="0" lvl="8" indent="0" algn="l" rtl="0">
              <a:lnSpc>
                <a:spcPct val="120000"/>
              </a:lnSpc>
              <a:spcBef>
                <a:spcPts val="0"/>
              </a:spcBef>
              <a:spcAft>
                <a:spcPts val="0"/>
              </a:spcAft>
              <a:buClr>
                <a:schemeClr val="dk1"/>
              </a:buClr>
              <a:buSzPts val="1000"/>
              <a:buFont typeface="Arial"/>
              <a:buNone/>
            </a:pPr>
            <a:endParaRPr dirty="0"/>
          </a:p>
          <a:p>
            <a:pPr marL="0" lvl="0" indent="0" algn="l" rtl="0">
              <a:lnSpc>
                <a:spcPct val="240000"/>
              </a:lnSpc>
              <a:spcBef>
                <a:spcPts val="1000"/>
              </a:spcBef>
              <a:spcAft>
                <a:spcPts val="0"/>
              </a:spcAft>
              <a:buNone/>
            </a:pPr>
            <a:endParaRPr sz="1000" dirty="0"/>
          </a:p>
        </p:txBody>
      </p:sp>
      <p:pic>
        <p:nvPicPr>
          <p:cNvPr id="4098" name="Picture 2">
            <a:extLst>
              <a:ext uri="{FF2B5EF4-FFF2-40B4-BE49-F238E27FC236}">
                <a16:creationId xmlns:a16="http://schemas.microsoft.com/office/drawing/2014/main" id="{E669286C-7E2C-F094-9274-BFF00F6F8E38}"/>
              </a:ext>
            </a:extLst>
          </p:cNvPr>
          <p:cNvPicPr>
            <a:picLocks noChangeAspect="1" noChangeArrowheads="1"/>
          </p:cNvPicPr>
          <p:nvPr/>
        </p:nvPicPr>
        <p:blipFill>
          <a:blip r:embed="rId3"/>
          <a:srcRect/>
          <a:stretch/>
        </p:blipFill>
        <p:spPr bwMode="auto">
          <a:xfrm>
            <a:off x="6010044" y="1530058"/>
            <a:ext cx="2613519" cy="17458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1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a:t>
            </a:r>
            <a:endParaRPr dirty="0"/>
          </a:p>
        </p:txBody>
      </p:sp>
      <p:sp>
        <p:nvSpPr>
          <p:cNvPr id="130" name="Google Shape;130;p14"/>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Organisational strategy: a business action plan designed to achieve long-term corporate objectives.</a:t>
            </a:r>
            <a:endParaRPr sz="1800" dirty="0"/>
          </a:p>
          <a:p>
            <a:pPr marL="215900" lvl="3" indent="-215900" algn="l" rtl="0">
              <a:lnSpc>
                <a:spcPct val="125000"/>
              </a:lnSpc>
              <a:spcBef>
                <a:spcPts val="1000"/>
              </a:spcBef>
              <a:spcAft>
                <a:spcPts val="0"/>
              </a:spcAft>
              <a:buSzPts val="1600"/>
              <a:buChar char="•"/>
            </a:pPr>
            <a:r>
              <a:rPr lang="en-US" sz="1800" dirty="0"/>
              <a:t>Strategy decisions - based on objectives. </a:t>
            </a:r>
            <a:endParaRPr sz="1800" dirty="0"/>
          </a:p>
          <a:p>
            <a:pPr marL="215900" lvl="3" indent="-215900" algn="l" rtl="0">
              <a:lnSpc>
                <a:spcPct val="125000"/>
              </a:lnSpc>
              <a:spcBef>
                <a:spcPts val="1000"/>
              </a:spcBef>
              <a:spcAft>
                <a:spcPts val="0"/>
              </a:spcAft>
              <a:buSzPts val="1600"/>
              <a:buChar char="•"/>
            </a:pPr>
            <a:r>
              <a:rPr lang="en-US" sz="1800" dirty="0"/>
              <a:t>Strategic plans to direct actions:</a:t>
            </a:r>
            <a:endParaRPr sz="1800" dirty="0"/>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what to do and how.</a:t>
            </a:r>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financial resources.</a:t>
            </a:r>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human resources.</a:t>
            </a:r>
          </a:p>
          <a:p>
            <a:pPr marL="501650" lvl="4" indent="-285750" algn="l" rtl="0">
              <a:lnSpc>
                <a:spcPct val="125000"/>
              </a:lnSpc>
              <a:spcBef>
                <a:spcPts val="500"/>
              </a:spcBef>
              <a:spcAft>
                <a:spcPts val="0"/>
              </a:spcAft>
              <a:buClr>
                <a:srgbClr val="0070C0"/>
              </a:buClr>
              <a:buSzPts val="1600"/>
              <a:buFont typeface="Arial" panose="020B0604020202020204" pitchFamily="34" charset="0"/>
              <a:buChar char="‒"/>
            </a:pPr>
            <a:r>
              <a:rPr lang="en-US" sz="1800" dirty="0"/>
              <a:t>production resources.</a:t>
            </a:r>
          </a:p>
          <a:p>
            <a:pPr marL="0" lvl="3" indent="0" algn="l" rtl="0">
              <a:lnSpc>
                <a:spcPct val="111111"/>
              </a:lnSpc>
              <a:spcBef>
                <a:spcPts val="1000"/>
              </a:spcBef>
              <a:spcAft>
                <a:spcPts val="0"/>
              </a:spcAft>
              <a:buClr>
                <a:srgbClr val="0070C0"/>
              </a:buClr>
              <a:buSzPts val="1600"/>
              <a:buNone/>
            </a:pPr>
            <a:br>
              <a:rPr lang="en-US" sz="1800" dirty="0"/>
            </a:br>
            <a:r>
              <a:rPr lang="en-US" sz="1800" dirty="0"/>
              <a:t>Strategies are not decided until corporate and functional objectives are agreed.</a:t>
            </a:r>
          </a:p>
          <a:p>
            <a:pPr marL="0" lvl="8" indent="0" algn="l" rtl="0">
              <a:lnSpc>
                <a:spcPct val="120000"/>
              </a:lnSpc>
              <a:spcBef>
                <a:spcPts val="500"/>
              </a:spcBef>
              <a:spcAft>
                <a:spcPts val="0"/>
              </a:spcAft>
              <a:buClr>
                <a:schemeClr val="dk1"/>
              </a:buClr>
              <a:buSzPts val="1000"/>
              <a:buFont typeface="Arial"/>
              <a:buNone/>
            </a:pPr>
            <a:endParaRPr sz="1800" dirty="0"/>
          </a:p>
          <a:p>
            <a:pPr marL="0" lvl="0" indent="0" algn="l" rtl="0">
              <a:lnSpc>
                <a:spcPct val="240000"/>
              </a:lnSpc>
              <a:spcBef>
                <a:spcPts val="1000"/>
              </a:spcBef>
              <a:spcAft>
                <a:spcPts val="0"/>
              </a:spcAft>
              <a:buNone/>
            </a:pPr>
            <a:endParaRPr sz="1000" dirty="0"/>
          </a:p>
        </p:txBody>
      </p:sp>
      <p:pic>
        <p:nvPicPr>
          <p:cNvPr id="2052" name="Picture 4">
            <a:extLst>
              <a:ext uri="{FF2B5EF4-FFF2-40B4-BE49-F238E27FC236}">
                <a16:creationId xmlns:a16="http://schemas.microsoft.com/office/drawing/2014/main" id="{B0997F53-F640-4F08-82E1-310F911D9486}"/>
              </a:ext>
            </a:extLst>
          </p:cNvPr>
          <p:cNvPicPr>
            <a:picLocks noChangeAspect="1" noChangeArrowheads="1"/>
          </p:cNvPicPr>
          <p:nvPr/>
        </p:nvPicPr>
        <p:blipFill>
          <a:blip r:embed="rId3"/>
          <a:srcRect/>
          <a:stretch/>
        </p:blipFill>
        <p:spPr bwMode="auto">
          <a:xfrm>
            <a:off x="5065820" y="2219593"/>
            <a:ext cx="3620980" cy="24188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for achieving survival objectives</a:t>
            </a:r>
            <a:endParaRPr dirty="0"/>
          </a:p>
        </p:txBody>
      </p:sp>
      <p:sp>
        <p:nvSpPr>
          <p:cNvPr id="138" name="Google Shape;138;p15"/>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Survival plans may include the following strategies:</a:t>
            </a:r>
            <a:endParaRPr sz="1800" dirty="0"/>
          </a:p>
          <a:p>
            <a:pPr marL="215900" lvl="3" indent="-215900" algn="l" rtl="0">
              <a:lnSpc>
                <a:spcPct val="125000"/>
              </a:lnSpc>
              <a:spcBef>
                <a:spcPts val="500"/>
              </a:spcBef>
              <a:spcAft>
                <a:spcPts val="0"/>
              </a:spcAft>
              <a:buSzPts val="1600"/>
              <a:buChar char="•"/>
            </a:pPr>
            <a:r>
              <a:rPr lang="en-US" sz="1800" dirty="0"/>
              <a:t>Save cash for better liquidity/delay supplier payments. </a:t>
            </a:r>
            <a:endParaRPr sz="1800" dirty="0"/>
          </a:p>
          <a:p>
            <a:pPr marL="215900" lvl="3" indent="-215900" algn="l" rtl="0">
              <a:lnSpc>
                <a:spcPct val="125000"/>
              </a:lnSpc>
              <a:spcBef>
                <a:spcPts val="1000"/>
              </a:spcBef>
              <a:spcAft>
                <a:spcPts val="0"/>
              </a:spcAft>
              <a:buSzPts val="1600"/>
              <a:buChar char="•"/>
            </a:pPr>
            <a:r>
              <a:rPr lang="en-US" sz="1800" dirty="0"/>
              <a:t>Cost-cutting actions – lay off staff/ cheaper suppliers. </a:t>
            </a:r>
            <a:endParaRPr sz="1800" dirty="0"/>
          </a:p>
          <a:p>
            <a:pPr marL="215900" lvl="3" indent="-215900" algn="l" rtl="0">
              <a:lnSpc>
                <a:spcPct val="125000"/>
              </a:lnSpc>
              <a:spcBef>
                <a:spcPts val="1000"/>
              </a:spcBef>
              <a:spcAft>
                <a:spcPts val="0"/>
              </a:spcAft>
              <a:buSzPts val="1600"/>
              <a:buChar char="•"/>
            </a:pPr>
            <a:r>
              <a:rPr lang="en-US" sz="1800" dirty="0"/>
              <a:t>Pivot activities – new products/services/markets.</a:t>
            </a:r>
            <a:endParaRPr sz="1800" dirty="0"/>
          </a:p>
          <a:p>
            <a:pPr marL="215900" lvl="3" indent="-215900" algn="l" rtl="0">
              <a:lnSpc>
                <a:spcPct val="125000"/>
              </a:lnSpc>
              <a:spcBef>
                <a:spcPts val="1000"/>
              </a:spcBef>
              <a:spcAft>
                <a:spcPts val="0"/>
              </a:spcAft>
              <a:buSzPts val="1600"/>
              <a:buChar char="•"/>
            </a:pPr>
            <a:r>
              <a:rPr lang="en-US" sz="1800" dirty="0"/>
              <a:t>Regular SWOT analysis – know what’s coming.</a:t>
            </a:r>
            <a:endParaRPr sz="1800" dirty="0"/>
          </a:p>
          <a:p>
            <a:pPr marL="215900" lvl="3" indent="-215900" algn="l" rtl="0">
              <a:lnSpc>
                <a:spcPct val="125000"/>
              </a:lnSpc>
              <a:spcBef>
                <a:spcPts val="1000"/>
              </a:spcBef>
              <a:spcAft>
                <a:spcPts val="0"/>
              </a:spcAft>
              <a:buSzPts val="1600"/>
              <a:buChar char="•"/>
            </a:pPr>
            <a:r>
              <a:rPr lang="en-US" sz="1800" dirty="0"/>
              <a:t>Focus on marketing/increase sales. </a:t>
            </a:r>
            <a:endParaRPr sz="1800" dirty="0"/>
          </a:p>
          <a:p>
            <a:pPr marL="215900" lvl="3" indent="-215900" algn="l" rtl="0">
              <a:lnSpc>
                <a:spcPct val="125000"/>
              </a:lnSpc>
              <a:spcBef>
                <a:spcPts val="1000"/>
              </a:spcBef>
              <a:spcAft>
                <a:spcPts val="0"/>
              </a:spcAft>
              <a:buSzPts val="1600"/>
              <a:buChar char="•"/>
            </a:pPr>
            <a:r>
              <a:rPr lang="en-US" sz="1800" dirty="0"/>
              <a:t>Reduce profit margins/lower prices.</a:t>
            </a:r>
            <a:endParaRPr sz="1800" dirty="0"/>
          </a:p>
          <a:p>
            <a:pPr marL="215900" lvl="3" indent="-215900" algn="l" rtl="0">
              <a:lnSpc>
                <a:spcPct val="125000"/>
              </a:lnSpc>
              <a:spcBef>
                <a:spcPts val="1000"/>
              </a:spcBef>
              <a:spcAft>
                <a:spcPts val="0"/>
              </a:spcAft>
              <a:buSzPts val="1600"/>
              <a:buChar char="•"/>
            </a:pPr>
            <a:r>
              <a:rPr lang="en-US" sz="1800" dirty="0"/>
              <a:t>Have a back-up/contingency plan.</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Estimates show 20% of business fail each year. Within five years 95% of new businesses will cease to exist. All organisations should plan for survival.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sp>
        <p:nvSpPr>
          <p:cNvPr id="5" name="TextBox 4">
            <a:extLst>
              <a:ext uri="{FF2B5EF4-FFF2-40B4-BE49-F238E27FC236}">
                <a16:creationId xmlns:a16="http://schemas.microsoft.com/office/drawing/2014/main" id="{45ED5440-7135-44AC-8B79-8BCCB0273959}"/>
              </a:ext>
            </a:extLst>
          </p:cNvPr>
          <p:cNvSpPr txBox="1"/>
          <p:nvPr/>
        </p:nvSpPr>
        <p:spPr>
          <a:xfrm>
            <a:off x="2286000" y="3277331"/>
            <a:ext cx="4572000" cy="307777"/>
          </a:xfrm>
          <a:prstGeom prst="rect">
            <a:avLst/>
          </a:prstGeom>
          <a:noFill/>
        </p:spPr>
        <p:txBody>
          <a:bodyPr wrap="square">
            <a:spAutoFit/>
          </a:bodyPr>
          <a:lstStyle/>
          <a:p>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Survival strategies in action</a:t>
            </a:r>
            <a:endParaRPr dirty="0"/>
          </a:p>
        </p:txBody>
      </p:sp>
      <p:sp>
        <p:nvSpPr>
          <p:cNvPr id="146" name="Google Shape;146;p16"/>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survival in a downturn</a:t>
            </a:r>
            <a:endParaRPr sz="1800" dirty="0"/>
          </a:p>
          <a:p>
            <a:pPr marL="0" lvl="0" indent="0" algn="l" rtl="0">
              <a:lnSpc>
                <a:spcPct val="133333"/>
              </a:lnSpc>
              <a:spcBef>
                <a:spcPts val="600"/>
              </a:spcBef>
              <a:spcAft>
                <a:spcPts val="0"/>
              </a:spcAft>
              <a:buNone/>
            </a:pPr>
            <a:r>
              <a:rPr lang="en-US" sz="1800" b="1" dirty="0"/>
              <a:t>Strategy – focus on marketing to increase sales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147" name="Google Shape;147;p16"/>
          <p:cNvGrpSpPr/>
          <p:nvPr/>
        </p:nvGrpSpPr>
        <p:grpSpPr>
          <a:xfrm>
            <a:off x="611558" y="2492896"/>
            <a:ext cx="7776868" cy="3356897"/>
            <a:chOff x="-2" y="0"/>
            <a:chExt cx="7776868" cy="3356897"/>
          </a:xfrm>
        </p:grpSpPr>
        <p:sp>
          <p:nvSpPr>
            <p:cNvPr id="148" name="Google Shape;148;p16"/>
            <p:cNvSpPr/>
            <p:nvPr/>
          </p:nvSpPr>
          <p:spPr>
            <a:xfrm rot="10800000">
              <a:off x="-1" y="0"/>
              <a:ext cx="7776867" cy="671665"/>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49" name="Google Shape;149;p16"/>
            <p:cNvSpPr txBox="1"/>
            <p:nvPr/>
          </p:nvSpPr>
          <p:spPr>
            <a:xfrm>
              <a:off x="167915" y="0"/>
              <a:ext cx="7608951" cy="671665"/>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survival objective</a:t>
              </a:r>
            </a:p>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rPr>
                <a:t>	</a:t>
              </a:r>
              <a:r>
                <a:rPr lang="en-US" sz="1600" dirty="0">
                  <a:solidFill>
                    <a:schemeClr val="dk1"/>
                  </a:solidFill>
                  <a:latin typeface="Arial"/>
                  <a:ea typeface="Arial"/>
                  <a:cs typeface="Arial"/>
                  <a:sym typeface="Arial"/>
                </a:rPr>
                <a:t>At least break even covering all costs with income revenues</a:t>
              </a:r>
              <a:endParaRPr sz="1600" dirty="0"/>
            </a:p>
          </p:txBody>
        </p:sp>
        <p:sp>
          <p:nvSpPr>
            <p:cNvPr id="151" name="Google Shape;151;p16"/>
            <p:cNvSpPr/>
            <p:nvPr/>
          </p:nvSpPr>
          <p:spPr>
            <a:xfrm rot="10800000">
              <a:off x="-1" y="917209"/>
              <a:ext cx="7776867" cy="704899"/>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2" name="Google Shape;152;p16"/>
            <p:cNvSpPr txBox="1"/>
            <p:nvPr/>
          </p:nvSpPr>
          <p:spPr>
            <a:xfrm>
              <a:off x="176224" y="917209"/>
              <a:ext cx="7600642" cy="704899"/>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survival objectives</a:t>
              </a:r>
              <a:endParaRPr sz="1600"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ensure sales levels at least cover all break-even costs</a:t>
              </a:r>
              <a:endParaRPr sz="1600" dirty="0"/>
            </a:p>
          </p:txBody>
        </p:sp>
        <p:sp>
          <p:nvSpPr>
            <p:cNvPr id="154" name="Google Shape;154;p16"/>
            <p:cNvSpPr/>
            <p:nvPr/>
          </p:nvSpPr>
          <p:spPr>
            <a:xfrm rot="10800000">
              <a:off x="-2" y="1765710"/>
              <a:ext cx="7776867" cy="813023"/>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5" name="Google Shape;155;p16"/>
            <p:cNvSpPr txBox="1"/>
            <p:nvPr/>
          </p:nvSpPr>
          <p:spPr>
            <a:xfrm>
              <a:off x="176630" y="1872209"/>
              <a:ext cx="7600236" cy="706525"/>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a:t>
              </a:r>
              <a:r>
                <a:rPr lang="en-US" sz="1600" dirty="0">
                  <a:solidFill>
                    <a:schemeClr val="dk1"/>
                  </a:solidFill>
                </a:rPr>
                <a:t>s</a:t>
              </a:r>
              <a:r>
                <a:rPr lang="en-US" sz="1600" dirty="0">
                  <a:solidFill>
                    <a:schemeClr val="dk1"/>
                  </a:solidFill>
                  <a:latin typeface="Arial"/>
                  <a:ea typeface="Arial"/>
                  <a:cs typeface="Arial"/>
                  <a:sym typeface="Arial"/>
                </a:rPr>
                <a:t>urvival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reduce prices and start sales campaigns to new target audiences</a:t>
              </a:r>
              <a:endParaRPr dirty="0"/>
            </a:p>
          </p:txBody>
        </p:sp>
        <p:sp>
          <p:nvSpPr>
            <p:cNvPr id="157" name="Google Shape;157;p16"/>
            <p:cNvSpPr/>
            <p:nvPr/>
          </p:nvSpPr>
          <p:spPr>
            <a:xfrm rot="10800000">
              <a:off x="-1" y="2685232"/>
              <a:ext cx="7776867" cy="671665"/>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58" name="Google Shape;158;p16"/>
            <p:cNvSpPr txBox="1"/>
            <p:nvPr/>
          </p:nvSpPr>
          <p:spPr>
            <a:xfrm>
              <a:off x="167915" y="2685232"/>
              <a:ext cx="7608951" cy="671665"/>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Use organic social media campaigns for free advertising</a:t>
              </a:r>
              <a:endParaRPr sz="1600" dirty="0">
                <a:solidFill>
                  <a:schemeClr val="dk1"/>
                </a:solidFill>
                <a:latin typeface="Arial"/>
                <a:ea typeface="Arial"/>
                <a:cs typeface="Arial"/>
                <a:sym typeface="Arial"/>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to achieve profit satisficing objectives</a:t>
            </a:r>
            <a:endParaRPr dirty="0"/>
          </a:p>
        </p:txBody>
      </p:sp>
      <p:sp>
        <p:nvSpPr>
          <p:cNvPr id="166" name="Google Shape;166;p17"/>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satisficing is only achievable if the satisfaction level is agreed and communicated. </a:t>
            </a:r>
            <a:endParaRPr dirty="0"/>
          </a:p>
          <a:p>
            <a:pPr marL="0" lvl="2" indent="0" algn="l" rtl="0">
              <a:lnSpc>
                <a:spcPct val="111111"/>
              </a:lnSpc>
              <a:spcBef>
                <a:spcPts val="1000"/>
              </a:spcBef>
              <a:spcAft>
                <a:spcPts val="0"/>
              </a:spcAft>
              <a:buNone/>
            </a:pPr>
            <a:r>
              <a:rPr lang="en-US" sz="1800" dirty="0"/>
              <a:t>A CIC must set up an asset lock guaranteeing at least 60% of its net profits is invested in the community it identified for support. Leaving 40% for shareholders.</a:t>
            </a:r>
            <a:endParaRPr dirty="0"/>
          </a:p>
          <a:p>
            <a:pPr marL="0" lvl="2" indent="0" algn="l" rtl="0">
              <a:lnSpc>
                <a:spcPct val="111111"/>
              </a:lnSpc>
              <a:spcBef>
                <a:spcPts val="1000"/>
              </a:spcBef>
              <a:spcAft>
                <a:spcPts val="0"/>
              </a:spcAft>
              <a:buNone/>
            </a:pPr>
            <a:r>
              <a:rPr lang="en-US" sz="1800" dirty="0"/>
              <a:t>Shareholders/owner may decide they are satisfied with 20% of net profits because they set the business up to support a specific cause rather than personal wealth. </a:t>
            </a:r>
            <a:endParaRPr dirty="0"/>
          </a:p>
          <a:p>
            <a:pPr marL="0" lvl="2" indent="0" algn="l" rtl="0">
              <a:lnSpc>
                <a:spcPct val="125000"/>
              </a:lnSpc>
              <a:spcBef>
                <a:spcPts val="0"/>
              </a:spcBef>
              <a:spcAft>
                <a:spcPts val="0"/>
              </a:spcAft>
              <a:buNone/>
            </a:pPr>
            <a:endParaRPr sz="1800" dirty="0"/>
          </a:p>
          <a:p>
            <a:pPr marL="0" lvl="2" indent="0" algn="l" rtl="0">
              <a:lnSpc>
                <a:spcPct val="125000"/>
              </a:lnSpc>
              <a:spcBef>
                <a:spcPts val="0"/>
              </a:spcBef>
              <a:spcAft>
                <a:spcPts val="0"/>
              </a:spcAft>
              <a:buNone/>
            </a:pPr>
            <a:r>
              <a:rPr lang="en-US" sz="1800" dirty="0"/>
              <a:t>Profit satisficing objectives are now:</a:t>
            </a:r>
            <a:endParaRPr sz="1800" dirty="0"/>
          </a:p>
          <a:p>
            <a:pPr marL="215900" lvl="3" indent="-215900" algn="l" rtl="0">
              <a:lnSpc>
                <a:spcPct val="125000"/>
              </a:lnSpc>
              <a:spcBef>
                <a:spcPts val="0"/>
              </a:spcBef>
              <a:spcAft>
                <a:spcPts val="0"/>
              </a:spcAft>
              <a:buSzPts val="1600"/>
              <a:buChar char="•"/>
            </a:pPr>
            <a:r>
              <a:rPr lang="en-US" sz="1800" dirty="0"/>
              <a:t>agreed the required level of satisfaction.</a:t>
            </a:r>
            <a:endParaRPr sz="1800" dirty="0"/>
          </a:p>
          <a:p>
            <a:pPr marL="215900" lvl="3" indent="-215900" algn="l" rtl="0">
              <a:lnSpc>
                <a:spcPct val="125000"/>
              </a:lnSpc>
              <a:spcBef>
                <a:spcPts val="500"/>
              </a:spcBef>
              <a:spcAft>
                <a:spcPts val="0"/>
              </a:spcAft>
              <a:buSzPts val="1600"/>
              <a:buChar char="•"/>
            </a:pPr>
            <a:r>
              <a:rPr lang="en-US" sz="1800" dirty="0"/>
              <a:t>accepted 20% of profit for shareholders.</a:t>
            </a:r>
            <a:endParaRPr sz="1800" dirty="0"/>
          </a:p>
          <a:p>
            <a:pPr marL="0" lvl="3" indent="0" algn="l" rtl="0">
              <a:lnSpc>
                <a:spcPct val="125000"/>
              </a:lnSpc>
              <a:spcBef>
                <a:spcPts val="50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Shareholders/owners may also set a minimum level of net profit before taking 20% in dividends, eg Objective - £10,000 net profit before any dividends paid out at all.</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satisficing strategies in action</a:t>
            </a:r>
            <a:endParaRPr dirty="0"/>
          </a:p>
        </p:txBody>
      </p:sp>
      <p:sp>
        <p:nvSpPr>
          <p:cNvPr id="174" name="Google Shape;174;p18"/>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£10,000 net profit before 20% dividends to be paid</a:t>
            </a:r>
            <a:endParaRPr sz="1800" dirty="0"/>
          </a:p>
          <a:p>
            <a:pPr marL="0" lvl="0" indent="0" algn="l" rtl="0">
              <a:lnSpc>
                <a:spcPct val="133333"/>
              </a:lnSpc>
              <a:spcBef>
                <a:spcPts val="600"/>
              </a:spcBef>
              <a:spcAft>
                <a:spcPts val="0"/>
              </a:spcAft>
              <a:buNone/>
            </a:pPr>
            <a:r>
              <a:rPr lang="en-US" sz="1800" b="1" dirty="0"/>
              <a:t>Strategy – focus on finance to manage costs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175" name="Google Shape;175;p18"/>
          <p:cNvGrpSpPr/>
          <p:nvPr/>
        </p:nvGrpSpPr>
        <p:grpSpPr>
          <a:xfrm>
            <a:off x="611558" y="2458036"/>
            <a:ext cx="8075244" cy="3391788"/>
            <a:chOff x="-2" y="-34860"/>
            <a:chExt cx="8075244" cy="3391788"/>
          </a:xfrm>
        </p:grpSpPr>
        <p:sp>
          <p:nvSpPr>
            <p:cNvPr id="176" name="Google Shape;176;p18"/>
            <p:cNvSpPr/>
            <p:nvPr/>
          </p:nvSpPr>
          <p:spPr>
            <a:xfrm rot="10800000">
              <a:off x="-2" y="-34860"/>
              <a:ext cx="8075243" cy="70653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77" name="Google Shape;177;p18"/>
            <p:cNvSpPr txBox="1"/>
            <p:nvPr/>
          </p:nvSpPr>
          <p:spPr>
            <a:xfrm>
              <a:off x="167918" y="-1"/>
              <a:ext cx="7907324" cy="671679"/>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satisficing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At least £10K net profit per year to pay 20% as shareholder dividends</a:t>
              </a:r>
              <a:endParaRPr dirty="0"/>
            </a:p>
          </p:txBody>
        </p:sp>
        <p:sp>
          <p:nvSpPr>
            <p:cNvPr id="179" name="Google Shape;179;p18"/>
            <p:cNvSpPr/>
            <p:nvPr/>
          </p:nvSpPr>
          <p:spPr>
            <a:xfrm rot="10800000">
              <a:off x="-1" y="917195"/>
              <a:ext cx="8075243" cy="704912"/>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0" name="Google Shape;180;p18"/>
            <p:cNvSpPr txBox="1"/>
            <p:nvPr/>
          </p:nvSpPr>
          <p:spPr>
            <a:xfrm>
              <a:off x="176227" y="917195"/>
              <a:ext cx="7899015" cy="704912"/>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Financial satisficing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ensure sales revenues contribute at least 50% to profitability</a:t>
              </a:r>
              <a:endParaRPr dirty="0"/>
            </a:p>
          </p:txBody>
        </p:sp>
        <p:sp>
          <p:nvSpPr>
            <p:cNvPr id="182" name="Google Shape;182;p18"/>
            <p:cNvSpPr/>
            <p:nvPr/>
          </p:nvSpPr>
          <p:spPr>
            <a:xfrm rot="10800000">
              <a:off x="-1" y="1872212"/>
              <a:ext cx="8075243" cy="70653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3" name="Google Shape;183;p18"/>
            <p:cNvSpPr txBox="1"/>
            <p:nvPr/>
          </p:nvSpPr>
          <p:spPr>
            <a:xfrm>
              <a:off x="176633" y="1872212"/>
              <a:ext cx="7898609" cy="706538"/>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Financial satisficing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To set and manage budgets to ensure costs are minimised</a:t>
              </a:r>
              <a:endParaRPr dirty="0"/>
            </a:p>
          </p:txBody>
        </p:sp>
        <p:sp>
          <p:nvSpPr>
            <p:cNvPr id="185" name="Google Shape;185;p18"/>
            <p:cNvSpPr/>
            <p:nvPr/>
          </p:nvSpPr>
          <p:spPr>
            <a:xfrm rot="10800000">
              <a:off x="-1" y="2685250"/>
              <a:ext cx="8075243" cy="67167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86" name="Google Shape;186;p18"/>
            <p:cNvSpPr txBox="1"/>
            <p:nvPr/>
          </p:nvSpPr>
          <p:spPr>
            <a:xfrm>
              <a:off x="167918" y="2685250"/>
              <a:ext cx="7907324" cy="671678"/>
            </a:xfrm>
            <a:prstGeom prst="rect">
              <a:avLst/>
            </a:prstGeom>
            <a:noFill/>
            <a:ln>
              <a:noFill/>
            </a:ln>
          </p:spPr>
          <p:txBody>
            <a:bodyPr spcFirstLastPara="1" wrap="square" lIns="2961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Financial satisficing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Regular budget reviews to check costs are on or below target spend</a:t>
              </a:r>
              <a:endParaRPr dirty="0"/>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to achieve profit maximisation objectives</a:t>
            </a:r>
            <a:endParaRPr dirty="0"/>
          </a:p>
        </p:txBody>
      </p:sp>
      <p:sp>
        <p:nvSpPr>
          <p:cNvPr id="194" name="Google Shape;194;p19"/>
          <p:cNvSpPr txBox="1">
            <a:spLocks noGrp="1"/>
          </p:cNvSpPr>
          <p:nvPr>
            <p:ph type="body" idx="1"/>
          </p:nvPr>
        </p:nvSpPr>
        <p:spPr>
          <a:xfrm>
            <a:off x="437322"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maximising means everyone in the organisation focuses on generating revenues, increasing sales or reducing costs. </a:t>
            </a:r>
          </a:p>
          <a:p>
            <a:pPr marL="0" lvl="2" indent="0" algn="l" rtl="0">
              <a:lnSpc>
                <a:spcPct val="111111"/>
              </a:lnSpc>
              <a:spcBef>
                <a:spcPts val="1000"/>
              </a:spcBef>
              <a:spcAft>
                <a:spcPts val="0"/>
              </a:spcAft>
              <a:buNone/>
            </a:pPr>
            <a:r>
              <a:rPr lang="en-US" sz="1800" dirty="0"/>
              <a:t>The objectives in this case are not about survival or satisfaction – it is about creating a thriving organisation.</a:t>
            </a:r>
          </a:p>
          <a:p>
            <a:pPr marL="0" lvl="2" indent="0" algn="l" rtl="0">
              <a:lnSpc>
                <a:spcPct val="111111"/>
              </a:lnSpc>
              <a:spcBef>
                <a:spcPts val="1000"/>
              </a:spcBef>
              <a:spcAft>
                <a:spcPts val="0"/>
              </a:spcAft>
              <a:buNone/>
            </a:pPr>
            <a:r>
              <a:rPr lang="en-US" sz="1800" b="1" dirty="0"/>
              <a:t> Profit maximising strategies:</a:t>
            </a:r>
          </a:p>
          <a:p>
            <a:pPr marL="215900" lvl="3" indent="-215900" algn="l" rtl="0">
              <a:lnSpc>
                <a:spcPct val="100000"/>
              </a:lnSpc>
              <a:spcBef>
                <a:spcPts val="600"/>
              </a:spcBef>
              <a:spcAft>
                <a:spcPts val="0"/>
              </a:spcAft>
              <a:buSzPts val="1600"/>
              <a:buChar char="•"/>
            </a:pPr>
            <a:r>
              <a:rPr lang="en-US" sz="1800" dirty="0"/>
              <a:t>reduce costs.</a:t>
            </a:r>
          </a:p>
          <a:p>
            <a:pPr marL="215900" lvl="3" indent="-215900" algn="l" rtl="0">
              <a:lnSpc>
                <a:spcPct val="100000"/>
              </a:lnSpc>
              <a:spcBef>
                <a:spcPts val="600"/>
              </a:spcBef>
              <a:spcAft>
                <a:spcPts val="0"/>
              </a:spcAft>
              <a:buSzPts val="1600"/>
              <a:buChar char="•"/>
            </a:pPr>
            <a:r>
              <a:rPr lang="en-US" sz="1800" dirty="0"/>
              <a:t>increase prices.</a:t>
            </a:r>
          </a:p>
          <a:p>
            <a:pPr marL="215900" lvl="3" indent="-215900" algn="l" rtl="0">
              <a:lnSpc>
                <a:spcPct val="100000"/>
              </a:lnSpc>
              <a:spcBef>
                <a:spcPts val="600"/>
              </a:spcBef>
              <a:spcAft>
                <a:spcPts val="0"/>
              </a:spcAft>
              <a:buSzPts val="1600"/>
              <a:buChar char="•"/>
            </a:pPr>
            <a:r>
              <a:rPr lang="en-US" sz="1800" dirty="0"/>
              <a:t>upsell/cross sell/resell.</a:t>
            </a:r>
          </a:p>
          <a:p>
            <a:pPr marL="215900" lvl="3" indent="-215900" algn="l" rtl="0">
              <a:lnSpc>
                <a:spcPct val="100000"/>
              </a:lnSpc>
              <a:spcBef>
                <a:spcPts val="600"/>
              </a:spcBef>
              <a:spcAft>
                <a:spcPts val="0"/>
              </a:spcAft>
              <a:buSzPts val="1600"/>
              <a:buChar char="•"/>
            </a:pPr>
            <a:r>
              <a:rPr lang="en-US" sz="1800" dirty="0"/>
              <a:t>sell more to existing customers.</a:t>
            </a:r>
          </a:p>
          <a:p>
            <a:pPr marL="215900" lvl="3" indent="-215900" algn="l" rtl="0">
              <a:lnSpc>
                <a:spcPct val="100000"/>
              </a:lnSpc>
              <a:spcBef>
                <a:spcPts val="600"/>
              </a:spcBef>
              <a:spcAft>
                <a:spcPts val="0"/>
              </a:spcAft>
              <a:buSzPts val="1600"/>
              <a:buChar char="•"/>
            </a:pPr>
            <a:r>
              <a:rPr lang="en-US" sz="1800" dirty="0"/>
              <a:t>systems to increase order efficiencies.</a:t>
            </a:r>
          </a:p>
          <a:p>
            <a:pPr marL="0" lvl="3" indent="0" algn="l" rtl="0">
              <a:lnSpc>
                <a:spcPct val="111111"/>
              </a:lnSpc>
              <a:spcBef>
                <a:spcPts val="1000"/>
              </a:spcBef>
              <a:spcAft>
                <a:spcPts val="0"/>
              </a:spcAft>
              <a:buSzPts val="1800"/>
              <a:buNone/>
            </a:pPr>
            <a:r>
              <a:rPr lang="en-US" sz="1800" dirty="0"/>
              <a:t>McDonald’s restaurants maximise profits by upselling (do you want fries with that?) and systemising every product and process so everyone knows what to expect</a:t>
            </a:r>
            <a:r>
              <a:rPr lang="en-US" sz="1750" dirty="0"/>
              <a:t>.   </a:t>
            </a:r>
          </a:p>
          <a:p>
            <a:pPr marL="0" lvl="8" indent="0" algn="l" rtl="0">
              <a:lnSpc>
                <a:spcPct val="120000"/>
              </a:lnSpc>
              <a:spcBef>
                <a:spcPts val="500"/>
              </a:spcBef>
              <a:spcAft>
                <a:spcPts val="0"/>
              </a:spcAft>
              <a:buClr>
                <a:schemeClr val="dk1"/>
              </a:buClr>
              <a:buSzPts val="1000"/>
              <a:buFont typeface="Arial"/>
              <a:buNone/>
            </a:pPr>
            <a:endParaRPr dirty="0"/>
          </a:p>
        </p:txBody>
      </p:sp>
      <p:pic>
        <p:nvPicPr>
          <p:cNvPr id="4098" name="Picture 2">
            <a:extLst>
              <a:ext uri="{FF2B5EF4-FFF2-40B4-BE49-F238E27FC236}">
                <a16:creationId xmlns:a16="http://schemas.microsoft.com/office/drawing/2014/main" id="{C7BF312B-683D-44E3-A4F1-75570EEB0775}"/>
              </a:ext>
            </a:extLst>
          </p:cNvPr>
          <p:cNvPicPr>
            <a:picLocks noChangeAspect="1" noChangeArrowheads="1"/>
          </p:cNvPicPr>
          <p:nvPr/>
        </p:nvPicPr>
        <p:blipFill>
          <a:blip r:embed="rId3"/>
          <a:srcRect/>
          <a:stretch/>
        </p:blipFill>
        <p:spPr bwMode="auto">
          <a:xfrm>
            <a:off x="6019060" y="2587232"/>
            <a:ext cx="2431372" cy="24313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57200" y="1305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Discuss the purpose of organisational aims and objectives.</a:t>
            </a:r>
            <a:endParaRPr dirty="0"/>
          </a:p>
          <a:p>
            <a:pPr marL="215900" lvl="1" indent="-215900" algn="l" rtl="0">
              <a:lnSpc>
                <a:spcPct val="133333"/>
              </a:lnSpc>
              <a:spcBef>
                <a:spcPts val="1000"/>
              </a:spcBef>
              <a:spcAft>
                <a:spcPts val="0"/>
              </a:spcAft>
              <a:buSzPts val="1800"/>
              <a:buChar char="•"/>
            </a:pPr>
            <a:r>
              <a:rPr lang="en-US" dirty="0"/>
              <a:t>Recognise that objectives can be short, medium or long term.</a:t>
            </a:r>
            <a:endParaRPr dirty="0"/>
          </a:p>
          <a:p>
            <a:pPr marL="215900" lvl="1" indent="-215900" algn="l" rtl="0">
              <a:lnSpc>
                <a:spcPct val="133333"/>
              </a:lnSpc>
              <a:spcBef>
                <a:spcPts val="1000"/>
              </a:spcBef>
              <a:spcAft>
                <a:spcPts val="0"/>
              </a:spcAft>
              <a:buSzPts val="1800"/>
              <a:buChar char="•"/>
            </a:pPr>
            <a:r>
              <a:rPr lang="en-US" dirty="0"/>
              <a:t>Explain the strategies organisations can implement to achieve objectives.</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maximising strategies in action</a:t>
            </a:r>
            <a:endParaRPr dirty="0"/>
          </a:p>
        </p:txBody>
      </p:sp>
      <p:sp>
        <p:nvSpPr>
          <p:cNvPr id="201" name="Google Shape;201;p20"/>
          <p:cNvSpPr txBox="1">
            <a:spLocks noGrp="1"/>
          </p:cNvSpPr>
          <p:nvPr>
            <p:ph type="body" idx="1"/>
          </p:nvPr>
        </p:nvSpPr>
        <p:spPr>
          <a:xfrm>
            <a:off x="457200" y="1512000"/>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to increase sales by 10% profitability to 40% every year</a:t>
            </a:r>
            <a:endParaRPr sz="1800" dirty="0"/>
          </a:p>
          <a:p>
            <a:pPr marL="0" lvl="0" indent="0" algn="l" rtl="0">
              <a:lnSpc>
                <a:spcPct val="133333"/>
              </a:lnSpc>
              <a:spcBef>
                <a:spcPts val="600"/>
              </a:spcBef>
              <a:spcAft>
                <a:spcPts val="0"/>
              </a:spcAft>
              <a:buNone/>
            </a:pPr>
            <a:r>
              <a:rPr lang="en-US" sz="1800" b="1" dirty="0"/>
              <a:t>Strategy – focus on selling more to existing customers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202" name="Google Shape;202;p20"/>
          <p:cNvGrpSpPr/>
          <p:nvPr/>
        </p:nvGrpSpPr>
        <p:grpSpPr>
          <a:xfrm>
            <a:off x="611560" y="2494173"/>
            <a:ext cx="7474822" cy="3499004"/>
            <a:chOff x="-1" y="1276"/>
            <a:chExt cx="8075243" cy="3719335"/>
          </a:xfrm>
        </p:grpSpPr>
        <p:sp>
          <p:nvSpPr>
            <p:cNvPr id="203" name="Google Shape;203;p20"/>
            <p:cNvSpPr/>
            <p:nvPr/>
          </p:nvSpPr>
          <p:spPr>
            <a:xfrm rot="10800000">
              <a:off x="-1" y="1276"/>
              <a:ext cx="8075243" cy="54090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4" name="Google Shape;204;p20"/>
            <p:cNvSpPr txBox="1"/>
            <p:nvPr/>
          </p:nvSpPr>
          <p:spPr>
            <a:xfrm>
              <a:off x="135226" y="1276"/>
              <a:ext cx="7940016" cy="54090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profit maximising objectives</a:t>
              </a:r>
              <a:endParaRPr dirty="0"/>
            </a:p>
            <a:p>
              <a:pPr marL="0" marR="0" lvl="0" indent="0"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Increase sales by 10% and  40% net profit per year</a:t>
              </a:r>
              <a:endParaRPr dirty="0"/>
            </a:p>
          </p:txBody>
        </p:sp>
        <p:sp>
          <p:nvSpPr>
            <p:cNvPr id="206" name="Google Shape;206;p20"/>
            <p:cNvSpPr/>
            <p:nvPr/>
          </p:nvSpPr>
          <p:spPr>
            <a:xfrm rot="10800000">
              <a:off x="-1" y="644394"/>
              <a:ext cx="8075243" cy="849346"/>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07" name="Google Shape;207;p20"/>
            <p:cNvSpPr txBox="1"/>
            <p:nvPr/>
          </p:nvSpPr>
          <p:spPr>
            <a:xfrm>
              <a:off x="212335" y="644394"/>
              <a:ext cx="7862907" cy="849346"/>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profit maximising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Marketing: increase lead generation by more than 10%</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HR: reduce staffing costs by 10% with same opening hours </a:t>
              </a:r>
              <a:endParaRPr dirty="0"/>
            </a:p>
          </p:txBody>
        </p:sp>
        <p:sp>
          <p:nvSpPr>
            <p:cNvPr id="209" name="Google Shape;209;p20"/>
            <p:cNvSpPr/>
            <p:nvPr/>
          </p:nvSpPr>
          <p:spPr>
            <a:xfrm rot="10800000">
              <a:off x="-1" y="1641380"/>
              <a:ext cx="8075243" cy="91224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0" name="Google Shape;210;p20"/>
            <p:cNvSpPr txBox="1"/>
            <p:nvPr/>
          </p:nvSpPr>
          <p:spPr>
            <a:xfrm>
              <a:off x="228061" y="1641380"/>
              <a:ext cx="7847181" cy="91224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profit maximising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 create special offers to increase customer spend</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HR: review on-costs for national insurance, pension right, etc</a:t>
              </a:r>
              <a:endParaRPr dirty="0"/>
            </a:p>
          </p:txBody>
        </p:sp>
        <p:sp>
          <p:nvSpPr>
            <p:cNvPr id="212" name="Google Shape;212;p20"/>
            <p:cNvSpPr/>
            <p:nvPr/>
          </p:nvSpPr>
          <p:spPr>
            <a:xfrm rot="10800000">
              <a:off x="-1" y="2788944"/>
              <a:ext cx="8075243" cy="931667"/>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13" name="Google Shape;213;p20"/>
            <p:cNvSpPr txBox="1"/>
            <p:nvPr/>
          </p:nvSpPr>
          <p:spPr>
            <a:xfrm>
              <a:off x="232916" y="2788944"/>
              <a:ext cx="7842326" cy="931667"/>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profit maximising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BOGOF special offers requiring purchase of product</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HR: use zero hours agency staff with no/lower on-costs</a:t>
              </a:r>
              <a:endParaRPr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Strategies to achieve growth maximisation objectives</a:t>
            </a:r>
            <a:endParaRPr dirty="0"/>
          </a:p>
        </p:txBody>
      </p:sp>
      <p:sp>
        <p:nvSpPr>
          <p:cNvPr id="221" name="Google Shape;221;p21"/>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Growth is a complex process for a management team. It requires a change in mindset and delegating some control to others.</a:t>
            </a:r>
            <a:endParaRPr sz="1800" b="1" dirty="0"/>
          </a:p>
          <a:p>
            <a:pPr marL="0" lvl="2" indent="0" algn="l" rtl="0">
              <a:lnSpc>
                <a:spcPct val="111111"/>
              </a:lnSpc>
              <a:spcBef>
                <a:spcPts val="1000"/>
              </a:spcBef>
              <a:spcAft>
                <a:spcPts val="0"/>
              </a:spcAft>
              <a:buNone/>
            </a:pPr>
            <a:r>
              <a:rPr lang="en-US" sz="1800" b="1" dirty="0"/>
              <a:t>Growth maximising strategies may be:</a:t>
            </a:r>
            <a:endParaRPr sz="1800" dirty="0"/>
          </a:p>
          <a:p>
            <a:pPr marL="215900" lvl="3" indent="-215900" algn="l" rtl="0">
              <a:lnSpc>
                <a:spcPct val="125000"/>
              </a:lnSpc>
              <a:spcBef>
                <a:spcPts val="1000"/>
              </a:spcBef>
              <a:spcAft>
                <a:spcPts val="0"/>
              </a:spcAft>
              <a:buSzPts val="1600"/>
              <a:buChar char="•"/>
            </a:pPr>
            <a:r>
              <a:rPr lang="en-US" sz="1800" dirty="0"/>
              <a:t>market penetration.</a:t>
            </a:r>
          </a:p>
          <a:p>
            <a:pPr marL="215900" lvl="3" indent="-215900" algn="l" rtl="0">
              <a:lnSpc>
                <a:spcPct val="125000"/>
              </a:lnSpc>
              <a:spcBef>
                <a:spcPts val="1000"/>
              </a:spcBef>
              <a:spcAft>
                <a:spcPts val="0"/>
              </a:spcAft>
              <a:buSzPts val="1600"/>
              <a:buChar char="•"/>
            </a:pPr>
            <a:r>
              <a:rPr lang="en-US" sz="1800" dirty="0"/>
              <a:t>product development.</a:t>
            </a:r>
          </a:p>
          <a:p>
            <a:pPr marL="215900" lvl="3" indent="-215900" algn="l" rtl="0">
              <a:lnSpc>
                <a:spcPct val="125000"/>
              </a:lnSpc>
              <a:spcBef>
                <a:spcPts val="1000"/>
              </a:spcBef>
              <a:spcAft>
                <a:spcPts val="0"/>
              </a:spcAft>
              <a:buSzPts val="1600"/>
              <a:buChar char="•"/>
            </a:pPr>
            <a:r>
              <a:rPr lang="en-US" sz="1800" dirty="0"/>
              <a:t>market expansion.</a:t>
            </a:r>
          </a:p>
          <a:p>
            <a:pPr marL="215900" lvl="3" indent="-215900" algn="l" rtl="0">
              <a:lnSpc>
                <a:spcPct val="125000"/>
              </a:lnSpc>
              <a:spcBef>
                <a:spcPts val="1000"/>
              </a:spcBef>
              <a:spcAft>
                <a:spcPts val="0"/>
              </a:spcAft>
              <a:buSzPts val="1600"/>
              <a:buChar char="•"/>
            </a:pPr>
            <a:r>
              <a:rPr lang="en-US" sz="1800" dirty="0"/>
              <a:t>market segmentation.</a:t>
            </a:r>
          </a:p>
          <a:p>
            <a:pPr marL="215900" lvl="3" indent="-215900" algn="l" rtl="0">
              <a:lnSpc>
                <a:spcPct val="125000"/>
              </a:lnSpc>
              <a:spcBef>
                <a:spcPts val="1000"/>
              </a:spcBef>
              <a:spcAft>
                <a:spcPts val="0"/>
              </a:spcAft>
              <a:buSzPts val="1600"/>
              <a:buChar char="•"/>
            </a:pPr>
            <a:r>
              <a:rPr lang="en-US" sz="1800" dirty="0"/>
              <a:t>diversification.</a:t>
            </a:r>
          </a:p>
          <a:p>
            <a:pPr marL="0" lvl="3" indent="0" algn="l" rtl="0">
              <a:lnSpc>
                <a:spcPct val="111111"/>
              </a:lnSpc>
              <a:spcBef>
                <a:spcPts val="0"/>
              </a:spcBef>
              <a:spcAft>
                <a:spcPts val="0"/>
              </a:spcAft>
              <a:buSzPts val="1800"/>
              <a:buNone/>
            </a:pPr>
            <a:endParaRPr lang="en-US" sz="1800" dirty="0"/>
          </a:p>
          <a:p>
            <a:pPr marL="0" lvl="3" indent="0" algn="l" rtl="0">
              <a:lnSpc>
                <a:spcPct val="111111"/>
              </a:lnSpc>
              <a:spcBef>
                <a:spcPts val="0"/>
              </a:spcBef>
              <a:spcAft>
                <a:spcPts val="0"/>
              </a:spcAft>
              <a:buSzPts val="1800"/>
              <a:buNone/>
            </a:pPr>
            <a:r>
              <a:rPr lang="en-US" sz="1800" dirty="0"/>
              <a:t>Organisation structures may need to change to ensure it can manage and achieve its objectives.  </a:t>
            </a: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5122" name="Picture 2">
            <a:extLst>
              <a:ext uri="{FF2B5EF4-FFF2-40B4-BE49-F238E27FC236}">
                <a16:creationId xmlns:a16="http://schemas.microsoft.com/office/drawing/2014/main" id="{342CD79A-EAE7-F143-89CF-4B3369493012}"/>
              </a:ext>
            </a:extLst>
          </p:cNvPr>
          <p:cNvPicPr>
            <a:picLocks noChangeAspect="1" noChangeArrowheads="1"/>
          </p:cNvPicPr>
          <p:nvPr/>
        </p:nvPicPr>
        <p:blipFill>
          <a:blip r:embed="rId3"/>
          <a:srcRect/>
          <a:stretch/>
        </p:blipFill>
        <p:spPr bwMode="auto">
          <a:xfrm>
            <a:off x="4442011" y="2831977"/>
            <a:ext cx="3817031" cy="215280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Growth maximising strategies in action</a:t>
            </a:r>
            <a:endParaRPr dirty="0"/>
          </a:p>
        </p:txBody>
      </p:sp>
      <p:sp>
        <p:nvSpPr>
          <p:cNvPr id="229" name="Google Shape;229;p22"/>
          <p:cNvSpPr txBox="1">
            <a:spLocks noGrp="1"/>
          </p:cNvSpPr>
          <p:nvPr>
            <p:ph type="body" idx="1"/>
          </p:nvPr>
        </p:nvSpPr>
        <p:spPr>
          <a:xfrm>
            <a:off x="469135" y="1390588"/>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to create a new product for existing customers</a:t>
            </a:r>
            <a:endParaRPr sz="1800" dirty="0"/>
          </a:p>
          <a:p>
            <a:pPr marL="0" lvl="0" indent="0" algn="l" rtl="0">
              <a:lnSpc>
                <a:spcPct val="133333"/>
              </a:lnSpc>
              <a:spcBef>
                <a:spcPts val="600"/>
              </a:spcBef>
              <a:spcAft>
                <a:spcPts val="0"/>
              </a:spcAft>
              <a:buNone/>
            </a:pPr>
            <a:r>
              <a:rPr lang="en-US" sz="1800" b="1" dirty="0"/>
              <a:t>Strategy – focus on selling more new products to existing customers</a:t>
            </a:r>
            <a:r>
              <a:rPr lang="en-US" sz="1800" dirty="0"/>
              <a:t> </a:t>
            </a:r>
            <a:endParaRPr sz="1800" dirty="0"/>
          </a:p>
          <a:p>
            <a:pPr marL="0" lvl="0" indent="0" algn="l" rtl="0">
              <a:lnSpc>
                <a:spcPct val="133333"/>
              </a:lnSpc>
              <a:spcBef>
                <a:spcPts val="0"/>
              </a:spcBef>
              <a:spcAft>
                <a:spcPts val="0"/>
              </a:spcAft>
              <a:buNone/>
            </a:pPr>
            <a:endParaRPr sz="1800" dirty="0"/>
          </a:p>
        </p:txBody>
      </p:sp>
      <p:grpSp>
        <p:nvGrpSpPr>
          <p:cNvPr id="230" name="Google Shape;230;p22"/>
          <p:cNvGrpSpPr/>
          <p:nvPr/>
        </p:nvGrpSpPr>
        <p:grpSpPr>
          <a:xfrm>
            <a:off x="223700" y="2251482"/>
            <a:ext cx="8352931" cy="3720402"/>
            <a:chOff x="-1" y="742"/>
            <a:chExt cx="8352931" cy="3720402"/>
          </a:xfrm>
        </p:grpSpPr>
        <p:sp>
          <p:nvSpPr>
            <p:cNvPr id="231" name="Google Shape;231;p22"/>
            <p:cNvSpPr/>
            <p:nvPr/>
          </p:nvSpPr>
          <p:spPr>
            <a:xfrm rot="10800000">
              <a:off x="-1" y="742"/>
              <a:ext cx="8352931" cy="541064"/>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2" name="Google Shape;232;p22"/>
            <p:cNvSpPr txBox="1"/>
            <p:nvPr/>
          </p:nvSpPr>
          <p:spPr>
            <a:xfrm>
              <a:off x="135265" y="742"/>
              <a:ext cx="8217665" cy="541064"/>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growth maximising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Develop new product to increase sales to existing customers</a:t>
              </a:r>
              <a:endParaRPr dirty="0"/>
            </a:p>
          </p:txBody>
        </p:sp>
        <p:sp>
          <p:nvSpPr>
            <p:cNvPr id="234" name="Google Shape;234;p22"/>
            <p:cNvSpPr/>
            <p:nvPr/>
          </p:nvSpPr>
          <p:spPr>
            <a:xfrm rot="10800000">
              <a:off x="-1" y="644045"/>
              <a:ext cx="8352931" cy="849589"/>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5" name="Google Shape;235;p22"/>
            <p:cNvSpPr txBox="1"/>
            <p:nvPr/>
          </p:nvSpPr>
          <p:spPr>
            <a:xfrm>
              <a:off x="212396" y="644045"/>
              <a:ext cx="8140534" cy="849589"/>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growth maximising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R&amp;D: create up to five new product concepts for consideration</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research 100 existing customers on new product preferences       </a:t>
              </a:r>
              <a:endParaRPr dirty="0"/>
            </a:p>
          </p:txBody>
        </p:sp>
        <p:sp>
          <p:nvSpPr>
            <p:cNvPr id="237" name="Google Shape;237;p22"/>
            <p:cNvSpPr/>
            <p:nvPr/>
          </p:nvSpPr>
          <p:spPr>
            <a:xfrm rot="10800000">
              <a:off x="-1" y="1641317"/>
              <a:ext cx="8352931" cy="912510"/>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38" name="Google Shape;238;p22"/>
            <p:cNvSpPr txBox="1"/>
            <p:nvPr/>
          </p:nvSpPr>
          <p:spPr>
            <a:xfrm>
              <a:off x="228126" y="1641317"/>
              <a:ext cx="8124804" cy="912510"/>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growth maximising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present customer feedback on top three preferences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R&amp;D: create three prototypes of customer preferences for further research </a:t>
              </a:r>
              <a:endParaRPr dirty="0"/>
            </a:p>
          </p:txBody>
        </p:sp>
        <p:sp>
          <p:nvSpPr>
            <p:cNvPr id="240" name="Google Shape;240;p22"/>
            <p:cNvSpPr/>
            <p:nvPr/>
          </p:nvSpPr>
          <p:spPr>
            <a:xfrm rot="10800000">
              <a:off x="-1" y="2789210"/>
              <a:ext cx="8352931" cy="931934"/>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41" name="Google Shape;241;p22"/>
            <p:cNvSpPr txBox="1"/>
            <p:nvPr/>
          </p:nvSpPr>
          <p:spPr>
            <a:xfrm>
              <a:off x="232982" y="2789210"/>
              <a:ext cx="8119948" cy="931934"/>
            </a:xfrm>
            <a:prstGeom prst="rect">
              <a:avLst/>
            </a:prstGeom>
            <a:noFill/>
            <a:ln>
              <a:noFill/>
            </a:ln>
          </p:spPr>
          <p:txBody>
            <a:bodyPr spcFirstLastPara="1" wrap="square" lIns="23857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growth maximising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present potential best-selling prototype for full development</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Production: set up production run of new product for market</a:t>
              </a:r>
              <a:endParaRPr dirty="0"/>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Diversification objectives</a:t>
            </a:r>
            <a:endParaRPr dirty="0"/>
          </a:p>
        </p:txBody>
      </p:sp>
      <p:sp>
        <p:nvSpPr>
          <p:cNvPr id="249" name="Google Shape;249;p23"/>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Diversification reduces an organisation’s dependence on a single market or product.</a:t>
            </a:r>
            <a:endParaRPr sz="1800" b="1" dirty="0"/>
          </a:p>
          <a:p>
            <a:pPr marL="0" lvl="2" indent="0" algn="l" rtl="0">
              <a:lnSpc>
                <a:spcPct val="111111"/>
              </a:lnSpc>
              <a:spcBef>
                <a:spcPts val="1000"/>
              </a:spcBef>
              <a:spcAft>
                <a:spcPts val="0"/>
              </a:spcAft>
              <a:buNone/>
            </a:pPr>
            <a:r>
              <a:rPr lang="en-US" sz="1800" b="1" dirty="0"/>
              <a:t>Diversification strategies are:</a:t>
            </a:r>
            <a:endParaRPr sz="1800" dirty="0"/>
          </a:p>
          <a:p>
            <a:pPr marL="215900" lvl="3" indent="-215900" algn="l" rtl="0">
              <a:lnSpc>
                <a:spcPct val="125000"/>
              </a:lnSpc>
              <a:spcBef>
                <a:spcPts val="1000"/>
              </a:spcBef>
              <a:spcAft>
                <a:spcPts val="0"/>
              </a:spcAft>
              <a:buSzPts val="1600"/>
              <a:buChar char="•"/>
            </a:pPr>
            <a:r>
              <a:rPr lang="en-US" sz="1800" dirty="0"/>
              <a:t>organic growth – internal from business activities.</a:t>
            </a:r>
          </a:p>
          <a:p>
            <a:pPr marL="215900" lvl="3" indent="-215900" algn="l" rtl="0">
              <a:lnSpc>
                <a:spcPct val="125000"/>
              </a:lnSpc>
              <a:spcBef>
                <a:spcPts val="1000"/>
              </a:spcBef>
              <a:spcAft>
                <a:spcPts val="0"/>
              </a:spcAft>
              <a:buSzPts val="1600"/>
              <a:buChar char="•"/>
            </a:pPr>
            <a:r>
              <a:rPr lang="en-US" sz="1800" dirty="0"/>
              <a:t>acquisitions – taking over another company.</a:t>
            </a:r>
          </a:p>
          <a:p>
            <a:pPr marL="215900" lvl="3" indent="-215900" algn="l" rtl="0">
              <a:lnSpc>
                <a:spcPct val="125000"/>
              </a:lnSpc>
              <a:spcBef>
                <a:spcPts val="1000"/>
              </a:spcBef>
              <a:spcAft>
                <a:spcPts val="0"/>
              </a:spcAft>
              <a:buSzPts val="1600"/>
              <a:buChar char="•"/>
            </a:pPr>
            <a:r>
              <a:rPr lang="en-US" sz="1800" dirty="0"/>
              <a:t>mergers – two businesses agree to join together.</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Diversification can happen through vertical integration if a business takes over one of its suppliers (backwards integration) or any of the retailers that sells its products (forward integration).</a:t>
            </a:r>
            <a:endParaRPr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Horizontal integration happens if a business takes over any of its competitors. This may be considered growth rather than diversification.</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Diversification strategies in action</a:t>
            </a:r>
            <a:endParaRPr dirty="0"/>
          </a:p>
        </p:txBody>
      </p:sp>
      <p:sp>
        <p:nvSpPr>
          <p:cNvPr id="257" name="Google Shape;257;p24"/>
          <p:cNvSpPr txBox="1">
            <a:spLocks noGrp="1"/>
          </p:cNvSpPr>
          <p:nvPr>
            <p:ph type="body" idx="1"/>
          </p:nvPr>
        </p:nvSpPr>
        <p:spPr>
          <a:xfrm>
            <a:off x="457200" y="1390588"/>
            <a:ext cx="8229600" cy="45812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Objective – to diversify quickly buying suppliers in the industry</a:t>
            </a:r>
            <a:endParaRPr sz="1800" dirty="0"/>
          </a:p>
          <a:p>
            <a:pPr marL="0" lvl="0" indent="0" algn="l" rtl="0">
              <a:lnSpc>
                <a:spcPct val="133333"/>
              </a:lnSpc>
              <a:spcBef>
                <a:spcPts val="600"/>
              </a:spcBef>
              <a:spcAft>
                <a:spcPts val="0"/>
              </a:spcAft>
              <a:buNone/>
            </a:pPr>
            <a:r>
              <a:rPr lang="en-US" sz="1800" b="1" dirty="0"/>
              <a:t>Strategy – identifying suppliers willing to merge with the organisation</a:t>
            </a:r>
            <a:endParaRPr sz="1800" dirty="0"/>
          </a:p>
          <a:p>
            <a:pPr marL="0" lvl="0" indent="0" algn="l" rtl="0">
              <a:lnSpc>
                <a:spcPct val="133333"/>
              </a:lnSpc>
              <a:spcBef>
                <a:spcPts val="0"/>
              </a:spcBef>
              <a:spcAft>
                <a:spcPts val="0"/>
              </a:spcAft>
              <a:buNone/>
            </a:pPr>
            <a:endParaRPr sz="1800" dirty="0"/>
          </a:p>
        </p:txBody>
      </p:sp>
      <p:grpSp>
        <p:nvGrpSpPr>
          <p:cNvPr id="258" name="Google Shape;258;p24"/>
          <p:cNvGrpSpPr/>
          <p:nvPr/>
        </p:nvGrpSpPr>
        <p:grpSpPr>
          <a:xfrm>
            <a:off x="534378" y="2373961"/>
            <a:ext cx="8075243" cy="3719335"/>
            <a:chOff x="-1" y="1276"/>
            <a:chExt cx="8075243" cy="3719335"/>
          </a:xfrm>
        </p:grpSpPr>
        <p:sp>
          <p:nvSpPr>
            <p:cNvPr id="259" name="Google Shape;259;p24"/>
            <p:cNvSpPr/>
            <p:nvPr/>
          </p:nvSpPr>
          <p:spPr>
            <a:xfrm rot="10800000">
              <a:off x="-1" y="1276"/>
              <a:ext cx="8075243" cy="54090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0" name="Google Shape;260;p24"/>
            <p:cNvSpPr txBox="1"/>
            <p:nvPr/>
          </p:nvSpPr>
          <p:spPr>
            <a:xfrm>
              <a:off x="135226" y="1276"/>
              <a:ext cx="7940016" cy="54090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Corporate diversification objectives</a:t>
              </a:r>
              <a:endParaRPr lang="en-US"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Merge or acquire a major supplier to the industry</a:t>
              </a:r>
              <a:endParaRPr dirty="0"/>
            </a:p>
          </p:txBody>
        </p:sp>
        <p:sp>
          <p:nvSpPr>
            <p:cNvPr id="262" name="Google Shape;262;p24"/>
            <p:cNvSpPr/>
            <p:nvPr/>
          </p:nvSpPr>
          <p:spPr>
            <a:xfrm rot="10800000">
              <a:off x="-1" y="644394"/>
              <a:ext cx="8075243" cy="849346"/>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3" name="Google Shape;263;p24"/>
            <p:cNvSpPr txBox="1"/>
            <p:nvPr/>
          </p:nvSpPr>
          <p:spPr>
            <a:xfrm>
              <a:off x="212335" y="644394"/>
              <a:ext cx="7862907" cy="849346"/>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diversification objectives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research and identify potential target companies worldwide</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Ops mgt: identify which components will benefit most from merger  </a:t>
              </a:r>
              <a:endParaRPr dirty="0"/>
            </a:p>
          </p:txBody>
        </p:sp>
        <p:sp>
          <p:nvSpPr>
            <p:cNvPr id="265" name="Google Shape;265;p24"/>
            <p:cNvSpPr/>
            <p:nvPr/>
          </p:nvSpPr>
          <p:spPr>
            <a:xfrm rot="10800000">
              <a:off x="-1" y="1641380"/>
              <a:ext cx="8075243" cy="912248"/>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6" name="Google Shape;266;p24"/>
            <p:cNvSpPr txBox="1"/>
            <p:nvPr/>
          </p:nvSpPr>
          <p:spPr>
            <a:xfrm>
              <a:off x="228061" y="1641380"/>
              <a:ext cx="7847181" cy="912248"/>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diversification strategies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Management teams: negotiate with top 3 suppliers for merger</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Marketing: competitor analysis for potential conflicts/customers </a:t>
              </a:r>
              <a:endParaRPr dirty="0"/>
            </a:p>
          </p:txBody>
        </p:sp>
        <p:sp>
          <p:nvSpPr>
            <p:cNvPr id="268" name="Google Shape;268;p24"/>
            <p:cNvSpPr/>
            <p:nvPr/>
          </p:nvSpPr>
          <p:spPr>
            <a:xfrm rot="10800000">
              <a:off x="-1" y="2788944"/>
              <a:ext cx="8075243" cy="931667"/>
            </a:xfrm>
            <a:prstGeom prst="homePlate">
              <a:avLst>
                <a:gd name="adj" fmla="val 50000"/>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269" name="Google Shape;269;p24"/>
            <p:cNvSpPr txBox="1"/>
            <p:nvPr/>
          </p:nvSpPr>
          <p:spPr>
            <a:xfrm>
              <a:off x="232916" y="2788944"/>
              <a:ext cx="7842326" cy="931667"/>
            </a:xfrm>
            <a:prstGeom prst="rect">
              <a:avLst/>
            </a:prstGeom>
            <a:noFill/>
            <a:ln>
              <a:noFill/>
            </a:ln>
          </p:spPr>
          <p:txBody>
            <a:bodyPr spcFirstLastPara="1" wrap="square" lIns="238525" tIns="60950" rIns="113775" bIns="60950" anchor="ctr" anchorCtr="0">
              <a:noAutofit/>
            </a:bodyPr>
            <a:lstStyle/>
            <a:p>
              <a:pPr marL="0" marR="0" lvl="0" indent="0" algn="ctr" rtl="0">
                <a:lnSpc>
                  <a:spcPct val="90000"/>
                </a:lnSpc>
                <a:spcBef>
                  <a:spcPts val="0"/>
                </a:spcBef>
                <a:spcAft>
                  <a:spcPts val="0"/>
                </a:spcAft>
                <a:buClr>
                  <a:schemeClr val="dk1"/>
                </a:buClr>
                <a:buSzPts val="1600"/>
                <a:buFont typeface="Arial"/>
                <a:buNone/>
              </a:pPr>
              <a:r>
                <a:rPr lang="en-US" sz="1600" dirty="0">
                  <a:solidFill>
                    <a:schemeClr val="dk1"/>
                  </a:solidFill>
                  <a:latin typeface="Arial"/>
                  <a:ea typeface="Arial"/>
                  <a:cs typeface="Arial"/>
                  <a:sym typeface="Arial"/>
                </a:rPr>
                <a:t>Functional diversification tactics</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Management teams: complete deal with supplier target for merger</a:t>
              </a:r>
              <a:endParaRPr dirty="0"/>
            </a:p>
            <a:p>
              <a:pPr marL="0" marR="0" lvl="0" indent="0" algn="ctr" rtl="0">
                <a:lnSpc>
                  <a:spcPct val="90000"/>
                </a:lnSpc>
                <a:spcBef>
                  <a:spcPts val="560"/>
                </a:spcBef>
                <a:spcAft>
                  <a:spcPts val="0"/>
                </a:spcAft>
                <a:buClr>
                  <a:schemeClr val="dk1"/>
                </a:buClr>
                <a:buSzPts val="1600"/>
                <a:buFont typeface="Arial"/>
                <a:buNone/>
              </a:pPr>
              <a:r>
                <a:rPr lang="en-US" sz="1600" dirty="0">
                  <a:solidFill>
                    <a:schemeClr val="dk1"/>
                  </a:solidFill>
                  <a:latin typeface="Arial"/>
                  <a:ea typeface="Arial"/>
                  <a:cs typeface="Arial"/>
                  <a:sym typeface="Arial"/>
                </a:rPr>
                <a:t>                    Functional managers: create/implement merger plan for transition </a:t>
              </a:r>
              <a:endParaRPr dirty="0"/>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Organisational strategies – what’s the point?</a:t>
            </a:r>
            <a:endParaRPr dirty="0"/>
          </a:p>
        </p:txBody>
      </p:sp>
      <p:sp>
        <p:nvSpPr>
          <p:cNvPr id="276" name="Google Shape;276;p25"/>
          <p:cNvSpPr txBox="1">
            <a:spLocks noGrp="1"/>
          </p:cNvSpPr>
          <p:nvPr>
            <p:ph type="body" idx="1"/>
          </p:nvPr>
        </p:nvSpPr>
        <p:spPr>
          <a:xfrm>
            <a:off x="457200" y="1490717"/>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Strategic activities</a:t>
            </a:r>
            <a:endParaRPr sz="1800" b="1" dirty="0"/>
          </a:p>
          <a:p>
            <a:pPr marL="0" lvl="1" indent="0" algn="l" rtl="0">
              <a:lnSpc>
                <a:spcPct val="133333"/>
              </a:lnSpc>
              <a:spcBef>
                <a:spcPts val="1500"/>
              </a:spcBef>
              <a:spcAft>
                <a:spcPts val="0"/>
              </a:spcAft>
              <a:buSzPts val="1800"/>
              <a:buNone/>
            </a:pPr>
            <a:r>
              <a:rPr lang="en-US" sz="1800" dirty="0"/>
              <a:t>Setting strategies sets out what success will look like and how to get there.</a:t>
            </a:r>
            <a:endParaRPr sz="1800" dirty="0"/>
          </a:p>
          <a:p>
            <a:pPr marL="0" lvl="1" indent="0" algn="l" rtl="0">
              <a:lnSpc>
                <a:spcPct val="133333"/>
              </a:lnSpc>
              <a:spcBef>
                <a:spcPts val="1000"/>
              </a:spcBef>
              <a:spcAft>
                <a:spcPts val="0"/>
              </a:spcAft>
              <a:buSzPts val="1800"/>
              <a:buNone/>
            </a:pPr>
            <a:r>
              <a:rPr lang="en-US" sz="1800" dirty="0"/>
              <a:t>Strategic plans are a roadmap for the organisation. It sets out:</a:t>
            </a:r>
            <a:endParaRPr sz="1800" dirty="0"/>
          </a:p>
          <a:p>
            <a:pPr marL="324000" lvl="0" indent="-324000" algn="l" rtl="0">
              <a:lnSpc>
                <a:spcPct val="125000"/>
              </a:lnSpc>
              <a:spcBef>
                <a:spcPts val="1000"/>
              </a:spcBef>
              <a:spcAft>
                <a:spcPts val="0"/>
              </a:spcAft>
              <a:buClr>
                <a:srgbClr val="0066FF"/>
              </a:buClr>
              <a:buSzPct val="100000"/>
              <a:buFont typeface="Arial"/>
              <a:buChar char="•"/>
            </a:pPr>
            <a:r>
              <a:rPr lang="en-US" sz="1800" dirty="0"/>
              <a:t>destination – where it’s going.</a:t>
            </a:r>
          </a:p>
          <a:p>
            <a:pPr marL="324000" lvl="0" indent="-324000" algn="l" rtl="0">
              <a:lnSpc>
                <a:spcPct val="125000"/>
              </a:lnSpc>
              <a:spcBef>
                <a:spcPts val="1000"/>
              </a:spcBef>
              <a:spcAft>
                <a:spcPts val="0"/>
              </a:spcAft>
              <a:buClr>
                <a:srgbClr val="0066FF"/>
              </a:buClr>
              <a:buSzPct val="100000"/>
              <a:buFont typeface="Arial"/>
              <a:buChar char="•"/>
            </a:pPr>
            <a:r>
              <a:rPr lang="en-US" sz="1800" dirty="0"/>
              <a:t>plans the journey to get there.</a:t>
            </a:r>
          </a:p>
          <a:p>
            <a:pPr marL="324000" lvl="0" indent="-324000" algn="l" rtl="0">
              <a:lnSpc>
                <a:spcPct val="125000"/>
              </a:lnSpc>
              <a:spcBef>
                <a:spcPts val="1000"/>
              </a:spcBef>
              <a:spcAft>
                <a:spcPts val="0"/>
              </a:spcAft>
              <a:buClr>
                <a:srgbClr val="0066FF"/>
              </a:buClr>
              <a:buSzPct val="100000"/>
              <a:buFont typeface="Arial"/>
              <a:buChar char="•"/>
            </a:pPr>
            <a:r>
              <a:rPr lang="en-US" sz="1800" dirty="0"/>
              <a:t>actions needed to keep going.</a:t>
            </a:r>
          </a:p>
          <a:p>
            <a:pPr marL="324000" lvl="0" indent="-324000" algn="l" rtl="0">
              <a:lnSpc>
                <a:spcPct val="125000"/>
              </a:lnSpc>
              <a:spcBef>
                <a:spcPts val="1000"/>
              </a:spcBef>
              <a:spcAft>
                <a:spcPts val="0"/>
              </a:spcAft>
              <a:buClr>
                <a:srgbClr val="0066FF"/>
              </a:buClr>
              <a:buSzPct val="100000"/>
              <a:buFont typeface="Arial"/>
              <a:buChar char="•"/>
            </a:pPr>
            <a:r>
              <a:rPr lang="en-US" sz="1800" dirty="0"/>
              <a:t>milestones to keep on track.</a:t>
            </a:r>
          </a:p>
          <a:p>
            <a:pPr marL="324000" lvl="0" indent="-324000" algn="l" rtl="0">
              <a:lnSpc>
                <a:spcPct val="125000"/>
              </a:lnSpc>
              <a:spcBef>
                <a:spcPts val="1000"/>
              </a:spcBef>
              <a:spcAft>
                <a:spcPts val="0"/>
              </a:spcAft>
              <a:buClr>
                <a:srgbClr val="0066FF"/>
              </a:buClr>
              <a:buSzPct val="100000"/>
              <a:buFont typeface="Arial"/>
              <a:buChar char="•"/>
            </a:pPr>
            <a:r>
              <a:rPr lang="en-US" sz="1800" dirty="0"/>
              <a:t>key performance indicators to check if it’s a job well done.</a:t>
            </a:r>
            <a:endParaRPr sz="1800" dirty="0"/>
          </a:p>
          <a:p>
            <a:pPr marL="0" lvl="0" indent="0" algn="l" rtl="0">
              <a:lnSpc>
                <a:spcPct val="111111"/>
              </a:lnSpc>
              <a:spcBef>
                <a:spcPts val="1000"/>
              </a:spcBef>
              <a:spcAft>
                <a:spcPts val="0"/>
              </a:spcAft>
              <a:buNone/>
            </a:pPr>
            <a:r>
              <a:rPr lang="en-US" sz="1800" dirty="0"/>
              <a:t>Strategy is the way an organisation will be run, deal with customer, competitors and its people. </a:t>
            </a:r>
            <a:endParaRPr sz="1800" dirty="0"/>
          </a:p>
          <a:p>
            <a:pPr marL="0" lvl="0" indent="0" algn="l" rtl="0">
              <a:lnSpc>
                <a:spcPct val="125000"/>
              </a:lnSpc>
              <a:spcBef>
                <a:spcPts val="1000"/>
              </a:spcBef>
              <a:spcAft>
                <a:spcPts val="0"/>
              </a:spcAft>
              <a:buNone/>
            </a:pPr>
            <a:endParaRPr sz="1600" dirty="0"/>
          </a:p>
          <a:p>
            <a:pPr marL="0" lvl="0" indent="0" algn="l" rtl="0">
              <a:lnSpc>
                <a:spcPct val="125000"/>
              </a:lnSpc>
              <a:spcBef>
                <a:spcPts val="1000"/>
              </a:spcBef>
              <a:spcAft>
                <a:spcPts val="0"/>
              </a:spcAft>
              <a:buNone/>
            </a:pPr>
            <a:endParaRPr sz="1600" dirty="0"/>
          </a:p>
          <a:p>
            <a:pPr marL="0" lvl="0" indent="0" algn="l" rtl="0">
              <a:lnSpc>
                <a:spcPct val="120000"/>
              </a:lnSpc>
              <a:spcBef>
                <a:spcPts val="50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a:p>
            <a:pPr marL="0" lvl="0" indent="0" algn="l" rtl="0">
              <a:lnSpc>
                <a:spcPct val="120000"/>
              </a:lnSpc>
              <a:spcBef>
                <a:spcPts val="0"/>
              </a:spcBef>
              <a:spcAft>
                <a:spcPts val="0"/>
              </a:spcAft>
              <a:buNone/>
            </a:pPr>
            <a:endParaRPr sz="1000" dirty="0"/>
          </a:p>
        </p:txBody>
      </p:sp>
      <p:pic>
        <p:nvPicPr>
          <p:cNvPr id="6146" name="Picture 2">
            <a:extLst>
              <a:ext uri="{FF2B5EF4-FFF2-40B4-BE49-F238E27FC236}">
                <a16:creationId xmlns:a16="http://schemas.microsoft.com/office/drawing/2014/main" id="{9A3CDAC7-786D-0F9A-3E2B-9525ABB38299}"/>
              </a:ext>
            </a:extLst>
          </p:cNvPr>
          <p:cNvPicPr>
            <a:picLocks noChangeAspect="1" noChangeArrowheads="1"/>
          </p:cNvPicPr>
          <p:nvPr/>
        </p:nvPicPr>
        <p:blipFill>
          <a:blip r:embed="rId3"/>
          <a:srcRect/>
          <a:stretch/>
        </p:blipFill>
        <p:spPr bwMode="auto">
          <a:xfrm>
            <a:off x="5829300" y="2913755"/>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83" name="Google Shape;283;p26"/>
          <p:cNvSpPr txBox="1">
            <a:spLocks noGrp="1"/>
          </p:cNvSpPr>
          <p:nvPr>
            <p:ph type="body" idx="1"/>
          </p:nvPr>
        </p:nvSpPr>
        <p:spPr>
          <a:xfrm>
            <a:off x="457200" y="1008000"/>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Discussed the purpose of organisational aims and objectives.</a:t>
            </a:r>
            <a:endParaRPr dirty="0"/>
          </a:p>
          <a:p>
            <a:pPr marL="215900" lvl="1" indent="-215900" algn="l" rtl="0">
              <a:lnSpc>
                <a:spcPct val="120000"/>
              </a:lnSpc>
              <a:spcBef>
                <a:spcPts val="1000"/>
              </a:spcBef>
              <a:spcAft>
                <a:spcPts val="0"/>
              </a:spcAft>
              <a:buSzPts val="2000"/>
              <a:buChar char="•"/>
            </a:pPr>
            <a:r>
              <a:rPr lang="en-US" sz="2000" dirty="0"/>
              <a:t>Considered how businesses set </a:t>
            </a:r>
            <a:r>
              <a:rPr lang="en-US" dirty="0"/>
              <a:t>and </a:t>
            </a:r>
            <a:r>
              <a:rPr lang="en-US" sz="2000" dirty="0"/>
              <a:t>use objectives to aim for success.</a:t>
            </a:r>
            <a:endParaRPr dirty="0"/>
          </a:p>
          <a:p>
            <a:pPr marL="215900" lvl="1" indent="-215900" algn="l" rtl="0">
              <a:lnSpc>
                <a:spcPct val="120000"/>
              </a:lnSpc>
              <a:spcBef>
                <a:spcPts val="1000"/>
              </a:spcBef>
              <a:spcAft>
                <a:spcPts val="0"/>
              </a:spcAft>
              <a:buSzPts val="2000"/>
              <a:buChar char="•"/>
            </a:pPr>
            <a:r>
              <a:rPr lang="en-US" sz="2000" dirty="0"/>
              <a:t> Described how objectives can be short, medium or long term.</a:t>
            </a:r>
            <a:endParaRPr dirty="0"/>
          </a:p>
          <a:p>
            <a:pPr marL="215900" lvl="1" indent="-215900" algn="l" rtl="0">
              <a:lnSpc>
                <a:spcPct val="120000"/>
              </a:lnSpc>
              <a:spcBef>
                <a:spcPts val="1000"/>
              </a:spcBef>
              <a:spcAft>
                <a:spcPts val="0"/>
              </a:spcAft>
              <a:buSzPts val="2000"/>
              <a:buChar char="•"/>
            </a:pPr>
            <a:r>
              <a:rPr lang="en-US" dirty="0"/>
              <a:t>Considered SMART objectives to ensure they contribute to effective planning.</a:t>
            </a:r>
            <a:endParaRPr sz="2000" dirty="0"/>
          </a:p>
          <a:p>
            <a:pPr marL="215900" lvl="1" indent="-215900" algn="l" rtl="0">
              <a:lnSpc>
                <a:spcPct val="120000"/>
              </a:lnSpc>
              <a:spcBef>
                <a:spcPts val="1000"/>
              </a:spcBef>
              <a:spcAft>
                <a:spcPts val="0"/>
              </a:spcAft>
              <a:buSzPts val="2000"/>
              <a:buChar char="•"/>
            </a:pPr>
            <a:r>
              <a:rPr lang="en-US" sz="2000" dirty="0"/>
              <a:t>Discussed the different strategies organisations can implement to achieve a range of different objectives.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27"/>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077215" y="622239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Definitions</a:t>
            </a:r>
            <a:endParaRPr dirty="0"/>
          </a:p>
        </p:txBody>
      </p:sp>
      <p:sp>
        <p:nvSpPr>
          <p:cNvPr id="41" name="Google Shape;41;p3"/>
          <p:cNvSpPr txBox="1">
            <a:spLocks noGrp="1"/>
          </p:cNvSpPr>
          <p:nvPr>
            <p:ph type="body" idx="1"/>
          </p:nvPr>
        </p:nvSpPr>
        <p:spPr>
          <a:xfrm>
            <a:off x="457200" y="1556792"/>
            <a:ext cx="8229600" cy="4464496"/>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Objectives: the organisational targets that have to be achieved to ensure the required level of business can be considered a success.</a:t>
            </a:r>
            <a:endParaRPr dirty="0"/>
          </a:p>
          <a:p>
            <a:pPr marL="0" lvl="0" indent="0" algn="l" rtl="0">
              <a:lnSpc>
                <a:spcPct val="120000"/>
              </a:lnSpc>
              <a:spcBef>
                <a:spcPts val="300"/>
              </a:spcBef>
              <a:spcAft>
                <a:spcPts val="0"/>
              </a:spcAft>
              <a:buNone/>
            </a:pPr>
            <a:r>
              <a:rPr lang="en-US" dirty="0"/>
              <a:t> </a:t>
            </a:r>
            <a:endParaRPr dirty="0"/>
          </a:p>
          <a:p>
            <a:pPr marL="0" lvl="0" indent="0" algn="l" rtl="0">
              <a:lnSpc>
                <a:spcPct val="120000"/>
              </a:lnSpc>
              <a:spcBef>
                <a:spcPts val="300"/>
              </a:spcBef>
              <a:spcAft>
                <a:spcPts val="0"/>
              </a:spcAft>
              <a:buNone/>
            </a:pPr>
            <a:r>
              <a:rPr lang="en-US" dirty="0"/>
              <a:t>Corporate objectives: the overall targets of the whole organisation based on its mission (its aims).</a:t>
            </a:r>
            <a:endParaRPr dirty="0"/>
          </a:p>
          <a:p>
            <a:pPr marL="0" lvl="0" indent="0" algn="l" rtl="0">
              <a:lnSpc>
                <a:spcPct val="120000"/>
              </a:lnSpc>
              <a:spcBef>
                <a:spcPts val="300"/>
              </a:spcBef>
              <a:spcAft>
                <a:spcPts val="0"/>
              </a:spcAft>
              <a:buNone/>
            </a:pPr>
            <a:endParaRPr dirty="0"/>
          </a:p>
          <a:p>
            <a:pPr marL="0" lvl="0" indent="0" algn="l" rtl="0">
              <a:lnSpc>
                <a:spcPct val="120000"/>
              </a:lnSpc>
              <a:spcBef>
                <a:spcPts val="300"/>
              </a:spcBef>
              <a:spcAft>
                <a:spcPts val="0"/>
              </a:spcAft>
              <a:buNone/>
            </a:pPr>
            <a:r>
              <a:rPr lang="en-US" dirty="0"/>
              <a:t>Functional objectives: the departmental targets that every functional area must achieve to ensure corporate objectives are met.</a:t>
            </a:r>
            <a:endParaRPr dirty="0"/>
          </a:p>
          <a:p>
            <a:pPr marL="0" lvl="0" indent="0" algn="l" rtl="0">
              <a:lnSpc>
                <a:spcPct val="120000"/>
              </a:lnSpc>
              <a:spcBef>
                <a:spcPts val="300"/>
              </a:spcBef>
              <a:spcAft>
                <a:spcPts val="0"/>
              </a:spcAft>
              <a:buNone/>
            </a:pPr>
            <a:r>
              <a:rPr lang="en-US" dirty="0"/>
              <a:t> </a:t>
            </a:r>
            <a:endParaRPr dirty="0"/>
          </a:p>
          <a:p>
            <a:pPr marL="0" lvl="0" indent="0" algn="l" rtl="0">
              <a:lnSpc>
                <a:spcPct val="120000"/>
              </a:lnSpc>
              <a:spcBef>
                <a:spcPts val="30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endParaRPr dirty="0"/>
          </a:p>
          <a:p>
            <a:pPr marL="0" lvl="0" indent="0" algn="l" rtl="0">
              <a:lnSpc>
                <a:spcPct val="120000"/>
              </a:lnSpc>
              <a:spcBef>
                <a:spcPts val="0"/>
              </a:spcBef>
              <a:spcAft>
                <a:spcPts val="0"/>
              </a:spcAft>
              <a:buNone/>
            </a:pPr>
            <a:r>
              <a:rPr lang="en-US" dirty="0"/>
              <a:t>	</a:t>
            </a:r>
            <a:endParaRPr dirty="0"/>
          </a:p>
          <a:p>
            <a:pPr marL="0" lvl="0" indent="0" algn="l" rtl="0">
              <a:lnSpc>
                <a:spcPct val="300000"/>
              </a:lnSpc>
              <a:spcBef>
                <a:spcPts val="0"/>
              </a:spcBef>
              <a:spcAft>
                <a:spcPts val="0"/>
              </a:spcAft>
              <a:buNone/>
            </a:pPr>
            <a:endParaRPr sz="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Corporate objectives</a:t>
            </a:r>
            <a:endParaRPr dirty="0"/>
          </a:p>
        </p:txBody>
      </p:sp>
      <p:sp>
        <p:nvSpPr>
          <p:cNvPr id="51" name="Google Shape;51;p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dirty="0"/>
              <a:t>Designed to enable an organisation to succeed by:</a:t>
            </a:r>
            <a:endParaRPr sz="2000" dirty="0"/>
          </a:p>
          <a:p>
            <a:pPr marL="215900" lvl="3" indent="-215900" algn="l" rtl="0">
              <a:lnSpc>
                <a:spcPct val="111111"/>
              </a:lnSpc>
              <a:spcBef>
                <a:spcPts val="1000"/>
              </a:spcBef>
              <a:spcAft>
                <a:spcPts val="0"/>
              </a:spcAft>
              <a:buSzPts val="1800"/>
              <a:buChar char="•"/>
            </a:pPr>
            <a:r>
              <a:rPr lang="en-US" sz="2000" dirty="0"/>
              <a:t>giving it a clear sense of direction.</a:t>
            </a:r>
            <a:endParaRPr sz="2000" dirty="0"/>
          </a:p>
          <a:p>
            <a:pPr marL="215900" lvl="3" indent="-215900" algn="l" rtl="0">
              <a:lnSpc>
                <a:spcPct val="111111"/>
              </a:lnSpc>
              <a:spcBef>
                <a:spcPts val="1000"/>
              </a:spcBef>
              <a:spcAft>
                <a:spcPts val="0"/>
              </a:spcAft>
              <a:buSzPts val="1800"/>
              <a:buChar char="•"/>
            </a:pPr>
            <a:r>
              <a:rPr lang="en-US" sz="2000" dirty="0"/>
              <a:t>coordinating business operations.</a:t>
            </a:r>
            <a:endParaRPr sz="2000" dirty="0"/>
          </a:p>
          <a:p>
            <a:pPr marL="215900" lvl="3" indent="-215900" algn="l" rtl="0">
              <a:lnSpc>
                <a:spcPct val="111111"/>
              </a:lnSpc>
              <a:spcBef>
                <a:spcPts val="1000"/>
              </a:spcBef>
              <a:spcAft>
                <a:spcPts val="0"/>
              </a:spcAft>
              <a:buSzPts val="1800"/>
              <a:buChar char="•"/>
            </a:pPr>
            <a:r>
              <a:rPr lang="en-US" sz="2000" dirty="0"/>
              <a:t>setting functional objectives.</a:t>
            </a:r>
            <a:endParaRPr sz="2000" dirty="0"/>
          </a:p>
          <a:p>
            <a:pPr marL="215900" lvl="3" indent="-215900" algn="l" rtl="0">
              <a:lnSpc>
                <a:spcPct val="111111"/>
              </a:lnSpc>
              <a:spcBef>
                <a:spcPts val="1000"/>
              </a:spcBef>
              <a:spcAft>
                <a:spcPts val="0"/>
              </a:spcAft>
              <a:buSzPts val="1800"/>
              <a:buChar char="•"/>
            </a:pPr>
            <a:r>
              <a:rPr lang="en-US" sz="2000" dirty="0"/>
              <a:t>delegating departmental authority.</a:t>
            </a:r>
            <a:endParaRPr sz="2000" dirty="0"/>
          </a:p>
          <a:p>
            <a:pPr marL="215900" lvl="3" indent="-215900" algn="l" rtl="0">
              <a:lnSpc>
                <a:spcPct val="111111"/>
              </a:lnSpc>
              <a:spcBef>
                <a:spcPts val="1000"/>
              </a:spcBef>
              <a:spcAft>
                <a:spcPts val="0"/>
              </a:spcAft>
              <a:buSzPts val="1800"/>
              <a:buChar char="•"/>
            </a:pPr>
            <a:r>
              <a:rPr lang="en-US" sz="2000" dirty="0"/>
              <a:t>measuring the results of its actions.</a:t>
            </a:r>
            <a:endParaRPr sz="2000" dirty="0"/>
          </a:p>
          <a:p>
            <a:pPr marL="0" lvl="2" indent="0" algn="l" rtl="0">
              <a:lnSpc>
                <a:spcPct val="111111"/>
              </a:lnSpc>
              <a:spcBef>
                <a:spcPts val="1000"/>
              </a:spcBef>
              <a:spcAft>
                <a:spcPts val="0"/>
              </a:spcAft>
              <a:buNone/>
            </a:pPr>
            <a:endParaRPr sz="2000" dirty="0"/>
          </a:p>
          <a:p>
            <a:pPr marL="0" lvl="2" indent="0" algn="l" rtl="0">
              <a:lnSpc>
                <a:spcPct val="111111"/>
              </a:lnSpc>
              <a:spcBef>
                <a:spcPts val="1000"/>
              </a:spcBef>
              <a:spcAft>
                <a:spcPts val="0"/>
              </a:spcAft>
              <a:buNone/>
            </a:pPr>
            <a:r>
              <a:rPr lang="en-US" sz="2000" dirty="0"/>
              <a:t>The owners, management and staff of an organisation are expected to contribute to its success through their decisions and actions.</a:t>
            </a:r>
            <a:endParaRPr sz="2000" dirty="0"/>
          </a:p>
          <a:p>
            <a:pPr marL="0" lvl="8" indent="0" algn="l" rtl="0">
              <a:lnSpc>
                <a:spcPct val="120000"/>
              </a:lnSpc>
              <a:spcBef>
                <a:spcPts val="500"/>
              </a:spcBef>
              <a:spcAft>
                <a:spcPts val="0"/>
              </a:spcAft>
              <a:buClr>
                <a:schemeClr val="dk1"/>
              </a:buClr>
              <a:buSzPts val="1000"/>
              <a:buFont typeface="Arial"/>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Functional areas of organisations</a:t>
            </a:r>
            <a:endParaRPr dirty="0"/>
          </a:p>
        </p:txBody>
      </p:sp>
      <p:sp>
        <p:nvSpPr>
          <p:cNvPr id="59" name="Google Shape;59;p5"/>
          <p:cNvSpPr txBox="1">
            <a:spLocks noGrp="1"/>
          </p:cNvSpPr>
          <p:nvPr>
            <p:ph type="body" idx="1"/>
          </p:nvPr>
        </p:nvSpPr>
        <p:spPr>
          <a:xfrm>
            <a:off x="457200" y="1458403"/>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b="1" dirty="0"/>
              <a:t>Functional objectives</a:t>
            </a:r>
            <a:endParaRPr sz="1800" dirty="0"/>
          </a:p>
          <a:p>
            <a:pPr marL="215900" lvl="3" indent="-215900" algn="l" rtl="0">
              <a:lnSpc>
                <a:spcPct val="111111"/>
              </a:lnSpc>
              <a:spcBef>
                <a:spcPts val="500"/>
              </a:spcBef>
              <a:spcAft>
                <a:spcPts val="0"/>
              </a:spcAft>
              <a:buSzPts val="1800"/>
              <a:buChar char="•"/>
            </a:pPr>
            <a:r>
              <a:rPr lang="en-US" sz="1800" dirty="0"/>
              <a:t>Each department is given its own targets.	</a:t>
            </a:r>
            <a:endParaRPr sz="1800" dirty="0"/>
          </a:p>
          <a:p>
            <a:pPr marL="215900" lvl="3" indent="-215900" algn="l" rtl="0">
              <a:lnSpc>
                <a:spcPct val="111111"/>
              </a:lnSpc>
              <a:spcBef>
                <a:spcPts val="1000"/>
              </a:spcBef>
              <a:spcAft>
                <a:spcPts val="0"/>
              </a:spcAft>
              <a:buSzPts val="1800"/>
              <a:buChar char="•"/>
            </a:pPr>
            <a:r>
              <a:rPr lang="en-US" sz="1800" dirty="0"/>
              <a:t>Designed to achieve corporate objectives.	</a:t>
            </a:r>
            <a:endParaRPr sz="1800" dirty="0">
              <a:solidFill>
                <a:srgbClr val="FF0000"/>
              </a:solidFill>
            </a:endParaRPr>
          </a:p>
          <a:p>
            <a:pPr marL="215900" lvl="3" indent="-215900" algn="l" rtl="0">
              <a:lnSpc>
                <a:spcPct val="111111"/>
              </a:lnSpc>
              <a:spcBef>
                <a:spcPts val="1000"/>
              </a:spcBef>
              <a:spcAft>
                <a:spcPts val="0"/>
              </a:spcAft>
              <a:buSzPts val="1800"/>
              <a:buChar char="•"/>
            </a:pPr>
            <a:r>
              <a:rPr lang="en-US" sz="1800" dirty="0"/>
              <a:t>Used to design and coordinate operations.</a:t>
            </a:r>
            <a:endParaRPr sz="1800" dirty="0"/>
          </a:p>
          <a:p>
            <a:pPr marL="215900" lvl="3" indent="-215900" algn="l" rtl="0">
              <a:lnSpc>
                <a:spcPct val="111111"/>
              </a:lnSpc>
              <a:spcBef>
                <a:spcPts val="1000"/>
              </a:spcBef>
              <a:spcAft>
                <a:spcPts val="0"/>
              </a:spcAft>
              <a:buSzPts val="1800"/>
              <a:buChar char="•"/>
            </a:pPr>
            <a:r>
              <a:rPr lang="en-US" sz="1800" dirty="0"/>
              <a:t>Used as key performance indicators (KPIs).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Every functional area is designed to contribute to an organisation’s main objectives.</a:t>
            </a:r>
            <a:endParaRPr sz="1800" dirty="0"/>
          </a:p>
          <a:p>
            <a:pPr marL="0" lvl="3" indent="0" algn="l" rtl="0">
              <a:lnSpc>
                <a:spcPct val="111111"/>
              </a:lnSpc>
              <a:spcBef>
                <a:spcPts val="1000"/>
              </a:spcBef>
              <a:spcAft>
                <a:spcPts val="0"/>
              </a:spcAft>
              <a:buSzPts val="1800"/>
              <a:buNone/>
            </a:pPr>
            <a:r>
              <a:rPr lang="en-US" sz="1800" dirty="0"/>
              <a:t>Consider this: unless financial objectives are reached, social objectives cannot be sustained.</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0" indent="0" algn="l" rtl="0">
              <a:lnSpc>
                <a:spcPct val="85714"/>
              </a:lnSpc>
              <a:spcBef>
                <a:spcPts val="1500"/>
              </a:spcBef>
              <a:spcAft>
                <a:spcPts val="0"/>
              </a:spcAft>
              <a:buNone/>
            </a:pPr>
            <a:endParaRPr sz="2800" dirty="0"/>
          </a:p>
        </p:txBody>
      </p:sp>
      <p:pic>
        <p:nvPicPr>
          <p:cNvPr id="4" name="Picture 6">
            <a:extLst>
              <a:ext uri="{FF2B5EF4-FFF2-40B4-BE49-F238E27FC236}">
                <a16:creationId xmlns:a16="http://schemas.microsoft.com/office/drawing/2014/main" id="{946D94BB-3DCC-4BB5-A83F-C2A449B4527D}"/>
              </a:ext>
            </a:extLst>
          </p:cNvPr>
          <p:cNvPicPr>
            <a:picLocks noChangeAspect="1" noChangeArrowheads="1"/>
          </p:cNvPicPr>
          <p:nvPr/>
        </p:nvPicPr>
        <p:blipFill>
          <a:blip r:embed="rId3"/>
          <a:srcRect/>
          <a:stretch/>
        </p:blipFill>
        <p:spPr bwMode="auto">
          <a:xfrm>
            <a:off x="5335480" y="1635724"/>
            <a:ext cx="3274750" cy="21875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Setting corporate objectives</a:t>
            </a:r>
            <a:endParaRPr dirty="0"/>
          </a:p>
        </p:txBody>
      </p:sp>
      <p:sp>
        <p:nvSpPr>
          <p:cNvPr id="67" name="Google Shape;67;p6"/>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size and purpose of the organisation will have a bearing on the scope of its corporate objectives.</a:t>
            </a:r>
            <a:endParaRPr dirty="0"/>
          </a:p>
          <a:p>
            <a:pPr marL="0" lvl="2" indent="0" algn="l" rtl="0">
              <a:lnSpc>
                <a:spcPct val="111111"/>
              </a:lnSpc>
              <a:spcBef>
                <a:spcPts val="500"/>
              </a:spcBef>
              <a:spcAft>
                <a:spcPts val="0"/>
              </a:spcAft>
              <a:buNone/>
            </a:pPr>
            <a:endParaRPr sz="1800" dirty="0"/>
          </a:p>
          <a:p>
            <a:pPr marL="0" lvl="2" indent="0" algn="l" rtl="0">
              <a:lnSpc>
                <a:spcPct val="111111"/>
              </a:lnSpc>
              <a:spcBef>
                <a:spcPts val="0"/>
              </a:spcBef>
              <a:spcAft>
                <a:spcPts val="0"/>
              </a:spcAft>
              <a:buNone/>
            </a:pPr>
            <a:r>
              <a:rPr lang="en-US" sz="1800" dirty="0"/>
              <a:t>There are several main types of corporate objectives:</a:t>
            </a:r>
            <a:endParaRPr dirty="0"/>
          </a:p>
          <a:p>
            <a:pPr marL="215900" lvl="3" indent="-215900" algn="l" rtl="0">
              <a:lnSpc>
                <a:spcPct val="125000"/>
              </a:lnSpc>
              <a:spcBef>
                <a:spcPts val="500"/>
              </a:spcBef>
              <a:spcAft>
                <a:spcPts val="0"/>
              </a:spcAft>
              <a:buSzPts val="1600"/>
              <a:buChar char="•"/>
            </a:pPr>
            <a:r>
              <a:rPr lang="en-US" sz="1800" dirty="0"/>
              <a:t>survival.</a:t>
            </a:r>
          </a:p>
          <a:p>
            <a:pPr marL="215900" lvl="3" indent="-215900" algn="l" rtl="0">
              <a:lnSpc>
                <a:spcPct val="125000"/>
              </a:lnSpc>
              <a:spcBef>
                <a:spcPts val="1000"/>
              </a:spcBef>
              <a:spcAft>
                <a:spcPts val="0"/>
              </a:spcAft>
              <a:buSzPts val="1600"/>
              <a:buChar char="•"/>
            </a:pPr>
            <a:r>
              <a:rPr lang="en-US" sz="1800" dirty="0"/>
              <a:t>profit satisficing. </a:t>
            </a:r>
          </a:p>
          <a:p>
            <a:pPr marL="215900" lvl="3" indent="-215900" algn="l" rtl="0">
              <a:lnSpc>
                <a:spcPct val="125000"/>
              </a:lnSpc>
              <a:spcBef>
                <a:spcPts val="1000"/>
              </a:spcBef>
              <a:spcAft>
                <a:spcPts val="0"/>
              </a:spcAft>
              <a:buSzPts val="1600"/>
              <a:buChar char="•"/>
            </a:pPr>
            <a:r>
              <a:rPr lang="en-US" sz="1800" dirty="0"/>
              <a:t>profit maximisation.</a:t>
            </a:r>
          </a:p>
          <a:p>
            <a:pPr marL="215900" lvl="3" indent="-215900" algn="l" rtl="0">
              <a:lnSpc>
                <a:spcPct val="125000"/>
              </a:lnSpc>
              <a:spcBef>
                <a:spcPts val="1000"/>
              </a:spcBef>
              <a:spcAft>
                <a:spcPts val="0"/>
              </a:spcAft>
              <a:buSzPts val="1600"/>
              <a:buChar char="•"/>
            </a:pPr>
            <a:r>
              <a:rPr lang="en-US" sz="1800" dirty="0"/>
              <a:t>growth maximisation.</a:t>
            </a:r>
          </a:p>
          <a:p>
            <a:pPr marL="215900" lvl="3" indent="-215900" algn="l" rtl="0">
              <a:lnSpc>
                <a:spcPct val="125000"/>
              </a:lnSpc>
              <a:spcBef>
                <a:spcPts val="1000"/>
              </a:spcBef>
              <a:spcAft>
                <a:spcPts val="0"/>
              </a:spcAft>
              <a:buSzPts val="1600"/>
              <a:buChar char="•"/>
            </a:pPr>
            <a:r>
              <a:rPr lang="en-US" sz="1800" dirty="0"/>
              <a:t>diversification.</a:t>
            </a:r>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A sole trader may focus on survival, a social enterprise on profit satisficing or an MNC on growth and diversification.</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Survival objectives</a:t>
            </a:r>
            <a:endParaRPr dirty="0"/>
          </a:p>
        </p:txBody>
      </p:sp>
      <p:sp>
        <p:nvSpPr>
          <p:cNvPr id="75" name="Google Shape;75;p7"/>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Functional objectives set to support survival objectives through planning:</a:t>
            </a:r>
            <a:endParaRPr sz="1800" dirty="0"/>
          </a:p>
          <a:p>
            <a:pPr marL="0" lvl="2" indent="0" algn="l" rtl="0">
              <a:lnSpc>
                <a:spcPct val="125000"/>
              </a:lnSpc>
              <a:spcBef>
                <a:spcPts val="0"/>
              </a:spcBef>
              <a:spcAft>
                <a:spcPts val="0"/>
              </a:spcAft>
              <a:buNone/>
            </a:pPr>
            <a:endParaRPr sz="1800" dirty="0"/>
          </a:p>
          <a:p>
            <a:pPr marL="215900" lvl="3" indent="-215900" algn="l" rtl="0">
              <a:lnSpc>
                <a:spcPct val="125000"/>
              </a:lnSpc>
              <a:spcBef>
                <a:spcPts val="500"/>
              </a:spcBef>
              <a:spcAft>
                <a:spcPts val="0"/>
              </a:spcAft>
              <a:buSzPts val="1600"/>
              <a:buChar char="•"/>
            </a:pPr>
            <a:r>
              <a:rPr lang="en-US" sz="1800" dirty="0"/>
              <a:t>how much money is required to survive one year.</a:t>
            </a:r>
            <a:endParaRPr sz="1800" dirty="0"/>
          </a:p>
          <a:p>
            <a:pPr marL="215900" lvl="3" indent="-215900" algn="l" rtl="0">
              <a:lnSpc>
                <a:spcPct val="125000"/>
              </a:lnSpc>
              <a:spcBef>
                <a:spcPts val="1000"/>
              </a:spcBef>
              <a:spcAft>
                <a:spcPts val="0"/>
              </a:spcAft>
              <a:buSzPts val="1600"/>
              <a:buChar char="•"/>
            </a:pPr>
            <a:r>
              <a:rPr lang="en-US" sz="1800" dirty="0"/>
              <a:t>minimum level of sales to cover all costs.</a:t>
            </a:r>
            <a:endParaRPr sz="1800" dirty="0"/>
          </a:p>
          <a:p>
            <a:pPr marL="215900" lvl="3" indent="-215900" algn="l" rtl="0">
              <a:lnSpc>
                <a:spcPct val="125000"/>
              </a:lnSpc>
              <a:spcBef>
                <a:spcPts val="1000"/>
              </a:spcBef>
              <a:spcAft>
                <a:spcPts val="0"/>
              </a:spcAft>
              <a:buSzPts val="1600"/>
              <a:buChar char="•"/>
            </a:pPr>
            <a:r>
              <a:rPr lang="en-US" sz="1800" dirty="0"/>
              <a:t>minimum number of staff needed to operate.</a:t>
            </a:r>
            <a:endParaRPr sz="1800" dirty="0"/>
          </a:p>
          <a:p>
            <a:pPr marL="215900" lvl="3" indent="-215900" algn="l" rtl="0">
              <a:lnSpc>
                <a:spcPct val="125000"/>
              </a:lnSpc>
              <a:spcBef>
                <a:spcPts val="1000"/>
              </a:spcBef>
              <a:spcAft>
                <a:spcPts val="0"/>
              </a:spcAft>
              <a:buSzPts val="1600"/>
              <a:buChar char="•"/>
            </a:pPr>
            <a:r>
              <a:rPr lang="en-US" sz="1800" dirty="0"/>
              <a:t>minimum levels of stock bought to preserve cash flow.</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A start-up business’s first objective is usually to survive the first year of trading.</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However, organisations, regardless of their size, will set an acceptable minimum level of activity to ensure survival as part of their risk management. </a:t>
            </a:r>
            <a:endParaRPr sz="180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026" name="Picture 2">
            <a:extLst>
              <a:ext uri="{FF2B5EF4-FFF2-40B4-BE49-F238E27FC236}">
                <a16:creationId xmlns:a16="http://schemas.microsoft.com/office/drawing/2014/main" id="{C4F20D4C-DFBB-D18B-338A-132ABA15028B}"/>
              </a:ext>
            </a:extLst>
          </p:cNvPr>
          <p:cNvPicPr>
            <a:picLocks noChangeAspect="1" noChangeArrowheads="1"/>
          </p:cNvPicPr>
          <p:nvPr/>
        </p:nvPicPr>
        <p:blipFill>
          <a:blip r:embed="rId3"/>
          <a:srcRect/>
          <a:stretch/>
        </p:blipFill>
        <p:spPr bwMode="auto">
          <a:xfrm>
            <a:off x="6277622" y="2208265"/>
            <a:ext cx="2857500" cy="190881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satisficing objectives</a:t>
            </a:r>
            <a:endParaRPr dirty="0"/>
          </a:p>
        </p:txBody>
      </p:sp>
      <p:sp>
        <p:nvSpPr>
          <p:cNvPr id="83" name="Google Shape;83;p8"/>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satisficing occurs when the owners or shareholders agree a ‘good enough’ level of profit they are happy to receive from the business.</a:t>
            </a:r>
            <a:endParaRPr dirty="0"/>
          </a:p>
          <a:p>
            <a:pPr marL="0" lvl="2" indent="0" algn="l" rtl="0">
              <a:lnSpc>
                <a:spcPct val="125000"/>
              </a:lnSpc>
              <a:spcBef>
                <a:spcPts val="500"/>
              </a:spcBef>
              <a:spcAft>
                <a:spcPts val="0"/>
              </a:spcAft>
              <a:buNone/>
            </a:pPr>
            <a:endParaRPr dirty="0"/>
          </a:p>
          <a:p>
            <a:pPr marL="215900" lvl="3" indent="-215900" algn="l" rtl="0">
              <a:lnSpc>
                <a:spcPct val="125000"/>
              </a:lnSpc>
              <a:spcBef>
                <a:spcPts val="500"/>
              </a:spcBef>
              <a:spcAft>
                <a:spcPts val="0"/>
              </a:spcAft>
              <a:buSzPts val="1600"/>
              <a:buChar char="•"/>
            </a:pPr>
            <a:r>
              <a:rPr lang="en-US" sz="1800" dirty="0"/>
              <a:t>Agree the required level of satisfaction.</a:t>
            </a:r>
            <a:endParaRPr sz="1800" dirty="0"/>
          </a:p>
          <a:p>
            <a:pPr marL="215900" lvl="3" indent="-215900" algn="l" rtl="0">
              <a:lnSpc>
                <a:spcPct val="125000"/>
              </a:lnSpc>
              <a:spcBef>
                <a:spcPts val="1000"/>
              </a:spcBef>
              <a:spcAft>
                <a:spcPts val="0"/>
              </a:spcAft>
              <a:buSzPts val="1600"/>
              <a:buChar char="•"/>
            </a:pPr>
            <a:r>
              <a:rPr lang="en-US" sz="1800" dirty="0"/>
              <a:t>Acceptable percentage of profit or share dividends.</a:t>
            </a:r>
            <a:endParaRPr sz="1800" dirty="0"/>
          </a:p>
          <a:p>
            <a:pPr marL="215900" lvl="3" indent="-215900" algn="l" rtl="0">
              <a:lnSpc>
                <a:spcPct val="125000"/>
              </a:lnSpc>
              <a:spcBef>
                <a:spcPts val="1000"/>
              </a:spcBef>
              <a:spcAft>
                <a:spcPts val="0"/>
              </a:spcAft>
              <a:buSzPts val="1600"/>
              <a:buChar char="•"/>
            </a:pPr>
            <a:r>
              <a:rPr lang="en-US" sz="1800" dirty="0"/>
              <a:t>Set functional objectives to achieve agreed levels.</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Social enterprises are most likely to set profit satisficing objectives. May not require any surplus/profits if they plough revenues into supporting their cause.</a:t>
            </a:r>
            <a:endParaRPr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However, many business analysts and continuity planners consider profit satisficing is not viable in the long term because a business must constantly grow to survive. Just enough is not enough to survive.</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Profit maximisation objectives</a:t>
            </a:r>
            <a:endParaRPr dirty="0"/>
          </a:p>
        </p:txBody>
      </p:sp>
      <p:sp>
        <p:nvSpPr>
          <p:cNvPr id="91" name="Google Shape;91;p9"/>
          <p:cNvSpPr txBox="1">
            <a:spLocks noGrp="1"/>
          </p:cNvSpPr>
          <p:nvPr>
            <p:ph type="body" idx="1"/>
          </p:nvPr>
        </p:nvSpPr>
        <p:spPr>
          <a:xfrm>
            <a:off x="457200" y="1390588"/>
            <a:ext cx="8083826"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Profit maximising ensures productivity is at its most efficient and its price levels are at a premium level to gain the highest possible return on resources used.</a:t>
            </a:r>
            <a:endParaRPr sz="1800" dirty="0"/>
          </a:p>
          <a:p>
            <a:pPr marL="0" lvl="2" indent="0" algn="l" rtl="0">
              <a:lnSpc>
                <a:spcPct val="111111"/>
              </a:lnSpc>
              <a:spcBef>
                <a:spcPts val="1000"/>
              </a:spcBef>
              <a:spcAft>
                <a:spcPts val="0"/>
              </a:spcAft>
              <a:buNone/>
            </a:pPr>
            <a:r>
              <a:rPr lang="en-US" sz="1800" b="1" dirty="0"/>
              <a:t>Potential profit maximising objectives are:</a:t>
            </a:r>
            <a:endParaRPr b="1" dirty="0"/>
          </a:p>
          <a:p>
            <a:pPr marL="215900" lvl="3" indent="-215900" algn="l" rtl="0">
              <a:lnSpc>
                <a:spcPct val="125000"/>
              </a:lnSpc>
              <a:spcBef>
                <a:spcPts val="1000"/>
              </a:spcBef>
              <a:spcAft>
                <a:spcPts val="0"/>
              </a:spcAft>
              <a:buSzPts val="1600"/>
              <a:buChar char="•"/>
            </a:pPr>
            <a:r>
              <a:rPr lang="en-US" sz="1800" dirty="0"/>
              <a:t>reduce risk to the organisation.</a:t>
            </a:r>
          </a:p>
          <a:p>
            <a:pPr marL="215900" lvl="3" indent="-215900" algn="l" rtl="0">
              <a:lnSpc>
                <a:spcPct val="125000"/>
              </a:lnSpc>
              <a:spcBef>
                <a:spcPts val="1000"/>
              </a:spcBef>
              <a:spcAft>
                <a:spcPts val="0"/>
              </a:spcAft>
              <a:buSzPts val="1600"/>
              <a:buChar char="•"/>
            </a:pPr>
            <a:r>
              <a:rPr lang="en-US" sz="1800" dirty="0"/>
              <a:t>increase capital reserves.</a:t>
            </a:r>
          </a:p>
          <a:p>
            <a:pPr marL="215900" lvl="3" indent="-215900" algn="l" rtl="0">
              <a:lnSpc>
                <a:spcPct val="125000"/>
              </a:lnSpc>
              <a:spcBef>
                <a:spcPts val="1000"/>
              </a:spcBef>
              <a:spcAft>
                <a:spcPts val="0"/>
              </a:spcAft>
              <a:buSzPts val="1600"/>
              <a:buChar char="•"/>
            </a:pPr>
            <a:r>
              <a:rPr lang="en-US" sz="1800" dirty="0"/>
              <a:t>generate retained profits.</a:t>
            </a:r>
          </a:p>
          <a:p>
            <a:pPr marL="215900" lvl="3" indent="-215900" algn="l" rtl="0">
              <a:lnSpc>
                <a:spcPct val="125000"/>
              </a:lnSpc>
              <a:spcBef>
                <a:spcPts val="1000"/>
              </a:spcBef>
              <a:spcAft>
                <a:spcPts val="0"/>
              </a:spcAft>
              <a:buSzPts val="1600"/>
              <a:buChar char="•"/>
            </a:pPr>
            <a:r>
              <a:rPr lang="en-US" sz="1800" dirty="0"/>
              <a:t>pay shareholder dividends.</a:t>
            </a:r>
          </a:p>
          <a:p>
            <a:pPr marL="215900" lvl="3" indent="-215900" algn="l" rtl="0">
              <a:lnSpc>
                <a:spcPct val="125000"/>
              </a:lnSpc>
              <a:spcBef>
                <a:spcPts val="1000"/>
              </a:spcBef>
              <a:spcAft>
                <a:spcPts val="0"/>
              </a:spcAft>
              <a:buSzPts val="1600"/>
              <a:buChar char="•"/>
            </a:pPr>
            <a:r>
              <a:rPr lang="en-US" sz="1800" dirty="0"/>
              <a:t>maintain business credibility.</a:t>
            </a:r>
          </a:p>
          <a:p>
            <a:pPr marL="215900" lvl="3" indent="-215900" algn="l" rtl="0">
              <a:lnSpc>
                <a:spcPct val="125000"/>
              </a:lnSpc>
              <a:spcBef>
                <a:spcPts val="1000"/>
              </a:spcBef>
              <a:spcAft>
                <a:spcPts val="0"/>
              </a:spcAft>
              <a:buSzPts val="1600"/>
              <a:buChar char="•"/>
            </a:pPr>
            <a:r>
              <a:rPr lang="en-US" sz="1800" dirty="0"/>
              <a:t>achieve maximum productivity/efficiency.</a:t>
            </a:r>
            <a:endParaRPr sz="1800" dirty="0"/>
          </a:p>
          <a:p>
            <a:pPr marL="0" lvl="3" indent="0" algn="l" rtl="0">
              <a:lnSpc>
                <a:spcPct val="111111"/>
              </a:lnSpc>
              <a:spcBef>
                <a:spcPts val="1000"/>
              </a:spcBef>
              <a:spcAft>
                <a:spcPts val="0"/>
              </a:spcAft>
              <a:buSzPts val="1800"/>
              <a:buNone/>
            </a:pPr>
            <a:r>
              <a:rPr lang="en-US" sz="1800" dirty="0"/>
              <a:t>Profit maximising companies are viewed favourably by investors and stock markets, but sometimes less so by individuals/organisations with philanthropic motives.</a:t>
            </a: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1026" name="Picture 2">
            <a:extLst>
              <a:ext uri="{FF2B5EF4-FFF2-40B4-BE49-F238E27FC236}">
                <a16:creationId xmlns:a16="http://schemas.microsoft.com/office/drawing/2014/main" id="{23835153-1431-42B1-BB9A-62F550E6CD39}"/>
              </a:ext>
            </a:extLst>
          </p:cNvPr>
          <p:cNvPicPr>
            <a:picLocks noChangeAspect="1" noChangeArrowheads="1"/>
          </p:cNvPicPr>
          <p:nvPr/>
        </p:nvPicPr>
        <p:blipFill>
          <a:blip r:embed="rId3"/>
          <a:srcRect/>
          <a:stretch/>
        </p:blipFill>
        <p:spPr bwMode="auto">
          <a:xfrm>
            <a:off x="4722921" y="2607244"/>
            <a:ext cx="4038230" cy="22048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182</TotalTime>
  <Words>2567</Words>
  <Application>Microsoft Office PowerPoint</Application>
  <PresentationFormat>On-screen Show (4:3)</PresentationFormat>
  <Paragraphs>305</Paragraphs>
  <Slides>27</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ＭＳ Ｐゴシック</vt:lpstr>
      <vt:lpstr>Arial</vt:lpstr>
      <vt:lpstr>Times New Roman</vt:lpstr>
      <vt:lpstr>Default Design</vt:lpstr>
      <vt:lpstr>  PowerPoint 10: Objectives and strategies</vt:lpstr>
      <vt:lpstr>Learning objectives</vt:lpstr>
      <vt:lpstr>Definitions</vt:lpstr>
      <vt:lpstr>Corporate objectives</vt:lpstr>
      <vt:lpstr>Functional areas of organisations</vt:lpstr>
      <vt:lpstr>Setting corporate objectives</vt:lpstr>
      <vt:lpstr>Survival objectives</vt:lpstr>
      <vt:lpstr>Profit satisficing objectives</vt:lpstr>
      <vt:lpstr>Profit maximisation objectives</vt:lpstr>
      <vt:lpstr>Growth maximisation objectives</vt:lpstr>
      <vt:lpstr>Diversification objectives</vt:lpstr>
      <vt:lpstr>SMART objectives</vt:lpstr>
      <vt:lpstr>Short-, medium- and long-term objectives</vt:lpstr>
      <vt:lpstr>Strategies</vt:lpstr>
      <vt:lpstr>Strategies for achieving survival objectives</vt:lpstr>
      <vt:lpstr>Survival strategies in action</vt:lpstr>
      <vt:lpstr>Strategies to achieve profit satisficing objectives</vt:lpstr>
      <vt:lpstr>Profit satisficing strategies in action</vt:lpstr>
      <vt:lpstr>Strategies to achieve profit maximisation objectives</vt:lpstr>
      <vt:lpstr>Profit maximising strategies in action</vt:lpstr>
      <vt:lpstr>Strategies to achieve growth maximisation objectives</vt:lpstr>
      <vt:lpstr>Growth maximising strategies in action</vt:lpstr>
      <vt:lpstr>Diversification objectives</vt:lpstr>
      <vt:lpstr>Diversification strategies in action</vt:lpstr>
      <vt:lpstr>Organisational strategies – what’s the point?</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PowerPoint 10: Objectives and strategies</dc:title>
  <dc:creator>janicec</dc:creator>
  <cp:lastModifiedBy>Suzanne Thurston</cp:lastModifiedBy>
  <cp:revision>14</cp:revision>
  <dcterms:created xsi:type="dcterms:W3CDTF">2013-05-28T00:38:54Z</dcterms:created>
  <dcterms:modified xsi:type="dcterms:W3CDTF">2025-11-19T18:22:46Z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