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1" roundtripDataSignature="AMtx7mgcyCPJ/ktIVg0ksuAA+FHf4Szz8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3B726D-50C1-4E4B-8ACB-417F76BB9A26}">
  <a:tblStyle styleId="{F53B726D-50C1-4E4B-8ACB-417F76BB9A26}"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F9FA"/>
          </a:solidFill>
        </a:fill>
      </a:tcStyle>
    </a:wholeTbl>
    <a:band1H>
      <a:tcTxStyle/>
      <a:tcStyle>
        <a:tcBdr/>
        <a:fill>
          <a:solidFill>
            <a:srgbClr val="E7F3F4"/>
          </a:solidFill>
        </a:fill>
      </a:tcStyle>
    </a:band1H>
    <a:band2H>
      <a:tcTxStyle/>
      <a:tcStyle>
        <a:tcBdr/>
      </a:tcStyle>
    </a:band2H>
    <a:band1V>
      <a:tcTxStyle/>
      <a:tcStyle>
        <a:tcBdr/>
        <a:fill>
          <a:solidFill>
            <a:srgbClr val="E7F3F4"/>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350245A3-37B7-4777-BAB8-2277D48A7946}" styleName="Table_1">
    <a:wholeTbl>
      <a:tcTxStyle b="off" i="off">
        <a:font>
          <a:latin typeface="Arial"/>
          <a:ea typeface="Arial"/>
          <a:cs typeface="Arial"/>
        </a:font>
        <a:schemeClr val="dk1"/>
      </a:tcTxStyle>
      <a:tcStyle>
        <a:tcBdr>
          <a:left>
            <a:ln w="12700" cap="flat" cmpd="sng">
              <a:solidFill>
                <a:schemeClr val="accent6"/>
              </a:solidFill>
              <a:prstDash val="solid"/>
              <a:round/>
              <a:headEnd type="none" w="sm" len="sm"/>
              <a:tailEnd type="none" w="sm" len="sm"/>
            </a:ln>
          </a:left>
          <a:right>
            <a:ln w="12700" cap="flat" cmpd="sng">
              <a:solidFill>
                <a:schemeClr val="accent6"/>
              </a:solidFill>
              <a:prstDash val="solid"/>
              <a:round/>
              <a:headEnd type="none" w="sm" len="sm"/>
              <a:tailEnd type="none" w="sm" len="sm"/>
            </a:ln>
          </a:right>
          <a:top>
            <a:ln w="12700" cap="flat" cmpd="sng">
              <a:solidFill>
                <a:schemeClr val="accent6"/>
              </a:solidFill>
              <a:prstDash val="solid"/>
              <a:round/>
              <a:headEnd type="none" w="sm" len="sm"/>
              <a:tailEnd type="none" w="sm" len="sm"/>
            </a:ln>
          </a:top>
          <a:bottom>
            <a:ln w="12700" cap="flat" cmpd="sng">
              <a:solidFill>
                <a:schemeClr val="accent6"/>
              </a:solidFill>
              <a:prstDash val="solid"/>
              <a:round/>
              <a:headEnd type="none" w="sm" len="sm"/>
              <a:tailEnd type="none" w="sm" len="sm"/>
            </a:ln>
          </a:bottom>
          <a:insideH>
            <a:ln w="12700" cap="flat" cmpd="sng">
              <a:solidFill>
                <a:schemeClr val="accent6"/>
              </a:solidFill>
              <a:prstDash val="solid"/>
              <a:round/>
              <a:headEnd type="none" w="sm" len="sm"/>
              <a:tailEnd type="none" w="sm" len="sm"/>
            </a:ln>
          </a:insideH>
          <a:insideV>
            <a:ln w="12700" cap="flat" cmpd="sng">
              <a:solidFill>
                <a:schemeClr val="accent6"/>
              </a:solidFill>
              <a:prstDash val="solid"/>
              <a:round/>
              <a:headEnd type="none" w="sm" len="sm"/>
              <a:tailEnd type="none" w="sm" len="sm"/>
            </a:ln>
          </a:insideV>
        </a:tcBdr>
        <a:fill>
          <a:solidFill>
            <a:srgbClr val="FFFFFF">
              <a:alpha val="0"/>
            </a:srgbClr>
          </a:solidFill>
        </a:fill>
      </a:tcStyle>
    </a:wholeTbl>
    <a:band1H>
      <a:tcTxStyle/>
      <a:tcStyle>
        <a:tcBdr/>
        <a:fill>
          <a:solidFill>
            <a:schemeClr val="accent6">
              <a:alpha val="20000"/>
            </a:schemeClr>
          </a:solidFill>
        </a:fill>
      </a:tcStyle>
    </a:band1H>
    <a:band2H>
      <a:tcTxStyle/>
      <a:tcStyle>
        <a:tcBdr/>
      </a:tcStyle>
    </a:band2H>
    <a:band1V>
      <a:tcTxStyle/>
      <a:tcStyle>
        <a:tcBdr/>
        <a:fill>
          <a:solidFill>
            <a:schemeClr val="accent6">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6"/>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accent6"/>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1720" y="264"/>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17E55FB-CAA3-486E-963D-B2974C862549}"/>
    <pc:docChg chg="custSel modSld">
      <pc:chgData name="Eve Thould" userId="38451c84653f422f" providerId="LiveId" clId="{817E55FB-CAA3-486E-963D-B2974C862549}" dt="2022-08-18T15:15:34.598" v="3" actId="5793"/>
      <pc:docMkLst>
        <pc:docMk/>
      </pc:docMkLst>
      <pc:sldChg chg="modSp mod">
        <pc:chgData name="Eve Thould" userId="38451c84653f422f" providerId="LiveId" clId="{817E55FB-CAA3-486E-963D-B2974C862549}" dt="2022-08-18T15:15:34.598" v="3" actId="5793"/>
        <pc:sldMkLst>
          <pc:docMk/>
          <pc:sldMk cId="0" sldId="276"/>
        </pc:sldMkLst>
        <pc:spChg chg="mod">
          <ac:chgData name="Eve Thould" userId="38451c84653f422f" providerId="LiveId" clId="{817E55FB-CAA3-486E-963D-B2974C862549}" dt="2022-08-18T15:15:34.598" v="3" actId="5793"/>
          <ac:spMkLst>
            <pc:docMk/>
            <pc:sldMk cId="0" sldId="276"/>
            <ac:spMk id="173" creationId="{00000000-0000-0000-0000-000000000000}"/>
          </ac:spMkLst>
        </pc:spChg>
      </pc:sldChg>
    </pc:docChg>
  </pc:docChgLst>
  <pc:docChgLst>
    <pc:chgData name="Eve Thould" userId="38451c84653f422f" providerId="LiveId" clId="{FAC480F3-06B4-4C4D-B87B-4975146528C5}"/>
    <pc:docChg chg="undo custSel modSld">
      <pc:chgData name="Eve Thould" userId="38451c84653f422f" providerId="LiveId" clId="{FAC480F3-06B4-4C4D-B87B-4975146528C5}" dt="2022-08-17T13:36:06.864" v="231" actId="255"/>
      <pc:docMkLst>
        <pc:docMk/>
      </pc:docMkLst>
      <pc:sldChg chg="modSp mod">
        <pc:chgData name="Eve Thould" userId="38451c84653f422f" providerId="LiveId" clId="{FAC480F3-06B4-4C4D-B87B-4975146528C5}" dt="2022-08-17T13:16:47.017" v="1" actId="1076"/>
        <pc:sldMkLst>
          <pc:docMk/>
          <pc:sldMk cId="0" sldId="257"/>
        </pc:sldMkLst>
        <pc:spChg chg="mod">
          <ac:chgData name="Eve Thould" userId="38451c84653f422f" providerId="LiveId" clId="{FAC480F3-06B4-4C4D-B87B-4975146528C5}" dt="2022-08-17T13:16:47.017" v="1" actId="1076"/>
          <ac:spMkLst>
            <pc:docMk/>
            <pc:sldMk cId="0" sldId="257"/>
            <ac:spMk id="34" creationId="{00000000-0000-0000-0000-000000000000}"/>
          </ac:spMkLst>
        </pc:spChg>
      </pc:sldChg>
      <pc:sldChg chg="modSp mod">
        <pc:chgData name="Eve Thould" userId="38451c84653f422f" providerId="LiveId" clId="{FAC480F3-06B4-4C4D-B87B-4975146528C5}" dt="2022-08-17T13:16:55.633" v="2" actId="1076"/>
        <pc:sldMkLst>
          <pc:docMk/>
          <pc:sldMk cId="0" sldId="258"/>
        </pc:sldMkLst>
        <pc:spChg chg="mod">
          <ac:chgData name="Eve Thould" userId="38451c84653f422f" providerId="LiveId" clId="{FAC480F3-06B4-4C4D-B87B-4975146528C5}" dt="2022-08-17T13:16:55.633" v="2" actId="1076"/>
          <ac:spMkLst>
            <pc:docMk/>
            <pc:sldMk cId="0" sldId="258"/>
            <ac:spMk id="40" creationId="{00000000-0000-0000-0000-000000000000}"/>
          </ac:spMkLst>
        </pc:spChg>
      </pc:sldChg>
      <pc:sldChg chg="modSp mod">
        <pc:chgData name="Eve Thould" userId="38451c84653f422f" providerId="LiveId" clId="{FAC480F3-06B4-4C4D-B87B-4975146528C5}" dt="2022-08-17T13:20:23.113" v="58" actId="1035"/>
        <pc:sldMkLst>
          <pc:docMk/>
          <pc:sldMk cId="0" sldId="259"/>
        </pc:sldMkLst>
        <pc:spChg chg="mod">
          <ac:chgData name="Eve Thould" userId="38451c84653f422f" providerId="LiveId" clId="{FAC480F3-06B4-4C4D-B87B-4975146528C5}" dt="2022-08-17T13:20:23.113" v="58" actId="1035"/>
          <ac:spMkLst>
            <pc:docMk/>
            <pc:sldMk cId="0" sldId="259"/>
            <ac:spMk id="46" creationId="{00000000-0000-0000-0000-000000000000}"/>
          </ac:spMkLst>
        </pc:spChg>
        <pc:picChg chg="mod">
          <ac:chgData name="Eve Thould" userId="38451c84653f422f" providerId="LiveId" clId="{FAC480F3-06B4-4C4D-B87B-4975146528C5}" dt="2022-08-17T13:18:52.780" v="23" actId="1076"/>
          <ac:picMkLst>
            <pc:docMk/>
            <pc:sldMk cId="0" sldId="259"/>
            <ac:picMk id="1026" creationId="{BCB69CC9-8448-CF48-3042-3CF43682D6A1}"/>
          </ac:picMkLst>
        </pc:picChg>
      </pc:sldChg>
      <pc:sldChg chg="modSp mod">
        <pc:chgData name="Eve Thould" userId="38451c84653f422f" providerId="LiveId" clId="{FAC480F3-06B4-4C4D-B87B-4975146528C5}" dt="2022-08-17T13:34:29.660" v="221" actId="20577"/>
        <pc:sldMkLst>
          <pc:docMk/>
          <pc:sldMk cId="0" sldId="260"/>
        </pc:sldMkLst>
        <pc:spChg chg="mod">
          <ac:chgData name="Eve Thould" userId="38451c84653f422f" providerId="LiveId" clId="{FAC480F3-06B4-4C4D-B87B-4975146528C5}" dt="2022-08-17T13:34:29.660" v="221" actId="20577"/>
          <ac:spMkLst>
            <pc:docMk/>
            <pc:sldMk cId="0" sldId="260"/>
            <ac:spMk id="56" creationId="{00000000-0000-0000-0000-000000000000}"/>
          </ac:spMkLst>
        </pc:spChg>
        <pc:picChg chg="mod">
          <ac:chgData name="Eve Thould" userId="38451c84653f422f" providerId="LiveId" clId="{FAC480F3-06B4-4C4D-B87B-4975146528C5}" dt="2022-08-17T13:34:27.303" v="220" actId="1076"/>
          <ac:picMkLst>
            <pc:docMk/>
            <pc:sldMk cId="0" sldId="260"/>
            <ac:picMk id="2050" creationId="{6E5663FB-E7A6-1A8E-C52C-FF173AA08043}"/>
          </ac:picMkLst>
        </pc:picChg>
      </pc:sldChg>
      <pc:sldChg chg="modSp mod">
        <pc:chgData name="Eve Thould" userId="38451c84653f422f" providerId="LiveId" clId="{FAC480F3-06B4-4C4D-B87B-4975146528C5}" dt="2022-08-17T13:22:21.862" v="75" actId="20577"/>
        <pc:sldMkLst>
          <pc:docMk/>
          <pc:sldMk cId="0" sldId="261"/>
        </pc:sldMkLst>
        <pc:graphicFrameChg chg="mod modGraphic">
          <ac:chgData name="Eve Thould" userId="38451c84653f422f" providerId="LiveId" clId="{FAC480F3-06B4-4C4D-B87B-4975146528C5}" dt="2022-08-17T13:22:21.862" v="75" actId="20577"/>
          <ac:graphicFrameMkLst>
            <pc:docMk/>
            <pc:sldMk cId="0" sldId="261"/>
            <ac:graphicFrameMk id="63" creationId="{00000000-0000-0000-0000-000000000000}"/>
          </ac:graphicFrameMkLst>
        </pc:graphicFrameChg>
      </pc:sldChg>
      <pc:sldChg chg="modSp mod">
        <pc:chgData name="Eve Thould" userId="38451c84653f422f" providerId="LiveId" clId="{FAC480F3-06B4-4C4D-B87B-4975146528C5}" dt="2022-08-17T13:35:01.970" v="223" actId="255"/>
        <pc:sldMkLst>
          <pc:docMk/>
          <pc:sldMk cId="0" sldId="262"/>
        </pc:sldMkLst>
        <pc:spChg chg="mod">
          <ac:chgData name="Eve Thould" userId="38451c84653f422f" providerId="LiveId" clId="{FAC480F3-06B4-4C4D-B87B-4975146528C5}" dt="2022-08-17T13:35:01.970" v="223" actId="255"/>
          <ac:spMkLst>
            <pc:docMk/>
            <pc:sldMk cId="0" sldId="262"/>
            <ac:spMk id="70" creationId="{00000000-0000-0000-0000-000000000000}"/>
          </ac:spMkLst>
        </pc:spChg>
        <pc:picChg chg="mod">
          <ac:chgData name="Eve Thould" userId="38451c84653f422f" providerId="LiveId" clId="{FAC480F3-06B4-4C4D-B87B-4975146528C5}" dt="2022-08-17T13:34:48.587" v="222" actId="1076"/>
          <ac:picMkLst>
            <pc:docMk/>
            <pc:sldMk cId="0" sldId="262"/>
            <ac:picMk id="3074" creationId="{18168C5E-ADBE-F656-9256-2B010227D63B}"/>
          </ac:picMkLst>
        </pc:picChg>
      </pc:sldChg>
      <pc:sldChg chg="modSp mod">
        <pc:chgData name="Eve Thould" userId="38451c84653f422f" providerId="LiveId" clId="{FAC480F3-06B4-4C4D-B87B-4975146528C5}" dt="2022-08-17T13:22:31.668" v="82" actId="20577"/>
        <pc:sldMkLst>
          <pc:docMk/>
          <pc:sldMk cId="0" sldId="263"/>
        </pc:sldMkLst>
        <pc:graphicFrameChg chg="mod modGraphic">
          <ac:chgData name="Eve Thould" userId="38451c84653f422f" providerId="LiveId" clId="{FAC480F3-06B4-4C4D-B87B-4975146528C5}" dt="2022-08-17T13:22:31.668" v="82" actId="20577"/>
          <ac:graphicFrameMkLst>
            <pc:docMk/>
            <pc:sldMk cId="0" sldId="263"/>
            <ac:graphicFrameMk id="77" creationId="{00000000-0000-0000-0000-000000000000}"/>
          </ac:graphicFrameMkLst>
        </pc:graphicFrameChg>
      </pc:sldChg>
      <pc:sldChg chg="modSp mod">
        <pc:chgData name="Eve Thould" userId="38451c84653f422f" providerId="LiveId" clId="{FAC480F3-06B4-4C4D-B87B-4975146528C5}" dt="2022-08-17T13:35:14.370" v="225" actId="255"/>
        <pc:sldMkLst>
          <pc:docMk/>
          <pc:sldMk cId="0" sldId="264"/>
        </pc:sldMkLst>
        <pc:spChg chg="mod">
          <ac:chgData name="Eve Thould" userId="38451c84653f422f" providerId="LiveId" clId="{FAC480F3-06B4-4C4D-B87B-4975146528C5}" dt="2022-08-17T13:35:14.370" v="225" actId="255"/>
          <ac:spMkLst>
            <pc:docMk/>
            <pc:sldMk cId="0" sldId="264"/>
            <ac:spMk id="84" creationId="{00000000-0000-0000-0000-000000000000}"/>
          </ac:spMkLst>
        </pc:spChg>
        <pc:picChg chg="mod">
          <ac:chgData name="Eve Thould" userId="38451c84653f422f" providerId="LiveId" clId="{FAC480F3-06B4-4C4D-B87B-4975146528C5}" dt="2022-08-17T13:23:46.920" v="88" actId="1076"/>
          <ac:picMkLst>
            <pc:docMk/>
            <pc:sldMk cId="0" sldId="264"/>
            <ac:picMk id="4098" creationId="{7EA45EF5-D263-B8C3-7182-327D17051A4F}"/>
          </ac:picMkLst>
        </pc:picChg>
      </pc:sldChg>
      <pc:sldChg chg="modSp mod">
        <pc:chgData name="Eve Thould" userId="38451c84653f422f" providerId="LiveId" clId="{FAC480F3-06B4-4C4D-B87B-4975146528C5}" dt="2022-08-17T13:26:06.391" v="136" actId="20577"/>
        <pc:sldMkLst>
          <pc:docMk/>
          <pc:sldMk cId="0" sldId="265"/>
        </pc:sldMkLst>
        <pc:graphicFrameChg chg="modGraphic">
          <ac:chgData name="Eve Thould" userId="38451c84653f422f" providerId="LiveId" clId="{FAC480F3-06B4-4C4D-B87B-4975146528C5}" dt="2022-08-17T13:26:06.391" v="136" actId="20577"/>
          <ac:graphicFrameMkLst>
            <pc:docMk/>
            <pc:sldMk cId="0" sldId="265"/>
            <ac:graphicFrameMk id="91" creationId="{00000000-0000-0000-0000-000000000000}"/>
          </ac:graphicFrameMkLst>
        </pc:graphicFrameChg>
      </pc:sldChg>
      <pc:sldChg chg="modSp mod">
        <pc:chgData name="Eve Thould" userId="38451c84653f422f" providerId="LiveId" clId="{FAC480F3-06B4-4C4D-B87B-4975146528C5}" dt="2022-08-17T13:35:21.564" v="226" actId="255"/>
        <pc:sldMkLst>
          <pc:docMk/>
          <pc:sldMk cId="0" sldId="266"/>
        </pc:sldMkLst>
        <pc:spChg chg="mod">
          <ac:chgData name="Eve Thould" userId="38451c84653f422f" providerId="LiveId" clId="{FAC480F3-06B4-4C4D-B87B-4975146528C5}" dt="2022-08-17T13:35:21.564" v="226" actId="255"/>
          <ac:spMkLst>
            <pc:docMk/>
            <pc:sldMk cId="0" sldId="266"/>
            <ac:spMk id="98" creationId="{00000000-0000-0000-0000-000000000000}"/>
          </ac:spMkLst>
        </pc:spChg>
        <pc:picChg chg="mod">
          <ac:chgData name="Eve Thould" userId="38451c84653f422f" providerId="LiveId" clId="{FAC480F3-06B4-4C4D-B87B-4975146528C5}" dt="2022-08-17T13:24:30.386" v="89" actId="14826"/>
          <ac:picMkLst>
            <pc:docMk/>
            <pc:sldMk cId="0" sldId="266"/>
            <ac:picMk id="5122" creationId="{4298151F-F823-EF47-E7F3-5253B0F16BBF}"/>
          </ac:picMkLst>
        </pc:picChg>
      </pc:sldChg>
      <pc:sldChg chg="modSp mod">
        <pc:chgData name="Eve Thould" userId="38451c84653f422f" providerId="LiveId" clId="{FAC480F3-06B4-4C4D-B87B-4975146528C5}" dt="2022-08-17T13:25:55.394" v="127" actId="20577"/>
        <pc:sldMkLst>
          <pc:docMk/>
          <pc:sldMk cId="0" sldId="267"/>
        </pc:sldMkLst>
        <pc:graphicFrameChg chg="modGraphic">
          <ac:chgData name="Eve Thould" userId="38451c84653f422f" providerId="LiveId" clId="{FAC480F3-06B4-4C4D-B87B-4975146528C5}" dt="2022-08-17T13:25:55.394" v="127" actId="20577"/>
          <ac:graphicFrameMkLst>
            <pc:docMk/>
            <pc:sldMk cId="0" sldId="267"/>
            <ac:graphicFrameMk id="105" creationId="{00000000-0000-0000-0000-000000000000}"/>
          </ac:graphicFrameMkLst>
        </pc:graphicFrameChg>
      </pc:sldChg>
      <pc:sldChg chg="modSp mod">
        <pc:chgData name="Eve Thould" userId="38451c84653f422f" providerId="LiveId" clId="{FAC480F3-06B4-4C4D-B87B-4975146528C5}" dt="2022-08-17T13:35:30.289" v="227" actId="255"/>
        <pc:sldMkLst>
          <pc:docMk/>
          <pc:sldMk cId="0" sldId="268"/>
        </pc:sldMkLst>
        <pc:spChg chg="mod">
          <ac:chgData name="Eve Thould" userId="38451c84653f422f" providerId="LiveId" clId="{FAC480F3-06B4-4C4D-B87B-4975146528C5}" dt="2022-08-17T13:35:30.289" v="227" actId="255"/>
          <ac:spMkLst>
            <pc:docMk/>
            <pc:sldMk cId="0" sldId="268"/>
            <ac:spMk id="112" creationId="{00000000-0000-0000-0000-000000000000}"/>
          </ac:spMkLst>
        </pc:spChg>
      </pc:sldChg>
      <pc:sldChg chg="modSp mod">
        <pc:chgData name="Eve Thould" userId="38451c84653f422f" providerId="LiveId" clId="{FAC480F3-06B4-4C4D-B87B-4975146528C5}" dt="2022-08-17T13:35:41.983" v="228" actId="255"/>
        <pc:sldMkLst>
          <pc:docMk/>
          <pc:sldMk cId="0" sldId="269"/>
        </pc:sldMkLst>
        <pc:spChg chg="mod">
          <ac:chgData name="Eve Thould" userId="38451c84653f422f" providerId="LiveId" clId="{FAC480F3-06B4-4C4D-B87B-4975146528C5}" dt="2022-08-17T13:35:41.983" v="228" actId="255"/>
          <ac:spMkLst>
            <pc:docMk/>
            <pc:sldMk cId="0" sldId="269"/>
            <ac:spMk id="120" creationId="{00000000-0000-0000-0000-000000000000}"/>
          </ac:spMkLst>
        </pc:spChg>
      </pc:sldChg>
      <pc:sldChg chg="delSp modSp mod">
        <pc:chgData name="Eve Thould" userId="38451c84653f422f" providerId="LiveId" clId="{FAC480F3-06B4-4C4D-B87B-4975146528C5}" dt="2022-08-17T13:35:51.768" v="229" actId="255"/>
        <pc:sldMkLst>
          <pc:docMk/>
          <pc:sldMk cId="0" sldId="270"/>
        </pc:sldMkLst>
        <pc:spChg chg="mod">
          <ac:chgData name="Eve Thould" userId="38451c84653f422f" providerId="LiveId" clId="{FAC480F3-06B4-4C4D-B87B-4975146528C5}" dt="2022-08-17T13:35:51.768" v="229" actId="255"/>
          <ac:spMkLst>
            <pc:docMk/>
            <pc:sldMk cId="0" sldId="270"/>
            <ac:spMk id="128" creationId="{00000000-0000-0000-0000-000000000000}"/>
          </ac:spMkLst>
        </pc:spChg>
        <pc:picChg chg="del">
          <ac:chgData name="Eve Thould" userId="38451c84653f422f" providerId="LiveId" clId="{FAC480F3-06B4-4C4D-B87B-4975146528C5}" dt="2022-08-17T13:25:06.912" v="99" actId="21"/>
          <ac:picMkLst>
            <pc:docMk/>
            <pc:sldMk cId="0" sldId="270"/>
            <ac:picMk id="6146" creationId="{81FB3D2B-8BEF-8633-8AA1-A5DBBCBC6D2F}"/>
          </ac:picMkLst>
        </pc:picChg>
      </pc:sldChg>
      <pc:sldChg chg="modSp mod">
        <pc:chgData name="Eve Thould" userId="38451c84653f422f" providerId="LiveId" clId="{FAC480F3-06B4-4C4D-B87B-4975146528C5}" dt="2022-08-17T13:35:58.372" v="230" actId="255"/>
        <pc:sldMkLst>
          <pc:docMk/>
          <pc:sldMk cId="0" sldId="271"/>
        </pc:sldMkLst>
        <pc:spChg chg="mod">
          <ac:chgData name="Eve Thould" userId="38451c84653f422f" providerId="LiveId" clId="{FAC480F3-06B4-4C4D-B87B-4975146528C5}" dt="2022-08-17T13:35:58.372" v="230" actId="255"/>
          <ac:spMkLst>
            <pc:docMk/>
            <pc:sldMk cId="0" sldId="271"/>
            <ac:spMk id="136" creationId="{00000000-0000-0000-0000-000000000000}"/>
          </ac:spMkLst>
        </pc:spChg>
      </pc:sldChg>
      <pc:sldChg chg="modSp mod">
        <pc:chgData name="Eve Thould" userId="38451c84653f422f" providerId="LiveId" clId="{FAC480F3-06B4-4C4D-B87B-4975146528C5}" dt="2022-08-17T13:25:40.152" v="113" actId="20577"/>
        <pc:sldMkLst>
          <pc:docMk/>
          <pc:sldMk cId="0" sldId="272"/>
        </pc:sldMkLst>
        <pc:graphicFrameChg chg="modGraphic">
          <ac:chgData name="Eve Thould" userId="38451c84653f422f" providerId="LiveId" clId="{FAC480F3-06B4-4C4D-B87B-4975146528C5}" dt="2022-08-17T13:25:40.152" v="113" actId="20577"/>
          <ac:graphicFrameMkLst>
            <pc:docMk/>
            <pc:sldMk cId="0" sldId="272"/>
            <ac:graphicFrameMk id="143" creationId="{00000000-0000-0000-0000-000000000000}"/>
          </ac:graphicFrameMkLst>
        </pc:graphicFrameChg>
      </pc:sldChg>
      <pc:sldChg chg="modSp mod">
        <pc:chgData name="Eve Thould" userId="38451c84653f422f" providerId="LiveId" clId="{FAC480F3-06B4-4C4D-B87B-4975146528C5}" dt="2022-08-17T13:36:06.864" v="231" actId="255"/>
        <pc:sldMkLst>
          <pc:docMk/>
          <pc:sldMk cId="0" sldId="273"/>
        </pc:sldMkLst>
        <pc:spChg chg="mod">
          <ac:chgData name="Eve Thould" userId="38451c84653f422f" providerId="LiveId" clId="{FAC480F3-06B4-4C4D-B87B-4975146528C5}" dt="2022-08-17T13:36:06.864" v="231" actId="255"/>
          <ac:spMkLst>
            <pc:docMk/>
            <pc:sldMk cId="0" sldId="273"/>
            <ac:spMk id="150" creationId="{00000000-0000-0000-0000-000000000000}"/>
          </ac:spMkLst>
        </pc:spChg>
      </pc:sldChg>
      <pc:sldChg chg="delSp modSp mod">
        <pc:chgData name="Eve Thould" userId="38451c84653f422f" providerId="LiveId" clId="{FAC480F3-06B4-4C4D-B87B-4975146528C5}" dt="2022-08-17T13:27:33.020" v="164" actId="20577"/>
        <pc:sldMkLst>
          <pc:docMk/>
          <pc:sldMk cId="0" sldId="274"/>
        </pc:sldMkLst>
        <pc:spChg chg="del">
          <ac:chgData name="Eve Thould" userId="38451c84653f422f" providerId="LiveId" clId="{FAC480F3-06B4-4C4D-B87B-4975146528C5}" dt="2022-08-17T13:26:57.818" v="143" actId="21"/>
          <ac:spMkLst>
            <pc:docMk/>
            <pc:sldMk cId="0" sldId="274"/>
            <ac:spMk id="157" creationId="{00000000-0000-0000-0000-000000000000}"/>
          </ac:spMkLst>
        </pc:spChg>
        <pc:graphicFrameChg chg="mod modGraphic">
          <ac:chgData name="Eve Thould" userId="38451c84653f422f" providerId="LiveId" clId="{FAC480F3-06B4-4C4D-B87B-4975146528C5}" dt="2022-08-17T13:27:33.020" v="164" actId="20577"/>
          <ac:graphicFrameMkLst>
            <pc:docMk/>
            <pc:sldMk cId="0" sldId="274"/>
            <ac:graphicFrameMk id="158" creationId="{00000000-0000-0000-0000-000000000000}"/>
          </ac:graphicFrameMkLst>
        </pc:graphicFrameChg>
      </pc:sldChg>
      <pc:sldChg chg="modSp mod">
        <pc:chgData name="Eve Thould" userId="38451c84653f422f" providerId="LiveId" clId="{FAC480F3-06B4-4C4D-B87B-4975146528C5}" dt="2022-08-17T13:29:54.583" v="176" actId="1076"/>
        <pc:sldMkLst>
          <pc:docMk/>
          <pc:sldMk cId="0" sldId="275"/>
        </pc:sldMkLst>
        <pc:spChg chg="mod">
          <ac:chgData name="Eve Thould" userId="38451c84653f422f" providerId="LiveId" clId="{FAC480F3-06B4-4C4D-B87B-4975146528C5}" dt="2022-08-17T13:29:50.824" v="174" actId="255"/>
          <ac:spMkLst>
            <pc:docMk/>
            <pc:sldMk cId="0" sldId="275"/>
            <ac:spMk id="165" creationId="{00000000-0000-0000-0000-000000000000}"/>
          </ac:spMkLst>
        </pc:spChg>
        <pc:picChg chg="mod">
          <ac:chgData name="Eve Thould" userId="38451c84653f422f" providerId="LiveId" clId="{FAC480F3-06B4-4C4D-B87B-4975146528C5}" dt="2022-08-17T13:29:54.583" v="176" actId="1076"/>
          <ac:picMkLst>
            <pc:docMk/>
            <pc:sldMk cId="0" sldId="275"/>
            <ac:picMk id="7170" creationId="{127841ED-5C2F-3611-AF2B-62C2D36E1AA4}"/>
          </ac:picMkLst>
        </pc:picChg>
      </pc:sldChg>
      <pc:sldChg chg="modSp mod">
        <pc:chgData name="Eve Thould" userId="38451c84653f422f" providerId="LiveId" clId="{FAC480F3-06B4-4C4D-B87B-4975146528C5}" dt="2022-08-17T13:32:13.383" v="198" actId="1076"/>
        <pc:sldMkLst>
          <pc:docMk/>
          <pc:sldMk cId="0" sldId="276"/>
        </pc:sldMkLst>
        <pc:spChg chg="mod">
          <ac:chgData name="Eve Thould" userId="38451c84653f422f" providerId="LiveId" clId="{FAC480F3-06B4-4C4D-B87B-4975146528C5}" dt="2022-08-17T13:32:10.410" v="197" actId="20577"/>
          <ac:spMkLst>
            <pc:docMk/>
            <pc:sldMk cId="0" sldId="276"/>
            <ac:spMk id="173" creationId="{00000000-0000-0000-0000-000000000000}"/>
          </ac:spMkLst>
        </pc:spChg>
        <pc:picChg chg="mod">
          <ac:chgData name="Eve Thould" userId="38451c84653f422f" providerId="LiveId" clId="{FAC480F3-06B4-4C4D-B87B-4975146528C5}" dt="2022-08-17T13:32:13.383" v="198" actId="1076"/>
          <ac:picMkLst>
            <pc:docMk/>
            <pc:sldMk cId="0" sldId="276"/>
            <ac:picMk id="8194" creationId="{D7A6B233-CC10-561C-2A7F-D1EC573F7AFF}"/>
          </ac:picMkLst>
        </pc:picChg>
      </pc:sldChg>
      <pc:sldChg chg="modSp mod">
        <pc:chgData name="Eve Thould" userId="38451c84653f422f" providerId="LiveId" clId="{FAC480F3-06B4-4C4D-B87B-4975146528C5}" dt="2022-08-17T13:32:55.211" v="210" actId="403"/>
        <pc:sldMkLst>
          <pc:docMk/>
          <pc:sldMk cId="0" sldId="277"/>
        </pc:sldMkLst>
        <pc:spChg chg="mod">
          <ac:chgData name="Eve Thould" userId="38451c84653f422f" providerId="LiveId" clId="{FAC480F3-06B4-4C4D-B87B-4975146528C5}" dt="2022-08-17T13:32:55.211" v="210" actId="403"/>
          <ac:spMkLst>
            <pc:docMk/>
            <pc:sldMk cId="0" sldId="277"/>
            <ac:spMk id="181" creationId="{00000000-0000-0000-0000-000000000000}"/>
          </ac:spMkLst>
        </pc:spChg>
      </pc:sldChg>
      <pc:sldChg chg="modSp mod">
        <pc:chgData name="Eve Thould" userId="38451c84653f422f" providerId="LiveId" clId="{FAC480F3-06B4-4C4D-B87B-4975146528C5}" dt="2022-08-17T13:33:44.744" v="216" actId="1076"/>
        <pc:sldMkLst>
          <pc:docMk/>
          <pc:sldMk cId="0" sldId="278"/>
        </pc:sldMkLst>
        <pc:spChg chg="mod">
          <ac:chgData name="Eve Thould" userId="38451c84653f422f" providerId="LiveId" clId="{FAC480F3-06B4-4C4D-B87B-4975146528C5}" dt="2022-08-17T13:33:44.744" v="216" actId="1076"/>
          <ac:spMkLst>
            <pc:docMk/>
            <pc:sldMk cId="0" sldId="278"/>
            <ac:spMk id="18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88" name="Google Shape;88;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4" name="Google Shape;94;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Class notes: Discussion on how a department store is organised into ‘functional departments.</a:t>
            </a:r>
            <a:endParaRPr dirty="0"/>
          </a:p>
          <a:p>
            <a:pPr marL="0" lvl="0" indent="0" algn="l" rtl="0">
              <a:spcBef>
                <a:spcPts val="360"/>
              </a:spcBef>
              <a:spcAft>
                <a:spcPts val="0"/>
              </a:spcAft>
              <a:buNone/>
            </a:pPr>
            <a:r>
              <a:rPr lang="en-US" dirty="0"/>
              <a:t>How does this translate to a service business with functional areas that serve the business internally (HR, IT, finance) and internally) sales &amp; marketing) </a:t>
            </a:r>
            <a:endParaRPr dirty="0"/>
          </a:p>
        </p:txBody>
      </p:sp>
      <p:sp>
        <p:nvSpPr>
          <p:cNvPr id="95" name="Google Shape;95;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1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02" name="Google Shape;102;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8" name="Google Shape;108;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9" name="Google Shape;109;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6" name="Google Shape;116;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7" name="Google Shape;117;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4" name="Google Shape;124;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5" name="Google Shape;125;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2" name="Google Shape;132;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3" name="Google Shape;133;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40" name="Google Shape;140;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6" name="Google Shape;146;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7" name="Google Shape;147;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3" name="Google Shape;153;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4" name="Google Shape;154;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1" name="Google Shape;161;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2" name="Google Shape;162;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9" name="Google Shape;169;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0" name="Google Shape;170;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7" name="Google Shape;177;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8" name="Google Shape;178;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85" name="Google Shape;185;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91" name="Google Shape;191;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7" name="Google Shape;37;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43" name="Google Shape;43;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 name="Google Shape;52;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3" name="Google Shape;53;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60" name="Google Shape;60;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6" name="Google Shape;66;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how do learners feel about this type of working?</a:t>
            </a:r>
            <a:endParaRPr dirty="0"/>
          </a:p>
          <a:p>
            <a:pPr marL="0" lvl="0" indent="0" algn="l" rtl="0">
              <a:spcBef>
                <a:spcPts val="360"/>
              </a:spcBef>
              <a:spcAft>
                <a:spcPts val="0"/>
              </a:spcAft>
              <a:buNone/>
            </a:pPr>
            <a:r>
              <a:rPr lang="en-US" dirty="0"/>
              <a:t>Some will be attracter to the democratic, self-managed style.</a:t>
            </a:r>
            <a:endParaRPr dirty="0"/>
          </a:p>
          <a:p>
            <a:pPr marL="0" lvl="0" indent="0" algn="l" rtl="0">
              <a:spcBef>
                <a:spcPts val="360"/>
              </a:spcBef>
              <a:spcAft>
                <a:spcPts val="0"/>
              </a:spcAft>
              <a:buNone/>
            </a:pPr>
            <a:r>
              <a:rPr lang="en-US" dirty="0"/>
              <a:t>Other will prefer being given instructions and knowing what is expected of them.</a:t>
            </a:r>
            <a:endParaRPr dirty="0"/>
          </a:p>
        </p:txBody>
      </p:sp>
      <p:sp>
        <p:nvSpPr>
          <p:cNvPr id="67" name="Google Shape;67;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74" name="Google Shape;74;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0" name="Google Shape;80;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1" name="Google Shape;81;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6"/>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5"/>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24</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5"/>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5"/>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a:p>
        </p:txBody>
      </p:sp>
      <p:sp>
        <p:nvSpPr>
          <p:cNvPr id="14" name="Google Shape;14;p25"/>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5"/>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5"/>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5"/>
          <p:cNvSpPr txBox="1"/>
          <p:nvPr/>
        </p:nvSpPr>
        <p:spPr>
          <a:xfrm>
            <a:off x="2280444" y="6102414"/>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City &amp; Guilds Limited.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A3535014-7874-EE23-28D7-0E917F7D231F}"/>
              </a:ext>
            </a:extLst>
          </p:cNvPr>
          <p:cNvPicPr>
            <a:picLocks noChangeAspect="1"/>
          </p:cNvPicPr>
          <p:nvPr userDrawn="1"/>
        </p:nvPicPr>
        <p:blipFill>
          <a:blip r:embed="rId4"/>
          <a:stretch>
            <a:fillRect/>
          </a:stretch>
        </p:blipFill>
        <p:spPr>
          <a:xfrm>
            <a:off x="8156448" y="6048911"/>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363272"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5: The business models and structures of  organisations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Matrix structure - advantages and disadvantages</a:t>
            </a:r>
            <a:endParaRPr dirty="0"/>
          </a:p>
        </p:txBody>
      </p:sp>
      <p:graphicFrame>
        <p:nvGraphicFramePr>
          <p:cNvPr id="91" name="Google Shape;91;p10"/>
          <p:cNvGraphicFramePr/>
          <p:nvPr>
            <p:extLst>
              <p:ext uri="{D42A27DB-BD31-4B8C-83A1-F6EECF244321}">
                <p14:modId xmlns:p14="http://schemas.microsoft.com/office/powerpoint/2010/main" val="1150497231"/>
              </p:ext>
            </p:extLst>
          </p:nvPr>
        </p:nvGraphicFramePr>
        <p:xfrm>
          <a:off x="457200" y="1679257"/>
          <a:ext cx="8229600" cy="4048175"/>
        </p:xfrm>
        <a:graphic>
          <a:graphicData uri="http://schemas.openxmlformats.org/drawingml/2006/table">
            <a:tbl>
              <a:tblPr firstRow="1" bandRow="1">
                <a:noFill/>
                <a:tableStyleId>{F53B726D-50C1-4E4B-8ACB-417F76BB9A26}</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l"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Allows managers to choose the best skills for each project.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Can create conflict between project managers if need same skills.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Motivates employees to use their skills in other roles.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Employees may become overwhelmed if too much demand on their skills/time.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Uses employees’ skills and talents across the whole organization.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Highly skilled employees may be poached by  competitors.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Offers more flexibility when making project decisions.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Project managers acting as line managers may change matrix structure approach.</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(5)</a:t>
            </a:r>
            <a:endParaRPr dirty="0"/>
          </a:p>
        </p:txBody>
      </p:sp>
      <p:sp>
        <p:nvSpPr>
          <p:cNvPr id="98" name="Google Shape;98;p11"/>
          <p:cNvSpPr txBox="1">
            <a:spLocks noGrp="1"/>
          </p:cNvSpPr>
          <p:nvPr>
            <p:ph type="body" idx="1"/>
          </p:nvPr>
        </p:nvSpPr>
        <p:spPr>
          <a:xfrm>
            <a:off x="457200" y="1475219"/>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Functional organisation structure</a:t>
            </a:r>
            <a:endParaRPr sz="1800" dirty="0"/>
          </a:p>
          <a:p>
            <a:pPr marL="0" lvl="0" indent="0" algn="l" rtl="0">
              <a:lnSpc>
                <a:spcPct val="133333"/>
              </a:lnSpc>
              <a:spcBef>
                <a:spcPts val="600"/>
              </a:spcBef>
              <a:spcAft>
                <a:spcPts val="0"/>
              </a:spcAft>
              <a:buNone/>
            </a:pPr>
            <a:r>
              <a:rPr lang="en-US" sz="1800" dirty="0"/>
              <a:t>Organises employees into specific departments.</a:t>
            </a:r>
            <a:endParaRPr sz="1800" dirty="0"/>
          </a:p>
          <a:p>
            <a:pPr marL="215900" lvl="3" indent="-215900" algn="l" rtl="0">
              <a:lnSpc>
                <a:spcPct val="111111"/>
              </a:lnSpc>
              <a:spcBef>
                <a:spcPts val="500"/>
              </a:spcBef>
              <a:spcAft>
                <a:spcPts val="0"/>
              </a:spcAft>
              <a:buSzPts val="1800"/>
              <a:buChar char="•"/>
            </a:pPr>
            <a:endParaRPr lang="en-US" sz="1800" dirty="0"/>
          </a:p>
          <a:p>
            <a:pPr marL="215900" lvl="3" indent="-215900" algn="l" rtl="0">
              <a:lnSpc>
                <a:spcPct val="111111"/>
              </a:lnSpc>
              <a:spcBef>
                <a:spcPts val="500"/>
              </a:spcBef>
              <a:spcAft>
                <a:spcPts val="0"/>
              </a:spcAft>
              <a:buSzPts val="1800"/>
              <a:buChar char="•"/>
            </a:pPr>
            <a:r>
              <a:rPr lang="en-US" sz="1800" dirty="0"/>
              <a:t>Each department has a specific purpose.</a:t>
            </a:r>
            <a:endParaRPr sz="1800" dirty="0"/>
          </a:p>
          <a:p>
            <a:pPr marL="215900" lvl="3" indent="-215900" algn="l" rtl="0">
              <a:lnSpc>
                <a:spcPct val="111111"/>
              </a:lnSpc>
              <a:spcBef>
                <a:spcPts val="1000"/>
              </a:spcBef>
              <a:spcAft>
                <a:spcPts val="0"/>
              </a:spcAft>
              <a:buSzPts val="1800"/>
              <a:buChar char="•"/>
            </a:pPr>
            <a:r>
              <a:rPr lang="en-US" sz="1800" dirty="0"/>
              <a:t>Each team works for a functional area.</a:t>
            </a:r>
            <a:endParaRPr sz="1800" dirty="0"/>
          </a:p>
          <a:p>
            <a:pPr marL="215900" lvl="3" indent="-215900" algn="l" rtl="0">
              <a:lnSpc>
                <a:spcPct val="111111"/>
              </a:lnSpc>
              <a:spcBef>
                <a:spcPts val="1000"/>
              </a:spcBef>
              <a:spcAft>
                <a:spcPts val="0"/>
              </a:spcAft>
              <a:buSzPts val="1800"/>
              <a:buChar char="•"/>
            </a:pPr>
            <a:r>
              <a:rPr lang="en-US" sz="1800" dirty="0"/>
              <a:t>There is a hierarchy in each department.</a:t>
            </a:r>
            <a:endParaRPr sz="1800" dirty="0"/>
          </a:p>
          <a:p>
            <a:pPr marL="215900" lvl="3" indent="-215900" algn="l" rtl="0">
              <a:lnSpc>
                <a:spcPct val="111111"/>
              </a:lnSpc>
              <a:spcBef>
                <a:spcPts val="1000"/>
              </a:spcBef>
              <a:spcAft>
                <a:spcPts val="0"/>
              </a:spcAft>
              <a:buSzPts val="1800"/>
              <a:buChar char="•"/>
            </a:pPr>
            <a:r>
              <a:rPr lang="en-US" sz="1800" dirty="0"/>
              <a:t>Every team member has specific tasks.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 business will be organised according to function areas such as administration, finance, sales and marketing, production, human resources.</a:t>
            </a:r>
            <a:endParaRPr sz="1800" dirty="0"/>
          </a:p>
          <a:p>
            <a:pPr marL="0" lvl="3" indent="0" algn="l" rtl="0">
              <a:lnSpc>
                <a:spcPct val="111111"/>
              </a:lnSpc>
              <a:spcBef>
                <a:spcPts val="1000"/>
              </a:spcBef>
              <a:spcAft>
                <a:spcPts val="0"/>
              </a:spcAft>
              <a:buSzPts val="1800"/>
              <a:buNone/>
            </a:pPr>
            <a:r>
              <a:rPr lang="en-US" sz="1800" dirty="0"/>
              <a:t>The most easily recognised type of functional structure is a department store in the retail industry </a:t>
            </a:r>
            <a:endParaRPr sz="1800" dirty="0"/>
          </a:p>
          <a:p>
            <a:pPr marL="0" lvl="3" indent="0" algn="l" rtl="0">
              <a:lnSpc>
                <a:spcPct val="111111"/>
              </a:lnSpc>
              <a:spcBef>
                <a:spcPts val="1000"/>
              </a:spcBef>
              <a:spcAft>
                <a:spcPts val="0"/>
              </a:spcAft>
              <a:buSzPts val="1800"/>
              <a:buNone/>
            </a:pPr>
            <a:r>
              <a:rPr lang="en-US" sz="1800" dirty="0"/>
              <a:t> </a:t>
            </a:r>
            <a:endParaRPr sz="2000" dirty="0"/>
          </a:p>
          <a:p>
            <a:pPr marL="0" lvl="0" indent="0" algn="l" rtl="0">
              <a:lnSpc>
                <a:spcPct val="85714"/>
              </a:lnSpc>
              <a:spcBef>
                <a:spcPts val="1500"/>
              </a:spcBef>
              <a:spcAft>
                <a:spcPts val="0"/>
              </a:spcAft>
              <a:buNone/>
            </a:pPr>
            <a:endParaRPr sz="2800" dirty="0"/>
          </a:p>
        </p:txBody>
      </p:sp>
      <p:pic>
        <p:nvPicPr>
          <p:cNvPr id="5122" name="Picture 2">
            <a:extLst>
              <a:ext uri="{FF2B5EF4-FFF2-40B4-BE49-F238E27FC236}">
                <a16:creationId xmlns:a16="http://schemas.microsoft.com/office/drawing/2014/main" id="{4298151F-F823-EF47-E7F3-5253B0F16BBF}"/>
              </a:ext>
            </a:extLst>
          </p:cNvPr>
          <p:cNvPicPr>
            <a:picLocks noChangeAspect="1" noChangeArrowheads="1"/>
          </p:cNvPicPr>
          <p:nvPr/>
        </p:nvPicPr>
        <p:blipFill>
          <a:blip r:embed="rId3"/>
          <a:srcRect/>
          <a:stretch/>
        </p:blipFill>
        <p:spPr bwMode="auto">
          <a:xfrm>
            <a:off x="5264458" y="2640219"/>
            <a:ext cx="2857500" cy="19088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Functional structure – advantages and disadvantages</a:t>
            </a:r>
            <a:endParaRPr dirty="0"/>
          </a:p>
        </p:txBody>
      </p:sp>
      <p:graphicFrame>
        <p:nvGraphicFramePr>
          <p:cNvPr id="105" name="Google Shape;105;p12"/>
          <p:cNvGraphicFramePr/>
          <p:nvPr>
            <p:extLst>
              <p:ext uri="{D42A27DB-BD31-4B8C-83A1-F6EECF244321}">
                <p14:modId xmlns:p14="http://schemas.microsoft.com/office/powerpoint/2010/main" val="2491134059"/>
              </p:ext>
            </p:extLst>
          </p:nvPr>
        </p:nvGraphicFramePr>
        <p:xfrm>
          <a:off x="457200" y="1679257"/>
          <a:ext cx="8229600" cy="3773855"/>
        </p:xfrm>
        <a:graphic>
          <a:graphicData uri="http://schemas.openxmlformats.org/drawingml/2006/table">
            <a:tbl>
              <a:tblPr firstRow="1" bandRow="1">
                <a:noFill/>
                <a:tableStyleId>{F53B726D-50C1-4E4B-8ACB-417F76BB9A26}</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l"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Allows employees to focus and become knowledgeable about their role.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Can create silos between departments that have their own goals to achieve.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Encourages specialisation in specific functional areas (eg finance).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Inter-departmental communications may not be very effective.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It is scalable – anyone can be trained to take on specific departmental tasks.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Transferable skills </a:t>
                      </a:r>
                      <a:r>
                        <a:rPr kumimoji="0" lang="en-US" sz="1800" b="0" i="0" u="none" strike="noStrike" kern="0" cap="none" spc="0" normalizeH="0" baseline="0" noProof="0" dirty="0">
                          <a:ln>
                            <a:noFill/>
                          </a:ln>
                          <a:solidFill>
                            <a:srgbClr val="000000"/>
                          </a:solidFill>
                          <a:effectLst/>
                          <a:uLnTx/>
                          <a:uFillTx/>
                          <a:latin typeface="Arial"/>
                          <a:cs typeface="Arial"/>
                          <a:sym typeface="Arial"/>
                        </a:rPr>
                        <a:t>–</a:t>
                      </a:r>
                      <a:r>
                        <a:rPr lang="en-US" sz="1800" u="none" strike="noStrike" cap="none" dirty="0">
                          <a:solidFill>
                            <a:schemeClr val="dk1"/>
                          </a:solidFill>
                        </a:rPr>
                        <a:t> can easily find another job in similar organisation.</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Helps to build strong teams with own identity.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Some employees may feel trapped in a department they don’t want to work.</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(6)</a:t>
            </a:r>
            <a:endParaRPr dirty="0"/>
          </a:p>
        </p:txBody>
      </p:sp>
      <p:sp>
        <p:nvSpPr>
          <p:cNvPr id="112" name="Google Shape;112;p13"/>
          <p:cNvSpPr txBox="1">
            <a:spLocks noGrp="1"/>
          </p:cNvSpPr>
          <p:nvPr>
            <p:ph type="body" idx="1"/>
          </p:nvPr>
        </p:nvSpPr>
        <p:spPr>
          <a:xfrm>
            <a:off x="457200" y="1700807"/>
            <a:ext cx="8229600" cy="4022411"/>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Divisional organisation structure</a:t>
            </a:r>
            <a:endParaRPr sz="1800" dirty="0"/>
          </a:p>
          <a:p>
            <a:pPr marL="0" lvl="0" indent="0" algn="l" rtl="0">
              <a:lnSpc>
                <a:spcPct val="133333"/>
              </a:lnSpc>
              <a:spcBef>
                <a:spcPts val="0"/>
              </a:spcBef>
              <a:spcAft>
                <a:spcPts val="0"/>
              </a:spcAft>
              <a:buNone/>
            </a:pPr>
            <a:r>
              <a:rPr lang="en-US" sz="1800" dirty="0"/>
              <a:t>Especially suited to large organisations and MNCs. </a:t>
            </a:r>
            <a:endParaRPr sz="1800" dirty="0"/>
          </a:p>
          <a:p>
            <a:pPr marL="0" lvl="0" indent="0" algn="l" rtl="0">
              <a:lnSpc>
                <a:spcPct val="133333"/>
              </a:lnSpc>
              <a:spcBef>
                <a:spcPts val="0"/>
              </a:spcBef>
              <a:spcAft>
                <a:spcPts val="0"/>
              </a:spcAft>
              <a:buNone/>
            </a:pPr>
            <a:r>
              <a:rPr lang="en-US" sz="1800" dirty="0"/>
              <a:t>There are </a:t>
            </a:r>
            <a:r>
              <a:rPr lang="en-US" sz="1800" b="1" dirty="0"/>
              <a:t>THREE</a:t>
            </a:r>
            <a:r>
              <a:rPr lang="en-US" sz="1800" dirty="0"/>
              <a:t> types of divisional organisation structures:</a:t>
            </a:r>
            <a:endParaRPr sz="1800" dirty="0"/>
          </a:p>
          <a:p>
            <a:pPr marL="215900" lvl="3" indent="-215900" algn="l" rtl="0">
              <a:lnSpc>
                <a:spcPct val="111111"/>
              </a:lnSpc>
              <a:spcBef>
                <a:spcPts val="600"/>
              </a:spcBef>
              <a:spcAft>
                <a:spcPts val="0"/>
              </a:spcAft>
              <a:buSzPts val="1800"/>
              <a:buChar char="•"/>
            </a:pPr>
            <a:r>
              <a:rPr lang="en-US" sz="1800" dirty="0"/>
              <a:t>market (or customer) based.</a:t>
            </a:r>
          </a:p>
          <a:p>
            <a:pPr marL="215900" lvl="3" indent="-215900" algn="l" rtl="0">
              <a:lnSpc>
                <a:spcPct val="111111"/>
              </a:lnSpc>
              <a:spcBef>
                <a:spcPts val="1200"/>
              </a:spcBef>
              <a:spcAft>
                <a:spcPts val="0"/>
              </a:spcAft>
              <a:buSzPts val="1800"/>
              <a:buChar char="•"/>
            </a:pPr>
            <a:r>
              <a:rPr lang="en-US" sz="1800" dirty="0"/>
              <a:t>product based.</a:t>
            </a:r>
          </a:p>
          <a:p>
            <a:pPr marL="215900" lvl="3" indent="-215900" algn="l" rtl="0">
              <a:lnSpc>
                <a:spcPct val="111111"/>
              </a:lnSpc>
              <a:spcBef>
                <a:spcPts val="1200"/>
              </a:spcBef>
              <a:spcAft>
                <a:spcPts val="0"/>
              </a:spcAft>
              <a:buSzPts val="1800"/>
              <a:buChar char="•"/>
            </a:pPr>
            <a:r>
              <a:rPr lang="en-US" sz="1800" dirty="0"/>
              <a:t>geographically based.</a:t>
            </a:r>
            <a:endParaRPr sz="1800" dirty="0"/>
          </a:p>
          <a:p>
            <a:pPr marL="0" lvl="3" indent="0" algn="l" rtl="0">
              <a:lnSpc>
                <a:spcPct val="111111"/>
              </a:lnSpc>
              <a:spcBef>
                <a:spcPts val="1000"/>
              </a:spcBef>
              <a:spcAft>
                <a:spcPts val="0"/>
              </a:spcAft>
              <a:buSzPts val="1800"/>
              <a:buNone/>
            </a:pPr>
            <a:r>
              <a:rPr lang="en-US" sz="1800" dirty="0"/>
              <a:t>Groups employees into large departments called divisions. Each division has its own functional team. Every division operates autonomously like a separate business but always remains answerable to its Head Office/HQ.</a:t>
            </a:r>
            <a:endParaRPr sz="1800" dirty="0"/>
          </a:p>
          <a:p>
            <a:pPr marL="0" lvl="3" indent="0" algn="l" rtl="0">
              <a:lnSpc>
                <a:spcPct val="111111"/>
              </a:lnSpc>
              <a:spcBef>
                <a:spcPts val="1000"/>
              </a:spcBef>
              <a:spcAft>
                <a:spcPts val="0"/>
              </a:spcAft>
              <a:buSzPts val="1800"/>
              <a:buNone/>
            </a:pPr>
            <a:r>
              <a:rPr lang="en-US" sz="1800" dirty="0"/>
              <a:t> </a:t>
            </a:r>
            <a:endParaRPr sz="1800" dirty="0"/>
          </a:p>
          <a:p>
            <a:pPr marL="0" lvl="0" indent="0" algn="l" rtl="0">
              <a:lnSpc>
                <a:spcPct val="85714"/>
              </a:lnSpc>
              <a:spcBef>
                <a:spcPts val="1500"/>
              </a:spcBef>
              <a:spcAft>
                <a:spcPts val="0"/>
              </a:spcAft>
              <a:buNone/>
            </a:pPr>
            <a:endParaRPr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(7)</a:t>
            </a:r>
            <a:endParaRPr dirty="0"/>
          </a:p>
        </p:txBody>
      </p:sp>
      <p:sp>
        <p:nvSpPr>
          <p:cNvPr id="120" name="Google Shape;120;p14"/>
          <p:cNvSpPr txBox="1">
            <a:spLocks noGrp="1"/>
          </p:cNvSpPr>
          <p:nvPr>
            <p:ph type="body" idx="1"/>
          </p:nvPr>
        </p:nvSpPr>
        <p:spPr>
          <a:xfrm>
            <a:off x="457200" y="1585398"/>
            <a:ext cx="8229600" cy="4022411"/>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Market-based divisional organisation structure</a:t>
            </a:r>
            <a:endParaRPr sz="1800" dirty="0"/>
          </a:p>
          <a:p>
            <a:pPr marL="0" lvl="0" indent="0" algn="l" rtl="0">
              <a:lnSpc>
                <a:spcPct val="133333"/>
              </a:lnSpc>
              <a:spcBef>
                <a:spcPts val="0"/>
              </a:spcBef>
              <a:spcAft>
                <a:spcPts val="0"/>
              </a:spcAft>
              <a:buNone/>
            </a:pPr>
            <a:endParaRPr sz="1800" dirty="0"/>
          </a:p>
          <a:p>
            <a:pPr marL="0" lvl="0" indent="0" algn="l" rtl="0">
              <a:lnSpc>
                <a:spcPct val="133333"/>
              </a:lnSpc>
              <a:spcBef>
                <a:spcPts val="0"/>
              </a:spcBef>
              <a:spcAft>
                <a:spcPts val="0"/>
              </a:spcAft>
              <a:buNone/>
            </a:pPr>
            <a:r>
              <a:rPr lang="en-US" sz="1800" dirty="0"/>
              <a:t>Divisions are organised according to their industry, customer types and markets.</a:t>
            </a:r>
            <a:endParaRPr sz="1800" dirty="0"/>
          </a:p>
          <a:p>
            <a:pPr marL="0" lvl="0" indent="0" algn="l" rtl="0">
              <a:lnSpc>
                <a:spcPct val="133333"/>
              </a:lnSpc>
              <a:spcBef>
                <a:spcPts val="0"/>
              </a:spcBef>
              <a:spcAft>
                <a:spcPts val="0"/>
              </a:spcAft>
              <a:buNone/>
            </a:pPr>
            <a:r>
              <a:rPr lang="en-US" sz="1800" dirty="0"/>
              <a:t> </a:t>
            </a:r>
            <a:endParaRPr sz="1800" dirty="0"/>
          </a:p>
          <a:p>
            <a:pPr marL="215900" lvl="3" indent="-215900" algn="l" rtl="0">
              <a:lnSpc>
                <a:spcPct val="111111"/>
              </a:lnSpc>
              <a:spcBef>
                <a:spcPts val="600"/>
              </a:spcBef>
              <a:spcAft>
                <a:spcPts val="0"/>
              </a:spcAft>
              <a:buSzPts val="1800"/>
              <a:buChar char="•"/>
            </a:pPr>
            <a:r>
              <a:rPr lang="en-US" sz="1800" dirty="0"/>
              <a:t>Works in segmented markets.</a:t>
            </a:r>
            <a:endParaRPr sz="1800" dirty="0"/>
          </a:p>
          <a:p>
            <a:pPr marL="215900" lvl="3" indent="-215900" algn="l" rtl="0">
              <a:lnSpc>
                <a:spcPct val="111111"/>
              </a:lnSpc>
              <a:spcBef>
                <a:spcPts val="1200"/>
              </a:spcBef>
              <a:spcAft>
                <a:spcPts val="0"/>
              </a:spcAft>
              <a:buSzPts val="1800"/>
              <a:buChar char="•"/>
            </a:pPr>
            <a:r>
              <a:rPr lang="en-US" sz="1800" dirty="0"/>
              <a:t>High levels of market research.</a:t>
            </a:r>
            <a:endParaRPr sz="1800" dirty="0"/>
          </a:p>
          <a:p>
            <a:pPr marL="215900" lvl="3" indent="-215900" algn="l" rtl="0">
              <a:lnSpc>
                <a:spcPct val="111111"/>
              </a:lnSpc>
              <a:spcBef>
                <a:spcPts val="1200"/>
              </a:spcBef>
              <a:spcAft>
                <a:spcPts val="0"/>
              </a:spcAft>
              <a:buSzPts val="1800"/>
              <a:buChar char="•"/>
            </a:pPr>
            <a:r>
              <a:rPr lang="en-US" sz="1800" dirty="0"/>
              <a:t>High awareness of changes in demand.</a:t>
            </a:r>
            <a:endParaRPr sz="1800" dirty="0"/>
          </a:p>
          <a:p>
            <a:pPr marL="0" lvl="3" indent="0" algn="l" rtl="0">
              <a:lnSpc>
                <a:spcPct val="111111"/>
              </a:lnSpc>
              <a:spcBef>
                <a:spcPts val="11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Strong on market research, customer buying habits, trends and preferences are monitored closely and constantly. The organisation is able to respond to these demands quickly. </a:t>
            </a:r>
            <a:endParaRPr sz="1800" dirty="0"/>
          </a:p>
          <a:p>
            <a:pPr marL="0" lvl="3" indent="0" algn="l" rtl="0">
              <a:lnSpc>
                <a:spcPct val="111111"/>
              </a:lnSpc>
              <a:spcBef>
                <a:spcPts val="1000"/>
              </a:spcBef>
              <a:spcAft>
                <a:spcPts val="0"/>
              </a:spcAft>
              <a:buSzPts val="1800"/>
              <a:buNone/>
            </a:pPr>
            <a:r>
              <a:rPr lang="en-US" sz="1800" dirty="0"/>
              <a:t> </a:t>
            </a:r>
            <a:endParaRPr sz="2000" dirty="0"/>
          </a:p>
          <a:p>
            <a:pPr marL="0" lvl="0" indent="0" algn="l" rtl="0">
              <a:lnSpc>
                <a:spcPct val="85714"/>
              </a:lnSpc>
              <a:spcBef>
                <a:spcPts val="1500"/>
              </a:spcBef>
              <a:spcAft>
                <a:spcPts val="0"/>
              </a:spcAft>
              <a:buNone/>
            </a:pPr>
            <a:endParaRPr sz="2800" dirty="0"/>
          </a:p>
        </p:txBody>
      </p:sp>
      <p:pic>
        <p:nvPicPr>
          <p:cNvPr id="121" name="Google Shape;121;p14" descr="World map formed by people united"/>
          <p:cNvPicPr preferRelativeResize="0"/>
          <p:nvPr/>
        </p:nvPicPr>
        <p:blipFill rotWithShape="1">
          <a:blip r:embed="rId3">
            <a:alphaModFix/>
          </a:blip>
          <a:srcRect/>
          <a:stretch/>
        </p:blipFill>
        <p:spPr>
          <a:xfrm>
            <a:off x="4860728" y="2780928"/>
            <a:ext cx="3419176" cy="20162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(8)</a:t>
            </a:r>
            <a:endParaRPr dirty="0"/>
          </a:p>
        </p:txBody>
      </p:sp>
      <p:sp>
        <p:nvSpPr>
          <p:cNvPr id="128" name="Google Shape;128;p15"/>
          <p:cNvSpPr txBox="1">
            <a:spLocks noGrp="1"/>
          </p:cNvSpPr>
          <p:nvPr>
            <p:ph type="body" idx="1"/>
          </p:nvPr>
        </p:nvSpPr>
        <p:spPr>
          <a:xfrm>
            <a:off x="457200" y="1567642"/>
            <a:ext cx="8229600" cy="4022411"/>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Product-based divisional organisation structure</a:t>
            </a:r>
            <a:endParaRPr sz="1800" dirty="0"/>
          </a:p>
          <a:p>
            <a:pPr marL="0" lvl="0" indent="0" algn="l" rtl="0">
              <a:lnSpc>
                <a:spcPct val="133333"/>
              </a:lnSpc>
              <a:spcBef>
                <a:spcPts val="0"/>
              </a:spcBef>
              <a:spcAft>
                <a:spcPts val="0"/>
              </a:spcAft>
              <a:buNone/>
            </a:pPr>
            <a:endParaRPr sz="1800" dirty="0"/>
          </a:p>
          <a:p>
            <a:pPr marL="0" lvl="0" indent="0" algn="l" rtl="0">
              <a:lnSpc>
                <a:spcPct val="133333"/>
              </a:lnSpc>
              <a:spcBef>
                <a:spcPts val="0"/>
              </a:spcBef>
              <a:spcAft>
                <a:spcPts val="0"/>
              </a:spcAft>
              <a:buNone/>
            </a:pPr>
            <a:r>
              <a:rPr lang="en-US" sz="1800" dirty="0"/>
              <a:t>Divisions within the organisation are dedicated to a specific product.</a:t>
            </a:r>
            <a:endParaRPr sz="1800" dirty="0"/>
          </a:p>
          <a:p>
            <a:pPr marL="0" lvl="0" indent="0" algn="l" rtl="0">
              <a:lnSpc>
                <a:spcPct val="133333"/>
              </a:lnSpc>
              <a:spcBef>
                <a:spcPts val="0"/>
              </a:spcBef>
              <a:spcAft>
                <a:spcPts val="0"/>
              </a:spcAft>
              <a:buNone/>
            </a:pPr>
            <a:r>
              <a:rPr lang="en-US" sz="1800" dirty="0"/>
              <a:t>This works well for businesses with large product portfolios.</a:t>
            </a:r>
            <a:endParaRPr sz="1800" dirty="0"/>
          </a:p>
          <a:p>
            <a:pPr marL="0" lvl="0" indent="0" algn="l" rtl="0">
              <a:lnSpc>
                <a:spcPct val="133333"/>
              </a:lnSpc>
              <a:spcBef>
                <a:spcPts val="0"/>
              </a:spcBef>
              <a:spcAft>
                <a:spcPts val="0"/>
              </a:spcAft>
              <a:buNone/>
            </a:pPr>
            <a:r>
              <a:rPr lang="en-US" sz="1800" dirty="0"/>
              <a:t> </a:t>
            </a:r>
            <a:endParaRPr sz="1800" dirty="0"/>
          </a:p>
          <a:p>
            <a:pPr marL="215900" lvl="3" indent="-215900" algn="l" rtl="0">
              <a:lnSpc>
                <a:spcPct val="111111"/>
              </a:lnSpc>
              <a:spcBef>
                <a:spcPts val="600"/>
              </a:spcBef>
              <a:spcAft>
                <a:spcPts val="0"/>
              </a:spcAft>
              <a:buSzPts val="1800"/>
              <a:buChar char="•"/>
            </a:pPr>
            <a:r>
              <a:rPr lang="en-US" sz="1800" dirty="0"/>
              <a:t>Reduce product development time.</a:t>
            </a:r>
            <a:endParaRPr sz="1800" dirty="0"/>
          </a:p>
          <a:p>
            <a:pPr marL="215900" lvl="3" indent="-215900" algn="l" rtl="0">
              <a:lnSpc>
                <a:spcPct val="111111"/>
              </a:lnSpc>
              <a:spcBef>
                <a:spcPts val="1200"/>
              </a:spcBef>
              <a:spcAft>
                <a:spcPts val="0"/>
              </a:spcAft>
              <a:buSzPts val="1800"/>
              <a:buChar char="•"/>
            </a:pPr>
            <a:r>
              <a:rPr lang="en-US" sz="1800" dirty="0"/>
              <a:t>Faster entry to market.</a:t>
            </a:r>
            <a:endParaRPr sz="1800" dirty="0"/>
          </a:p>
          <a:p>
            <a:pPr marL="215900" lvl="3" indent="-215900" algn="l" rtl="0">
              <a:lnSpc>
                <a:spcPct val="111111"/>
              </a:lnSpc>
              <a:spcBef>
                <a:spcPts val="1200"/>
              </a:spcBef>
              <a:spcAft>
                <a:spcPts val="0"/>
              </a:spcAft>
              <a:buSzPts val="1800"/>
              <a:buChar char="•"/>
            </a:pPr>
            <a:r>
              <a:rPr lang="en-US" sz="1800" dirty="0"/>
              <a:t>Support multiple products at any one time.</a:t>
            </a:r>
            <a:endParaRPr sz="1800" dirty="0"/>
          </a:p>
          <a:p>
            <a:pPr marL="0" lvl="3" indent="0" algn="l" rtl="0">
              <a:lnSpc>
                <a:spcPct val="111111"/>
              </a:lnSpc>
              <a:spcBef>
                <a:spcPts val="11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This structure is useful for research and development (R&amp;D) business to support the launch of new products on a regular basis.</a:t>
            </a:r>
            <a:endParaRPr sz="1800" dirty="0"/>
          </a:p>
          <a:p>
            <a:pPr marL="0" lvl="3" indent="0" algn="l" rtl="0">
              <a:lnSpc>
                <a:spcPct val="111111"/>
              </a:lnSpc>
              <a:spcBef>
                <a:spcPts val="1000"/>
              </a:spcBef>
              <a:spcAft>
                <a:spcPts val="0"/>
              </a:spcAft>
              <a:buSzPts val="1800"/>
              <a:buNone/>
            </a:pPr>
            <a:r>
              <a:rPr lang="en-US" sz="1800" dirty="0"/>
              <a:t> </a:t>
            </a:r>
            <a:endParaRPr sz="1800" dirty="0"/>
          </a:p>
          <a:p>
            <a:pPr marL="0" lvl="0" indent="0" algn="l" rtl="0">
              <a:lnSpc>
                <a:spcPct val="85714"/>
              </a:lnSpc>
              <a:spcBef>
                <a:spcPts val="1500"/>
              </a:spcBef>
              <a:spcAft>
                <a:spcPts val="0"/>
              </a:spcAft>
              <a:buNone/>
            </a:pPr>
            <a:endParaRPr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(9)</a:t>
            </a:r>
            <a:endParaRPr dirty="0"/>
          </a:p>
        </p:txBody>
      </p:sp>
      <p:sp>
        <p:nvSpPr>
          <p:cNvPr id="136" name="Google Shape;136;p16"/>
          <p:cNvSpPr txBox="1">
            <a:spLocks noGrp="1"/>
          </p:cNvSpPr>
          <p:nvPr>
            <p:ph type="body" idx="1"/>
          </p:nvPr>
        </p:nvSpPr>
        <p:spPr>
          <a:xfrm>
            <a:off x="457200" y="1549887"/>
            <a:ext cx="8229600" cy="4022411"/>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Geographically-based divisional organisation structure</a:t>
            </a:r>
            <a:endParaRPr lang="en-US" sz="1800" dirty="0"/>
          </a:p>
          <a:p>
            <a:pPr marL="0" lvl="0" indent="0" algn="l" rtl="0">
              <a:lnSpc>
                <a:spcPct val="133333"/>
              </a:lnSpc>
              <a:spcBef>
                <a:spcPts val="0"/>
              </a:spcBef>
              <a:spcAft>
                <a:spcPts val="0"/>
              </a:spcAft>
              <a:buNone/>
            </a:pPr>
            <a:endParaRPr lang="en-US" sz="1800" dirty="0"/>
          </a:p>
          <a:p>
            <a:pPr marL="0" lvl="0" indent="0" algn="l" rtl="0">
              <a:lnSpc>
                <a:spcPct val="133333"/>
              </a:lnSpc>
              <a:spcBef>
                <a:spcPts val="0"/>
              </a:spcBef>
              <a:spcAft>
                <a:spcPts val="0"/>
              </a:spcAft>
              <a:buNone/>
            </a:pPr>
            <a:r>
              <a:rPr lang="en-US" sz="1800" dirty="0"/>
              <a:t>Divisions are organised according to their location.</a:t>
            </a:r>
          </a:p>
          <a:p>
            <a:pPr marL="0" lvl="0" indent="0" algn="l" rtl="0">
              <a:lnSpc>
                <a:spcPct val="133333"/>
              </a:lnSpc>
              <a:spcBef>
                <a:spcPts val="0"/>
              </a:spcBef>
              <a:spcAft>
                <a:spcPts val="0"/>
              </a:spcAft>
              <a:buNone/>
            </a:pPr>
            <a:r>
              <a:rPr lang="en-US" sz="1800" dirty="0"/>
              <a:t> </a:t>
            </a:r>
          </a:p>
          <a:p>
            <a:pPr marL="215900" lvl="3" indent="-215900" algn="l" rtl="0">
              <a:lnSpc>
                <a:spcPct val="111111"/>
              </a:lnSpc>
              <a:spcBef>
                <a:spcPts val="600"/>
              </a:spcBef>
              <a:spcAft>
                <a:spcPts val="0"/>
              </a:spcAft>
              <a:buSzPts val="1800"/>
              <a:buChar char="•"/>
            </a:pPr>
            <a:r>
              <a:rPr lang="en-US" sz="1800" dirty="0"/>
              <a:t>Regions.</a:t>
            </a:r>
            <a:endParaRPr sz="1800" dirty="0"/>
          </a:p>
          <a:p>
            <a:pPr marL="215900" lvl="3" indent="-215900" algn="l" rtl="0">
              <a:lnSpc>
                <a:spcPct val="111111"/>
              </a:lnSpc>
              <a:spcBef>
                <a:spcPts val="1200"/>
              </a:spcBef>
              <a:spcAft>
                <a:spcPts val="0"/>
              </a:spcAft>
              <a:buSzPts val="1800"/>
              <a:buChar char="•"/>
            </a:pPr>
            <a:r>
              <a:rPr lang="en-US" sz="1800" dirty="0"/>
              <a:t>Districts.</a:t>
            </a:r>
            <a:endParaRPr sz="1800" dirty="0"/>
          </a:p>
          <a:p>
            <a:pPr marL="215900" lvl="3" indent="-215900" algn="l" rtl="0">
              <a:lnSpc>
                <a:spcPct val="111111"/>
              </a:lnSpc>
              <a:spcBef>
                <a:spcPts val="1200"/>
              </a:spcBef>
              <a:spcAft>
                <a:spcPts val="0"/>
              </a:spcAft>
              <a:buSzPts val="1800"/>
              <a:buChar char="•"/>
            </a:pPr>
            <a:r>
              <a:rPr lang="en-US" sz="1800" dirty="0"/>
              <a:t>Territories.</a:t>
            </a:r>
          </a:p>
          <a:p>
            <a:pPr marL="0" lvl="3" indent="0" algn="l" rtl="0">
              <a:lnSpc>
                <a:spcPct val="111111"/>
              </a:lnSpc>
              <a:spcBef>
                <a:spcPts val="1100"/>
              </a:spcBef>
              <a:spcAft>
                <a:spcPts val="0"/>
              </a:spcAft>
              <a:buSzPts val="1800"/>
              <a:buNone/>
            </a:pPr>
            <a:endParaRPr lang="en-US" sz="1800" dirty="0"/>
          </a:p>
          <a:p>
            <a:pPr marL="0" lvl="3" indent="0" algn="l" rtl="0">
              <a:lnSpc>
                <a:spcPct val="111111"/>
              </a:lnSpc>
              <a:spcBef>
                <a:spcPts val="1000"/>
              </a:spcBef>
              <a:spcAft>
                <a:spcPts val="0"/>
              </a:spcAft>
              <a:buSzPts val="1800"/>
              <a:buNone/>
            </a:pPr>
            <a:r>
              <a:rPr lang="en-US" sz="1800" dirty="0"/>
              <a:t>Larger organisations like national companies, MNCs and franchises may set up satellite offices near specific centres of operation to offer functional department support. This will help respond to local market needs and more efficient logistics.</a:t>
            </a:r>
            <a:endParaRPr dirty="0"/>
          </a:p>
          <a:p>
            <a:pPr marL="0" lvl="3" indent="0" algn="l" rtl="0">
              <a:lnSpc>
                <a:spcPct val="111111"/>
              </a:lnSpc>
              <a:spcBef>
                <a:spcPts val="1000"/>
              </a:spcBef>
              <a:spcAft>
                <a:spcPts val="0"/>
              </a:spcAft>
              <a:buSzPts val="1800"/>
              <a:buNone/>
            </a:pPr>
            <a:r>
              <a:rPr lang="en-US" sz="1800" dirty="0"/>
              <a:t> </a:t>
            </a:r>
            <a:endParaRPr sz="2000" dirty="0"/>
          </a:p>
          <a:p>
            <a:pPr marL="0" lvl="0" indent="0" algn="l" rtl="0">
              <a:lnSpc>
                <a:spcPct val="85714"/>
              </a:lnSpc>
              <a:spcBef>
                <a:spcPts val="1500"/>
              </a:spcBef>
              <a:spcAft>
                <a:spcPts val="0"/>
              </a:spcAft>
              <a:buNone/>
            </a:pPr>
            <a:endParaRPr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Divisional structure </a:t>
            </a:r>
            <a:r>
              <a:rPr kumimoji="0" lang="en-US" sz="1800" i="0" u="none" strike="noStrike" kern="0" cap="none" spc="0" normalizeH="0" baseline="0" noProof="0" dirty="0">
                <a:ln>
                  <a:noFill/>
                </a:ln>
                <a:solidFill>
                  <a:srgbClr val="0070C0"/>
                </a:solidFill>
                <a:effectLst/>
                <a:uLnTx/>
                <a:uFillTx/>
                <a:latin typeface="Arial"/>
                <a:cs typeface="Arial"/>
                <a:sym typeface="Arial"/>
              </a:rPr>
              <a:t>–</a:t>
            </a:r>
            <a:r>
              <a:rPr lang="en-US" dirty="0"/>
              <a:t> advantages and disadvantages</a:t>
            </a:r>
            <a:endParaRPr dirty="0"/>
          </a:p>
        </p:txBody>
      </p:sp>
      <p:graphicFrame>
        <p:nvGraphicFramePr>
          <p:cNvPr id="143" name="Google Shape;143;p17"/>
          <p:cNvGraphicFramePr/>
          <p:nvPr>
            <p:extLst>
              <p:ext uri="{D42A27DB-BD31-4B8C-83A1-F6EECF244321}">
                <p14:modId xmlns:p14="http://schemas.microsoft.com/office/powerpoint/2010/main" val="2476301166"/>
              </p:ext>
            </p:extLst>
          </p:nvPr>
        </p:nvGraphicFramePr>
        <p:xfrm>
          <a:off x="457200" y="1679257"/>
          <a:ext cx="8229600" cy="3499535"/>
        </p:xfrm>
        <a:graphic>
          <a:graphicData uri="http://schemas.openxmlformats.org/drawingml/2006/table">
            <a:tbl>
              <a:tblPr firstRow="1" bandRow="1">
                <a:noFill/>
                <a:tableStyleId>{F53B726D-50C1-4E4B-8ACB-417F76BB9A26}</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l"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Allows the business to be flexible – respond to market needs &amp; trends.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Duplication of resources which is costly.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Promotes autonomy – every division has its key performance indicators.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May be competing with itself in terms of market, products, geography.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Ensures the business can respond to customer demands and needs.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Can become unwieldy and difficult to manage if divisions also grow large.</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Helps to build strong teams with own identity.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endParaRPr sz="1800" u="none" strike="noStrike" cap="none" dirty="0">
                        <a:solidFill>
                          <a:schemeClr val="dk1"/>
                        </a:solidFill>
                      </a:endParaRPr>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Impact of organisation structure on ways of working (1)</a:t>
            </a:r>
            <a:endParaRPr dirty="0"/>
          </a:p>
        </p:txBody>
      </p:sp>
      <p:sp>
        <p:nvSpPr>
          <p:cNvPr id="150" name="Google Shape;150;p18"/>
          <p:cNvSpPr txBox="1">
            <a:spLocks noGrp="1"/>
          </p:cNvSpPr>
          <p:nvPr>
            <p:ph type="body" idx="1"/>
          </p:nvPr>
        </p:nvSpPr>
        <p:spPr>
          <a:xfrm>
            <a:off x="457200" y="1534106"/>
            <a:ext cx="8229600" cy="391517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How businesses are impacted by organisation structure</a:t>
            </a:r>
            <a:endParaRPr sz="1800" dirty="0"/>
          </a:p>
          <a:p>
            <a:pPr marL="0" lvl="2" indent="0" algn="l" rtl="0">
              <a:lnSpc>
                <a:spcPct val="111111"/>
              </a:lnSpc>
              <a:spcBef>
                <a:spcPts val="1500"/>
              </a:spcBef>
              <a:spcAft>
                <a:spcPts val="0"/>
              </a:spcAft>
              <a:buNone/>
            </a:pPr>
            <a:r>
              <a:rPr lang="en-US" sz="1800" dirty="0"/>
              <a:t>The impacts organisation structures can have on any business many be positive or negative. It depends on how ‘fit for purpose’ the created structure is.</a:t>
            </a:r>
            <a:endParaRPr sz="1800" dirty="0"/>
          </a:p>
          <a:p>
            <a:pPr marL="0" lvl="3" indent="0" algn="l" rtl="0">
              <a:lnSpc>
                <a:spcPct val="111111"/>
              </a:lnSpc>
              <a:spcBef>
                <a:spcPts val="1000"/>
              </a:spcBef>
              <a:spcAft>
                <a:spcPts val="0"/>
              </a:spcAft>
              <a:buSzPts val="1800"/>
              <a:buNone/>
            </a:pPr>
            <a:r>
              <a:rPr lang="en-US" sz="1800" dirty="0"/>
              <a:t>The whole point of setting up an organisation structure is to offer a framework for success.</a:t>
            </a:r>
            <a:endParaRPr sz="1800" dirty="0"/>
          </a:p>
          <a:p>
            <a:pPr marL="0" lvl="3" indent="0" algn="l" rtl="0">
              <a:lnSpc>
                <a:spcPct val="111111"/>
              </a:lnSpc>
              <a:spcBef>
                <a:spcPts val="1000"/>
              </a:spcBef>
              <a:spcAft>
                <a:spcPts val="0"/>
              </a:spcAft>
              <a:buSzPts val="1800"/>
              <a:buNone/>
            </a:pPr>
            <a:r>
              <a:rPr lang="en-US" sz="1800" dirty="0"/>
              <a:t>The measure of its effectiveness will be in the ways of working in the business and the results it produces.</a:t>
            </a:r>
            <a:endParaRPr sz="1800" dirty="0"/>
          </a:p>
          <a:p>
            <a:pPr marL="0" lvl="3" indent="0" algn="l" rtl="0">
              <a:lnSpc>
                <a:spcPct val="111111"/>
              </a:lnSpc>
              <a:spcBef>
                <a:spcPts val="1000"/>
              </a:spcBef>
              <a:spcAft>
                <a:spcPts val="0"/>
              </a:spcAft>
              <a:buSzPts val="1800"/>
              <a:buNone/>
            </a:pPr>
            <a:r>
              <a:rPr lang="en-US" sz="1800" dirty="0"/>
              <a:t>The organisation structure is designed to reduce problems, create fewer issues – or enable easier ways to solve them. </a:t>
            </a:r>
            <a:endParaRPr sz="1800" dirty="0"/>
          </a:p>
          <a:p>
            <a:pPr marL="0" lvl="3" indent="0" algn="l" rtl="0">
              <a:lnSpc>
                <a:spcPct val="111111"/>
              </a:lnSpc>
              <a:spcBef>
                <a:spcPts val="1000"/>
              </a:spcBef>
              <a:spcAft>
                <a:spcPts val="0"/>
              </a:spcAft>
              <a:buSzPts val="1800"/>
              <a:buNone/>
            </a:pPr>
            <a:r>
              <a:rPr lang="en-US" sz="1800" dirty="0"/>
              <a:t>Ultimately, the impact of organisation structure should lead to happy customers, demanding fewer refunds, which means healthy profits at optimum costs.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9"/>
          <p:cNvSpPr txBox="1">
            <a:spLocks noGrp="1"/>
          </p:cNvSpPr>
          <p:nvPr>
            <p:ph type="title"/>
          </p:nvPr>
        </p:nvSpPr>
        <p:spPr>
          <a:xfrm>
            <a:off x="467550" y="932711"/>
            <a:ext cx="843528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Impact of organisation structure on ways of working (2)</a:t>
            </a:r>
            <a:endParaRPr dirty="0"/>
          </a:p>
        </p:txBody>
      </p:sp>
      <p:graphicFrame>
        <p:nvGraphicFramePr>
          <p:cNvPr id="158" name="Google Shape;158;p19"/>
          <p:cNvGraphicFramePr/>
          <p:nvPr>
            <p:extLst>
              <p:ext uri="{D42A27DB-BD31-4B8C-83A1-F6EECF244321}">
                <p14:modId xmlns:p14="http://schemas.microsoft.com/office/powerpoint/2010/main" val="3692962864"/>
              </p:ext>
            </p:extLst>
          </p:nvPr>
        </p:nvGraphicFramePr>
        <p:xfrm>
          <a:off x="462375" y="1348974"/>
          <a:ext cx="8219250" cy="4576315"/>
        </p:xfrm>
        <a:graphic>
          <a:graphicData uri="http://schemas.openxmlformats.org/drawingml/2006/table">
            <a:tbl>
              <a:tblPr firstRow="1" bandRow="1">
                <a:noFill/>
                <a:tableStyleId>{350245A3-37B7-4777-BAB8-2277D48A7946}</a:tableStyleId>
              </a:tblPr>
              <a:tblGrid>
                <a:gridCol w="1738525">
                  <a:extLst>
                    <a:ext uri="{9D8B030D-6E8A-4147-A177-3AD203B41FA5}">
                      <a16:colId xmlns:a16="http://schemas.microsoft.com/office/drawing/2014/main" val="20000"/>
                    </a:ext>
                  </a:extLst>
                </a:gridCol>
                <a:gridCol w="1944225">
                  <a:extLst>
                    <a:ext uri="{9D8B030D-6E8A-4147-A177-3AD203B41FA5}">
                      <a16:colId xmlns:a16="http://schemas.microsoft.com/office/drawing/2014/main" val="20001"/>
                    </a:ext>
                  </a:extLst>
                </a:gridCol>
                <a:gridCol w="2304250">
                  <a:extLst>
                    <a:ext uri="{9D8B030D-6E8A-4147-A177-3AD203B41FA5}">
                      <a16:colId xmlns:a16="http://schemas.microsoft.com/office/drawing/2014/main" val="20002"/>
                    </a:ext>
                  </a:extLst>
                </a:gridCol>
                <a:gridCol w="2232250">
                  <a:extLst>
                    <a:ext uri="{9D8B030D-6E8A-4147-A177-3AD203B41FA5}">
                      <a16:colId xmlns:a16="http://schemas.microsoft.com/office/drawing/2014/main" val="20003"/>
                    </a:ext>
                  </a:extLst>
                </a:gridCol>
              </a:tblGrid>
              <a:tr h="596000">
                <a:tc>
                  <a:txBody>
                    <a:bodyPr/>
                    <a:lstStyle/>
                    <a:p>
                      <a:pPr marL="0" marR="0" lvl="0" indent="0" algn="l" rtl="0">
                        <a:lnSpc>
                          <a:spcPct val="111111"/>
                        </a:lnSpc>
                        <a:spcBef>
                          <a:spcPts val="0"/>
                        </a:spcBef>
                        <a:spcAft>
                          <a:spcPts val="0"/>
                        </a:spcAft>
                        <a:buNone/>
                      </a:pPr>
                      <a:r>
                        <a:rPr lang="en-US" sz="1600" u="none" strike="noStrike" cap="none" dirty="0">
                          <a:solidFill>
                            <a:srgbClr val="000000"/>
                          </a:solidFill>
                        </a:rPr>
                        <a:t>Management decisions</a:t>
                      </a:r>
                      <a:endParaRPr sz="1600" dirty="0"/>
                    </a:p>
                  </a:txBody>
                  <a:tcPr marL="91450" marR="91450" marT="45725" marB="45725">
                    <a:noFill/>
                  </a:tcPr>
                </a:tc>
                <a:tc>
                  <a:txBody>
                    <a:bodyPr/>
                    <a:lstStyle/>
                    <a:p>
                      <a:pPr marL="0" marR="0" lvl="0" indent="0" algn="l" rtl="0">
                        <a:lnSpc>
                          <a:spcPct val="111111"/>
                        </a:lnSpc>
                        <a:spcBef>
                          <a:spcPts val="0"/>
                        </a:spcBef>
                        <a:spcAft>
                          <a:spcPts val="0"/>
                        </a:spcAft>
                        <a:buNone/>
                      </a:pPr>
                      <a:r>
                        <a:rPr lang="en-US" sz="1600" u="none" strike="noStrike" cap="none" dirty="0">
                          <a:solidFill>
                            <a:srgbClr val="000000"/>
                          </a:solidFill>
                        </a:rPr>
                        <a:t>People</a:t>
                      </a:r>
                      <a:endParaRPr sz="1600" dirty="0"/>
                    </a:p>
                  </a:txBody>
                  <a:tcPr marL="91450" marR="91450" marT="45725" marB="45725">
                    <a:noFill/>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600" u="none" strike="noStrike" cap="none" dirty="0">
                          <a:solidFill>
                            <a:srgbClr val="000000"/>
                          </a:solidFill>
                        </a:rPr>
                        <a:t>Tasks</a:t>
                      </a:r>
                      <a:endParaRPr sz="1600" dirty="0"/>
                    </a:p>
                  </a:txBody>
                  <a:tcPr marL="91450" marR="91450" marT="45725" marB="45725">
                    <a:noFill/>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600" u="none" strike="noStrike" cap="none" dirty="0">
                          <a:solidFill>
                            <a:srgbClr val="000000"/>
                          </a:solidFill>
                        </a:rPr>
                        <a:t>Communications</a:t>
                      </a:r>
                      <a:endParaRPr sz="1600" dirty="0"/>
                    </a:p>
                  </a:txBody>
                  <a:tcPr marL="91450" marR="91450" marT="45725" marB="45725">
                    <a:noFill/>
                  </a:tcPr>
                </a:tc>
                <a:extLst>
                  <a:ext uri="{0D108BD9-81ED-4DB2-BD59-A6C34878D82A}">
                    <a16:rowId xmlns:a16="http://schemas.microsoft.com/office/drawing/2014/main" val="10000"/>
                  </a:ext>
                </a:extLst>
              </a:tr>
              <a:tr h="596000">
                <a:tc>
                  <a:txBody>
                    <a:bodyPr/>
                    <a:lstStyle/>
                    <a:p>
                      <a:pPr marL="0" marR="0" lvl="0" indent="0" algn="l" rtl="0">
                        <a:lnSpc>
                          <a:spcPct val="125000"/>
                        </a:lnSpc>
                        <a:spcBef>
                          <a:spcPts val="0"/>
                        </a:spcBef>
                        <a:spcAft>
                          <a:spcPts val="0"/>
                        </a:spcAft>
                        <a:buNone/>
                      </a:pPr>
                      <a:r>
                        <a:rPr lang="en-US" sz="1600" u="none" strike="noStrike" cap="none" dirty="0"/>
                        <a:t>Clear overview of organisation </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Tasks assigned to right people</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All necessary tasks are delegated</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Clear lines of comms – all directions</a:t>
                      </a:r>
                      <a:endParaRPr sz="1600" dirty="0"/>
                    </a:p>
                  </a:txBody>
                  <a:tcPr marL="91450" marR="91450" marT="45725" marB="45725">
                    <a:noFill/>
                  </a:tcPr>
                </a:tc>
                <a:extLst>
                  <a:ext uri="{0D108BD9-81ED-4DB2-BD59-A6C34878D82A}">
                    <a16:rowId xmlns:a16="http://schemas.microsoft.com/office/drawing/2014/main" val="10001"/>
                  </a:ext>
                </a:extLst>
              </a:tr>
              <a:tr h="596000">
                <a:tc>
                  <a:txBody>
                    <a:bodyPr/>
                    <a:lstStyle/>
                    <a:p>
                      <a:pPr marL="0" marR="0" lvl="0" indent="0" algn="l" rtl="0">
                        <a:lnSpc>
                          <a:spcPct val="125000"/>
                        </a:lnSpc>
                        <a:spcBef>
                          <a:spcPts val="0"/>
                        </a:spcBef>
                        <a:spcAft>
                          <a:spcPts val="0"/>
                        </a:spcAft>
                        <a:buClr>
                          <a:schemeClr val="dk1"/>
                        </a:buClr>
                        <a:buSzPts val="1600"/>
                        <a:buFont typeface="Arial"/>
                        <a:buNone/>
                      </a:pPr>
                      <a:r>
                        <a:rPr lang="en-US" sz="1600" u="none" strike="noStrike" cap="none" dirty="0"/>
                        <a:t>Better decision- making</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Employees know their role/ responsibilities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Increased productivity due to specialism</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Clarity in reporting requirements</a:t>
                      </a:r>
                      <a:endParaRPr sz="1600" dirty="0"/>
                    </a:p>
                  </a:txBody>
                  <a:tcPr marL="91450" marR="91450" marT="45725" marB="45725">
                    <a:noFill/>
                  </a:tcPr>
                </a:tc>
                <a:extLst>
                  <a:ext uri="{0D108BD9-81ED-4DB2-BD59-A6C34878D82A}">
                    <a16:rowId xmlns:a16="http://schemas.microsoft.com/office/drawing/2014/main" val="10002"/>
                  </a:ext>
                </a:extLst>
              </a:tr>
              <a:tr h="408625">
                <a:tc>
                  <a:txBody>
                    <a:bodyPr/>
                    <a:lstStyle/>
                    <a:p>
                      <a:pPr marL="0" marR="0" lvl="0" indent="0" algn="l" rtl="0">
                        <a:lnSpc>
                          <a:spcPct val="125000"/>
                        </a:lnSpc>
                        <a:spcBef>
                          <a:spcPts val="0"/>
                        </a:spcBef>
                        <a:spcAft>
                          <a:spcPts val="0"/>
                        </a:spcAft>
                        <a:buNone/>
                      </a:pPr>
                      <a:r>
                        <a:rPr lang="en-US" sz="1600" u="none" strike="noStrike" cap="none" dirty="0"/>
                        <a:t>Responsibility for decisions</a:t>
                      </a:r>
                      <a:endParaRPr sz="1600" dirty="0"/>
                    </a:p>
                  </a:txBody>
                  <a:tcPr marL="91450" marR="91450" marT="45725" marB="45725">
                    <a:noFill/>
                  </a:tcPr>
                </a:tc>
                <a:tc>
                  <a:txBody>
                    <a:bodyPr/>
                    <a:lstStyle/>
                    <a:p>
                      <a:pPr marL="0" marR="0" lvl="0" indent="0" algn="l" rtl="0">
                        <a:lnSpc>
                          <a:spcPct val="125000"/>
                        </a:lnSpc>
                        <a:spcBef>
                          <a:spcPts val="0"/>
                        </a:spcBef>
                        <a:spcAft>
                          <a:spcPts val="0"/>
                        </a:spcAft>
                        <a:buClr>
                          <a:schemeClr val="dk1"/>
                        </a:buClr>
                        <a:buSzPts val="1600"/>
                        <a:buFont typeface="Arial"/>
                        <a:buNone/>
                      </a:pPr>
                      <a:r>
                        <a:rPr lang="en-US" sz="1600" u="none" strike="noStrike" cap="none" dirty="0"/>
                        <a:t>Deliver results to  several managers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Consistency in operations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Know who to report to, how &amp; why</a:t>
                      </a:r>
                      <a:endParaRPr sz="1600" dirty="0"/>
                    </a:p>
                  </a:txBody>
                  <a:tcPr marL="91450" marR="91450" marT="45725" marB="45725">
                    <a:noFill/>
                  </a:tcPr>
                </a:tc>
                <a:extLst>
                  <a:ext uri="{0D108BD9-81ED-4DB2-BD59-A6C34878D82A}">
                    <a16:rowId xmlns:a16="http://schemas.microsoft.com/office/drawing/2014/main" val="10003"/>
                  </a:ext>
                </a:extLst>
              </a:tr>
              <a:tr h="596000">
                <a:tc>
                  <a:txBody>
                    <a:bodyPr/>
                    <a:lstStyle/>
                    <a:p>
                      <a:pPr marL="0" marR="0" lvl="0" indent="0" algn="l" rtl="0">
                        <a:lnSpc>
                          <a:spcPct val="125000"/>
                        </a:lnSpc>
                        <a:spcBef>
                          <a:spcPts val="0"/>
                        </a:spcBef>
                        <a:spcAft>
                          <a:spcPts val="0"/>
                        </a:spcAft>
                        <a:buNone/>
                      </a:pPr>
                      <a:r>
                        <a:rPr lang="en-US" sz="1600" u="none" strike="noStrike" cap="none" dirty="0"/>
                        <a:t>Delegation processes</a:t>
                      </a:r>
                      <a:endParaRPr sz="1600" dirty="0"/>
                    </a:p>
                  </a:txBody>
                  <a:tcPr marL="91450" marR="91450" marT="45725" marB="45725">
                    <a:noFill/>
                  </a:tcPr>
                </a:tc>
                <a:tc>
                  <a:txBody>
                    <a:bodyPr/>
                    <a:lstStyle/>
                    <a:p>
                      <a:pPr marL="0" marR="0" lvl="0" indent="0" algn="l" rtl="0">
                        <a:lnSpc>
                          <a:spcPct val="125000"/>
                        </a:lnSpc>
                        <a:spcBef>
                          <a:spcPts val="0"/>
                        </a:spcBef>
                        <a:spcAft>
                          <a:spcPts val="0"/>
                        </a:spcAft>
                        <a:buClr>
                          <a:schemeClr val="dk1"/>
                        </a:buClr>
                        <a:buSzPts val="1600"/>
                        <a:buFont typeface="Arial"/>
                        <a:buNone/>
                      </a:pPr>
                      <a:r>
                        <a:rPr lang="en-US" sz="1600" u="none" strike="noStrike" cap="none" dirty="0"/>
                        <a:t>Improved teamwork/ relationships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Organised workflows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Standardised documents and processes</a:t>
                      </a:r>
                      <a:endParaRPr sz="1600" dirty="0"/>
                    </a:p>
                  </a:txBody>
                  <a:tcPr marL="91450" marR="91450" marT="45725" marB="45725">
                    <a:noFill/>
                  </a:tcPr>
                </a:tc>
                <a:extLst>
                  <a:ext uri="{0D108BD9-81ED-4DB2-BD59-A6C34878D82A}">
                    <a16:rowId xmlns:a16="http://schemas.microsoft.com/office/drawing/2014/main" val="10004"/>
                  </a:ext>
                </a:extLst>
              </a:tr>
              <a:tr h="596000">
                <a:tc>
                  <a:txBody>
                    <a:bodyPr/>
                    <a:lstStyle/>
                    <a:p>
                      <a:pPr marL="0" marR="0" lvl="0" indent="0" algn="l" rtl="0">
                        <a:lnSpc>
                          <a:spcPct val="125000"/>
                        </a:lnSpc>
                        <a:spcBef>
                          <a:spcPts val="0"/>
                        </a:spcBef>
                        <a:spcAft>
                          <a:spcPts val="0"/>
                        </a:spcAft>
                        <a:buClr>
                          <a:schemeClr val="dk1"/>
                        </a:buClr>
                        <a:buSzPts val="1600"/>
                        <a:buFont typeface="Arial"/>
                        <a:buNone/>
                      </a:pPr>
                      <a:r>
                        <a:rPr lang="en-US" sz="1600" u="none" strike="noStrike" cap="none" dirty="0"/>
                        <a:t>Manage expectations</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Higher motivation/  incentives to work</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Resources organised and assigned</a:t>
                      </a:r>
                      <a:endParaRPr sz="1600" dirty="0"/>
                    </a:p>
                  </a:txBody>
                  <a:tcPr marL="91450" marR="91450" marT="45725" marB="45725">
                    <a:noFill/>
                  </a:tcPr>
                </a:tc>
                <a:tc>
                  <a:txBody>
                    <a:bodyPr/>
                    <a:lstStyle/>
                    <a:p>
                      <a:pPr marL="0" marR="0" lvl="0" indent="0" algn="l" rtl="0">
                        <a:lnSpc>
                          <a:spcPct val="125000"/>
                        </a:lnSpc>
                        <a:spcBef>
                          <a:spcPts val="0"/>
                        </a:spcBef>
                        <a:spcAft>
                          <a:spcPts val="0"/>
                        </a:spcAft>
                        <a:buNone/>
                      </a:pPr>
                      <a:r>
                        <a:rPr lang="en-US" sz="1600" u="none" strike="noStrike" cap="none" dirty="0"/>
                        <a:t>Company-wide branding style </a:t>
                      </a:r>
                      <a:endParaRPr sz="1600" dirty="0"/>
                    </a:p>
                  </a:txBody>
                  <a:tcPr marL="91450" marR="91450" marT="45725" marB="45725">
                    <a:no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outcomes</a:t>
            </a:r>
            <a:endParaRPr dirty="0"/>
          </a:p>
        </p:txBody>
      </p:sp>
      <p:sp>
        <p:nvSpPr>
          <p:cNvPr id="34" name="Google Shape;34;p2"/>
          <p:cNvSpPr txBox="1">
            <a:spLocks noGrp="1"/>
          </p:cNvSpPr>
          <p:nvPr>
            <p:ph type="body" idx="1"/>
          </p:nvPr>
        </p:nvSpPr>
        <p:spPr>
          <a:xfrm>
            <a:off x="457200" y="1468018"/>
            <a:ext cx="8229600" cy="355513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By the end of this session, learners should be able to:</a:t>
            </a:r>
            <a:endParaRPr dirty="0"/>
          </a:p>
          <a:p>
            <a:pPr marL="215900" lvl="1" indent="-215900" algn="l" rtl="0">
              <a:lnSpc>
                <a:spcPct val="133333"/>
              </a:lnSpc>
              <a:spcBef>
                <a:spcPts val="1000"/>
              </a:spcBef>
              <a:spcAft>
                <a:spcPts val="0"/>
              </a:spcAft>
              <a:buSzPts val="1800"/>
              <a:buChar char="•"/>
            </a:pPr>
            <a:r>
              <a:rPr lang="en-US" dirty="0"/>
              <a:t>Describe a range of different business models of organisational structure. </a:t>
            </a:r>
            <a:endParaRPr dirty="0"/>
          </a:p>
          <a:p>
            <a:pPr marL="215900" lvl="1" indent="-215900" algn="l" rtl="0">
              <a:lnSpc>
                <a:spcPct val="133333"/>
              </a:lnSpc>
              <a:spcBef>
                <a:spcPts val="1000"/>
              </a:spcBef>
              <a:spcAft>
                <a:spcPts val="0"/>
              </a:spcAft>
              <a:buSzPts val="1800"/>
              <a:buChar char="•"/>
            </a:pPr>
            <a:r>
              <a:rPr lang="en-US" dirty="0"/>
              <a:t>Compare the advantages and disadvantages of different business models and structures.</a:t>
            </a:r>
            <a:endParaRPr dirty="0"/>
          </a:p>
          <a:p>
            <a:pPr marL="215900" lvl="1" indent="-215900" algn="l" rtl="0">
              <a:lnSpc>
                <a:spcPct val="133333"/>
              </a:lnSpc>
              <a:spcBef>
                <a:spcPts val="1000"/>
              </a:spcBef>
              <a:spcAft>
                <a:spcPts val="0"/>
              </a:spcAft>
              <a:buSzPts val="1800"/>
              <a:buChar char="•"/>
            </a:pPr>
            <a:r>
              <a:rPr lang="en-US" dirty="0"/>
              <a:t>Discuss how organisation structures impact on the ways businesses work.</a:t>
            </a:r>
            <a:endParaRPr dirty="0"/>
          </a:p>
          <a:p>
            <a:pPr marL="215900" lvl="1" indent="-215900" algn="l" rtl="0">
              <a:lnSpc>
                <a:spcPct val="133333"/>
              </a:lnSpc>
              <a:spcBef>
                <a:spcPts val="1000"/>
              </a:spcBef>
              <a:spcAft>
                <a:spcPts val="0"/>
              </a:spcAft>
              <a:buSzPts val="1800"/>
              <a:buChar char="•"/>
            </a:pPr>
            <a:r>
              <a:rPr lang="en-US" dirty="0"/>
              <a:t>Review the types of informal networks within organisation structures.</a:t>
            </a:r>
            <a:endParaRPr dirty="0"/>
          </a:p>
          <a:p>
            <a:pPr marL="0" lvl="1" indent="0" algn="l" rtl="0">
              <a:lnSpc>
                <a:spcPct val="133333"/>
              </a:lnSpc>
              <a:spcBef>
                <a:spcPts val="1000"/>
              </a:spcBef>
              <a:spcAft>
                <a:spcPts val="0"/>
              </a:spcAft>
              <a:buSzPts val="1800"/>
              <a:buNone/>
            </a:pPr>
            <a:endParaRPr sz="1800" dirty="0"/>
          </a:p>
          <a:p>
            <a:pPr marL="0" lvl="1" indent="0" algn="l" rtl="0">
              <a:lnSpc>
                <a:spcPct val="133333"/>
              </a:lnSpc>
              <a:spcBef>
                <a:spcPts val="1000"/>
              </a:spcBef>
              <a:spcAft>
                <a:spcPts val="0"/>
              </a:spcAft>
              <a:buSzPts val="1800"/>
              <a:buNone/>
            </a:pP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Informal networks and structure businesses operate in (1)</a:t>
            </a:r>
            <a:endParaRPr dirty="0"/>
          </a:p>
        </p:txBody>
      </p:sp>
      <p:sp>
        <p:nvSpPr>
          <p:cNvPr id="165" name="Google Shape;165;p20"/>
          <p:cNvSpPr txBox="1">
            <a:spLocks noGrp="1"/>
          </p:cNvSpPr>
          <p:nvPr>
            <p:ph type="body" idx="1"/>
          </p:nvPr>
        </p:nvSpPr>
        <p:spPr>
          <a:xfrm>
            <a:off x="457200" y="1841864"/>
            <a:ext cx="8363272" cy="41312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Formal and informal networks in organisational structure</a:t>
            </a:r>
            <a:endParaRPr dirty="0"/>
          </a:p>
          <a:p>
            <a:pPr marL="285750" lvl="2" indent="-285750" algn="l" rtl="0">
              <a:lnSpc>
                <a:spcPct val="100000"/>
              </a:lnSpc>
              <a:spcBef>
                <a:spcPts val="1500"/>
              </a:spcBef>
              <a:spcAft>
                <a:spcPts val="0"/>
              </a:spcAft>
              <a:buClr>
                <a:srgbClr val="0066FF"/>
              </a:buClr>
              <a:buSzPct val="100000"/>
              <a:buFont typeface="Arial" panose="020B0604020202020204" pitchFamily="34" charset="0"/>
              <a:buChar char="•"/>
            </a:pPr>
            <a:r>
              <a:rPr lang="en-US" sz="2000" dirty="0"/>
              <a:t>Formal networks establish official management channels and ways of working.</a:t>
            </a:r>
            <a:endParaRPr sz="2000" dirty="0"/>
          </a:p>
          <a:p>
            <a:pPr marL="285750" lvl="3" indent="-285750" algn="l" rtl="0">
              <a:lnSpc>
                <a:spcPct val="111111"/>
              </a:lnSpc>
              <a:spcBef>
                <a:spcPts val="1000"/>
              </a:spcBef>
              <a:spcAft>
                <a:spcPts val="0"/>
              </a:spcAft>
              <a:buClr>
                <a:srgbClr val="0066FF"/>
              </a:buClr>
              <a:buSzPts val="1800"/>
              <a:buFont typeface="Arial" panose="020B0604020202020204" pitchFamily="34" charset="0"/>
              <a:buChar char="•"/>
            </a:pPr>
            <a:r>
              <a:rPr lang="en-US" sz="2000" dirty="0"/>
              <a:t>Informal networks within a formal structure may still develop built-on relationships.</a:t>
            </a:r>
            <a:endParaRPr sz="2000" dirty="0"/>
          </a:p>
        </p:txBody>
      </p:sp>
      <p:pic>
        <p:nvPicPr>
          <p:cNvPr id="7170" name="Picture 2">
            <a:extLst>
              <a:ext uri="{FF2B5EF4-FFF2-40B4-BE49-F238E27FC236}">
                <a16:creationId xmlns:a16="http://schemas.microsoft.com/office/drawing/2014/main" id="{127841ED-5C2F-3611-AF2B-62C2D36E1AA4}"/>
              </a:ext>
            </a:extLst>
          </p:cNvPr>
          <p:cNvPicPr>
            <a:picLocks noChangeAspect="1" noChangeArrowheads="1"/>
          </p:cNvPicPr>
          <p:nvPr/>
        </p:nvPicPr>
        <p:blipFill>
          <a:blip r:embed="rId3"/>
          <a:srcRect/>
          <a:stretch/>
        </p:blipFill>
        <p:spPr bwMode="auto">
          <a:xfrm>
            <a:off x="2894121" y="3727302"/>
            <a:ext cx="3220240" cy="21511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Informal networks and structure businesses operate in (2)</a:t>
            </a:r>
            <a:br>
              <a:rPr lang="en-US" dirty="0"/>
            </a:br>
            <a:endParaRPr dirty="0"/>
          </a:p>
        </p:txBody>
      </p:sp>
      <p:sp>
        <p:nvSpPr>
          <p:cNvPr id="173" name="Google Shape;173;p21"/>
          <p:cNvSpPr txBox="1">
            <a:spLocks noGrp="1"/>
          </p:cNvSpPr>
          <p:nvPr>
            <p:ph type="body" idx="1"/>
          </p:nvPr>
        </p:nvSpPr>
        <p:spPr>
          <a:xfrm>
            <a:off x="457200" y="1807576"/>
            <a:ext cx="8435280" cy="41312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2000" b="1" dirty="0"/>
              <a:t>Informal networks:</a:t>
            </a:r>
            <a:endParaRPr sz="2000" dirty="0"/>
          </a:p>
          <a:p>
            <a:pPr marL="215900" lvl="3" indent="-215900" algn="l" rtl="0">
              <a:lnSpc>
                <a:spcPct val="111111"/>
              </a:lnSpc>
              <a:spcBef>
                <a:spcPts val="500"/>
              </a:spcBef>
              <a:spcAft>
                <a:spcPts val="0"/>
              </a:spcAft>
              <a:buSzPts val="1800"/>
              <a:buChar char="•"/>
            </a:pPr>
            <a:r>
              <a:rPr lang="en-US" sz="2000" dirty="0"/>
              <a:t>are developed by employees.</a:t>
            </a:r>
            <a:endParaRPr sz="2000" dirty="0"/>
          </a:p>
          <a:p>
            <a:pPr marL="215900" lvl="3" indent="-215900" algn="l" rtl="0">
              <a:lnSpc>
                <a:spcPct val="111111"/>
              </a:lnSpc>
              <a:spcBef>
                <a:spcPts val="500"/>
              </a:spcBef>
              <a:spcAft>
                <a:spcPts val="0"/>
              </a:spcAft>
              <a:buSzPts val="1800"/>
              <a:buChar char="•"/>
            </a:pPr>
            <a:r>
              <a:rPr lang="en-US" sz="2000" dirty="0"/>
              <a:t>foster co-operation between teams.</a:t>
            </a:r>
            <a:endParaRPr sz="2000" dirty="0"/>
          </a:p>
          <a:p>
            <a:pPr marL="215900" lvl="3" indent="-215900" algn="l" rtl="0">
              <a:lnSpc>
                <a:spcPct val="111111"/>
              </a:lnSpc>
              <a:spcBef>
                <a:spcPts val="0"/>
              </a:spcBef>
              <a:spcAft>
                <a:spcPts val="0"/>
              </a:spcAft>
              <a:buSzPts val="1800"/>
              <a:buChar char="•"/>
            </a:pPr>
            <a:r>
              <a:rPr lang="en-US" sz="2000" dirty="0"/>
              <a:t>build the culture of the organization.</a:t>
            </a:r>
            <a:endParaRPr sz="2000" dirty="0"/>
          </a:p>
          <a:p>
            <a:pPr marL="215900" lvl="3" indent="-215900" algn="l" rtl="0">
              <a:lnSpc>
                <a:spcPct val="111111"/>
              </a:lnSpc>
              <a:spcBef>
                <a:spcPts val="0"/>
              </a:spcBef>
              <a:spcAft>
                <a:spcPts val="0"/>
              </a:spcAft>
              <a:buSzPts val="1800"/>
              <a:buChar char="•"/>
            </a:pPr>
            <a:r>
              <a:rPr lang="en-US" sz="2000" dirty="0"/>
              <a:t>don’t rely on written rules and regulations.</a:t>
            </a:r>
            <a:endParaRPr sz="2000" dirty="0"/>
          </a:p>
          <a:p>
            <a:pPr marL="0" lvl="3" indent="0" algn="l" rtl="0">
              <a:lnSpc>
                <a:spcPct val="111111"/>
              </a:lnSpc>
              <a:spcBef>
                <a:spcPts val="0"/>
              </a:spcBef>
              <a:spcAft>
                <a:spcPts val="0"/>
              </a:spcAft>
              <a:buSzPts val="1800"/>
              <a:buNone/>
            </a:pPr>
            <a:endParaRPr sz="2000" dirty="0"/>
          </a:p>
          <a:p>
            <a:pPr marL="0" lvl="3" indent="0" algn="l" rtl="0">
              <a:lnSpc>
                <a:spcPct val="111111"/>
              </a:lnSpc>
              <a:spcBef>
                <a:spcPts val="0"/>
              </a:spcBef>
              <a:spcAft>
                <a:spcPts val="0"/>
              </a:spcAft>
              <a:buSzPts val="1800"/>
              <a:buNone/>
            </a:pPr>
            <a:r>
              <a:rPr lang="en-US" sz="2000" dirty="0"/>
              <a:t>Informal networks are unique to every business because they are based on organisational culture, management styles and the personalities of employees.</a:t>
            </a:r>
            <a:endParaRPr sz="2000" dirty="0"/>
          </a:p>
        </p:txBody>
      </p:sp>
      <p:pic>
        <p:nvPicPr>
          <p:cNvPr id="8194" name="Picture 2">
            <a:extLst>
              <a:ext uri="{FF2B5EF4-FFF2-40B4-BE49-F238E27FC236}">
                <a16:creationId xmlns:a16="http://schemas.microsoft.com/office/drawing/2014/main" id="{D7A6B233-CC10-561C-2A7F-D1EC573F7AFF}"/>
              </a:ext>
            </a:extLst>
          </p:cNvPr>
          <p:cNvPicPr>
            <a:picLocks noChangeAspect="1" noChangeArrowheads="1"/>
          </p:cNvPicPr>
          <p:nvPr/>
        </p:nvPicPr>
        <p:blipFill>
          <a:blip r:embed="rId3"/>
          <a:srcRect/>
          <a:stretch/>
        </p:blipFill>
        <p:spPr bwMode="auto">
          <a:xfrm>
            <a:off x="5532843" y="2078075"/>
            <a:ext cx="2624625" cy="16902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Informal networks and structure businesses operate in (3)</a:t>
            </a:r>
            <a:br>
              <a:rPr lang="en-US" dirty="0"/>
            </a:br>
            <a:endParaRPr dirty="0"/>
          </a:p>
        </p:txBody>
      </p:sp>
      <p:sp>
        <p:nvSpPr>
          <p:cNvPr id="181" name="Google Shape;181;p22"/>
          <p:cNvSpPr txBox="1">
            <a:spLocks noGrp="1"/>
          </p:cNvSpPr>
          <p:nvPr>
            <p:ph type="body" idx="1"/>
          </p:nvPr>
        </p:nvSpPr>
        <p:spPr>
          <a:xfrm>
            <a:off x="457200" y="1815231"/>
            <a:ext cx="8229600" cy="41312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Advantages and disadvantages of informal networks</a:t>
            </a:r>
            <a:endParaRPr dirty="0"/>
          </a:p>
          <a:p>
            <a:pPr marL="0" lvl="0" indent="0" algn="l" rtl="0">
              <a:lnSpc>
                <a:spcPct val="120000"/>
              </a:lnSpc>
              <a:spcBef>
                <a:spcPts val="2000"/>
              </a:spcBef>
              <a:spcAft>
                <a:spcPts val="0"/>
              </a:spcAft>
              <a:buNone/>
            </a:pPr>
            <a:r>
              <a:rPr lang="en-US" b="1" dirty="0"/>
              <a:t>Advantages:</a:t>
            </a:r>
            <a:endParaRPr dirty="0"/>
          </a:p>
          <a:p>
            <a:pPr marL="215900" lvl="3" indent="-215900" algn="l" rtl="0">
              <a:lnSpc>
                <a:spcPct val="111111"/>
              </a:lnSpc>
              <a:spcBef>
                <a:spcPts val="1500"/>
              </a:spcBef>
              <a:spcAft>
                <a:spcPts val="0"/>
              </a:spcAft>
              <a:buSzPts val="1800"/>
              <a:buChar char="•"/>
            </a:pPr>
            <a:r>
              <a:rPr lang="en-US" sz="2000" dirty="0"/>
              <a:t>Adaptable to change.</a:t>
            </a:r>
            <a:endParaRPr sz="2000" dirty="0"/>
          </a:p>
          <a:p>
            <a:pPr marL="215900" lvl="3" indent="-215900" algn="l" rtl="0">
              <a:lnSpc>
                <a:spcPct val="111111"/>
              </a:lnSpc>
              <a:spcBef>
                <a:spcPts val="1000"/>
              </a:spcBef>
              <a:spcAft>
                <a:spcPts val="0"/>
              </a:spcAft>
              <a:buSzPts val="1800"/>
              <a:buChar char="•"/>
            </a:pPr>
            <a:r>
              <a:rPr lang="en-US" sz="2000" dirty="0"/>
              <a:t>Responsive to external influences.</a:t>
            </a:r>
            <a:endParaRPr sz="2000" dirty="0"/>
          </a:p>
          <a:p>
            <a:pPr marL="0" lvl="3" indent="0" algn="l" rtl="0">
              <a:lnSpc>
                <a:spcPct val="111111"/>
              </a:lnSpc>
              <a:spcBef>
                <a:spcPts val="1000"/>
              </a:spcBef>
              <a:spcAft>
                <a:spcPts val="0"/>
              </a:spcAft>
              <a:buSzPts val="1800"/>
              <a:buNone/>
            </a:pPr>
            <a:endParaRPr sz="2000" dirty="0"/>
          </a:p>
          <a:p>
            <a:pPr marL="0" lvl="3" indent="0" algn="l" rtl="0">
              <a:lnSpc>
                <a:spcPct val="100000"/>
              </a:lnSpc>
              <a:spcBef>
                <a:spcPts val="500"/>
              </a:spcBef>
              <a:spcAft>
                <a:spcPts val="0"/>
              </a:spcAft>
              <a:buSzPts val="2000"/>
              <a:buNone/>
            </a:pPr>
            <a:r>
              <a:rPr lang="en-US" sz="2000" b="1" dirty="0"/>
              <a:t>Disadvantages: </a:t>
            </a:r>
            <a:r>
              <a:rPr lang="en-US" sz="2000" dirty="0"/>
              <a:t> </a:t>
            </a:r>
            <a:endParaRPr sz="2000" dirty="0"/>
          </a:p>
          <a:p>
            <a:pPr marL="215900" lvl="3" indent="-215900" algn="l" rtl="0">
              <a:lnSpc>
                <a:spcPct val="111111"/>
              </a:lnSpc>
              <a:spcBef>
                <a:spcPts val="500"/>
              </a:spcBef>
              <a:spcAft>
                <a:spcPts val="0"/>
              </a:spcAft>
              <a:buSzPts val="1800"/>
              <a:buChar char="•"/>
            </a:pPr>
            <a:r>
              <a:rPr lang="en-US" sz="2000" dirty="0"/>
              <a:t>Too informal can be confusing.</a:t>
            </a:r>
            <a:endParaRPr sz="2000" dirty="0"/>
          </a:p>
          <a:p>
            <a:pPr marL="215900" lvl="3" indent="-215900" algn="l" rtl="0">
              <a:lnSpc>
                <a:spcPct val="111111"/>
              </a:lnSpc>
              <a:spcBef>
                <a:spcPts val="1000"/>
              </a:spcBef>
              <a:spcAft>
                <a:spcPts val="0"/>
              </a:spcAft>
              <a:buSzPts val="1800"/>
              <a:buChar char="•"/>
            </a:pPr>
            <a:r>
              <a:rPr lang="en-US" sz="2000" dirty="0"/>
              <a:t>Operational tasks may be disorganised.</a:t>
            </a:r>
            <a:endParaRPr sz="2000" dirty="0"/>
          </a:p>
          <a:p>
            <a:pPr marL="215900" lvl="3" indent="-215900" algn="l" rtl="0">
              <a:lnSpc>
                <a:spcPct val="111111"/>
              </a:lnSpc>
              <a:spcBef>
                <a:spcPts val="1000"/>
              </a:spcBef>
              <a:spcAft>
                <a:spcPts val="0"/>
              </a:spcAft>
              <a:buSzPts val="1800"/>
              <a:buChar char="•"/>
            </a:pPr>
            <a:r>
              <a:rPr lang="en-US" sz="2000" dirty="0"/>
              <a:t>Some employees may take advantage.</a:t>
            </a:r>
            <a:endParaRPr sz="20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b="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188" name="Google Shape;188;p23"/>
          <p:cNvSpPr txBox="1">
            <a:spLocks noGrp="1"/>
          </p:cNvSpPr>
          <p:nvPr>
            <p:ph type="body" idx="1"/>
          </p:nvPr>
        </p:nvSpPr>
        <p:spPr>
          <a:xfrm>
            <a:off x="457200" y="1507416"/>
            <a:ext cx="8229600" cy="3843168"/>
          </a:xfrm>
          <a:prstGeom prst="rect">
            <a:avLst/>
          </a:prstGeom>
          <a:noFill/>
          <a:ln>
            <a:noFill/>
          </a:ln>
        </p:spPr>
        <p:txBody>
          <a:bodyPr spcFirstLastPara="1" wrap="square" lIns="0" tIns="0" rIns="0" bIns="0" anchor="t" anchorCtr="0">
            <a:noAutofit/>
          </a:bodyPr>
          <a:lstStyle/>
          <a:p>
            <a:pPr marL="215900" lvl="1" indent="-215900" algn="l" rtl="0">
              <a:lnSpc>
                <a:spcPct val="120000"/>
              </a:lnSpc>
              <a:spcBef>
                <a:spcPts val="0"/>
              </a:spcBef>
              <a:spcAft>
                <a:spcPts val="0"/>
              </a:spcAft>
              <a:buSzPts val="2000"/>
              <a:buChar char="•"/>
            </a:pPr>
            <a:r>
              <a:rPr lang="en-US" sz="2000" dirty="0"/>
              <a:t>Discussed five different business models of organisational structure.</a:t>
            </a:r>
            <a:endParaRPr dirty="0"/>
          </a:p>
          <a:p>
            <a:pPr marL="215900" lvl="1" indent="-215900" algn="l" rtl="0">
              <a:lnSpc>
                <a:spcPct val="120000"/>
              </a:lnSpc>
              <a:spcBef>
                <a:spcPts val="1000"/>
              </a:spcBef>
              <a:spcAft>
                <a:spcPts val="0"/>
              </a:spcAft>
              <a:buSzPts val="2000"/>
              <a:buChar char="•"/>
            </a:pPr>
            <a:r>
              <a:rPr lang="en-US" sz="2000" dirty="0"/>
              <a:t>Compared the advantages and disadvantages of each of the different business models and structures.</a:t>
            </a:r>
            <a:endParaRPr sz="2000" dirty="0"/>
          </a:p>
          <a:p>
            <a:pPr marL="215900" lvl="1" indent="-215900" algn="l" rtl="0">
              <a:lnSpc>
                <a:spcPct val="120000"/>
              </a:lnSpc>
              <a:spcBef>
                <a:spcPts val="1000"/>
              </a:spcBef>
              <a:spcAft>
                <a:spcPts val="0"/>
              </a:spcAft>
              <a:buSzPts val="2000"/>
              <a:buChar char="•"/>
            </a:pPr>
            <a:r>
              <a:rPr lang="en-US" sz="2000" dirty="0"/>
              <a:t>Discussed how organisation structures can impact on the ways businesses work.</a:t>
            </a:r>
            <a:endParaRPr sz="2000" dirty="0"/>
          </a:p>
          <a:p>
            <a:pPr marL="215900" lvl="1" indent="-215900" algn="l" rtl="0">
              <a:lnSpc>
                <a:spcPct val="120000"/>
              </a:lnSpc>
              <a:spcBef>
                <a:spcPts val="1000"/>
              </a:spcBef>
              <a:spcAft>
                <a:spcPts val="0"/>
              </a:spcAft>
              <a:buSzPts val="2000"/>
              <a:buChar char="•"/>
            </a:pPr>
            <a:r>
              <a:rPr lang="en-US" sz="2000" dirty="0"/>
              <a:t>Reviewed informal networks within organisation structures.</a:t>
            </a:r>
            <a:endParaRPr dirty="0"/>
          </a:p>
          <a:p>
            <a:pPr marL="342900" lvl="0" indent="-215900" algn="l" rtl="0">
              <a:lnSpc>
                <a:spcPct val="120000"/>
              </a:lnSpc>
              <a:spcBef>
                <a:spcPts val="1500"/>
              </a:spcBef>
              <a:spcAft>
                <a:spcPts val="0"/>
              </a:spcAft>
              <a:buClr>
                <a:schemeClr val="dk1"/>
              </a:buClr>
              <a:buSzPts val="2000"/>
              <a:buFont typeface="Arial"/>
              <a:buNone/>
            </a:pP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24"/>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1900943" y="6189333"/>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 structure</a:t>
            </a:r>
            <a:endParaRPr dirty="0"/>
          </a:p>
        </p:txBody>
      </p:sp>
      <p:sp>
        <p:nvSpPr>
          <p:cNvPr id="40" name="Google Shape;40;p3"/>
          <p:cNvSpPr txBox="1">
            <a:spLocks noGrp="1"/>
          </p:cNvSpPr>
          <p:nvPr>
            <p:ph type="body" idx="1"/>
          </p:nvPr>
        </p:nvSpPr>
        <p:spPr>
          <a:xfrm>
            <a:off x="457200" y="1507473"/>
            <a:ext cx="8229600" cy="397877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The purpose of organisation structures</a:t>
            </a:r>
            <a:endParaRPr dirty="0"/>
          </a:p>
          <a:p>
            <a:pPr marL="0" lvl="0" indent="0" algn="l" rtl="0">
              <a:lnSpc>
                <a:spcPct val="120000"/>
              </a:lnSpc>
              <a:spcBef>
                <a:spcPts val="2000"/>
              </a:spcBef>
              <a:spcAft>
                <a:spcPts val="0"/>
              </a:spcAft>
              <a:buNone/>
            </a:pPr>
            <a:r>
              <a:rPr lang="en-US" dirty="0"/>
              <a:t>An organisation’s structure is a strategic management system designed to help it achieve its goals as efficiently and effectively as possible.</a:t>
            </a:r>
            <a:endParaRPr sz="2000" dirty="0"/>
          </a:p>
          <a:p>
            <a:pPr marL="0" lvl="0" indent="0" algn="l" rtl="0">
              <a:lnSpc>
                <a:spcPct val="120000"/>
              </a:lnSpc>
              <a:spcBef>
                <a:spcPts val="2000"/>
              </a:spcBef>
              <a:spcAft>
                <a:spcPts val="0"/>
              </a:spcAft>
              <a:buNone/>
            </a:pPr>
            <a:r>
              <a:rPr lang="en-US" dirty="0"/>
              <a:t>It defines how activities are allocated and supervised in terms of roles, responsibilities and regulations.</a:t>
            </a:r>
            <a:endParaRPr dirty="0"/>
          </a:p>
          <a:p>
            <a:pPr marL="0" lvl="0" indent="0" algn="l" rtl="0">
              <a:lnSpc>
                <a:spcPct val="120000"/>
              </a:lnSpc>
              <a:spcBef>
                <a:spcPts val="2000"/>
              </a:spcBef>
              <a:spcAft>
                <a:spcPts val="0"/>
              </a:spcAft>
              <a:buNone/>
            </a:pPr>
            <a:r>
              <a:rPr lang="en-US" dirty="0"/>
              <a:t>Structures will vary between different organisations to meet their specific needs. </a:t>
            </a:r>
            <a:endParaRPr dirty="0"/>
          </a:p>
          <a:p>
            <a:pPr marL="0" lvl="3" indent="0" algn="l" rtl="0">
              <a:lnSpc>
                <a:spcPct val="100000"/>
              </a:lnSpc>
              <a:spcBef>
                <a:spcPts val="2000"/>
              </a:spcBef>
              <a:spcAft>
                <a:spcPts val="0"/>
              </a:spcAft>
              <a:buSzPts val="2000"/>
              <a:buNone/>
            </a:pPr>
            <a:r>
              <a:rPr lang="en-US" sz="2000" dirty="0"/>
              <a:t>As an organisation grows and develops, it may move from an informal to a more formal structure as it manages changes in the way it works.</a:t>
            </a:r>
            <a:endParaRPr dirty="0"/>
          </a:p>
          <a:p>
            <a:pPr marL="215900" lvl="3" indent="-88900" algn="l" rtl="0">
              <a:lnSpc>
                <a:spcPct val="100000"/>
              </a:lnSpc>
              <a:spcBef>
                <a:spcPts val="2000"/>
              </a:spcBef>
              <a:spcAft>
                <a:spcPts val="0"/>
              </a:spcAft>
              <a:buSzPts val="2000"/>
              <a:buNone/>
            </a:pPr>
            <a:endParaRPr sz="2000" dirty="0"/>
          </a:p>
          <a:p>
            <a:pPr marL="0" lvl="0" indent="0" algn="l" rtl="0">
              <a:lnSpc>
                <a:spcPct val="85714"/>
              </a:lnSpc>
              <a:spcBef>
                <a:spcPts val="2000"/>
              </a:spcBef>
              <a:spcAft>
                <a:spcPts val="0"/>
              </a:spcAft>
              <a:buNone/>
            </a:pPr>
            <a:endParaRPr sz="2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4"/>
        <p:cNvGrpSpPr/>
        <p:nvPr/>
      </p:nvGrpSpPr>
      <p:grpSpPr>
        <a:xfrm>
          <a:off x="0" y="0"/>
          <a:ext cx="0" cy="0"/>
          <a:chOff x="0" y="0"/>
          <a:chExt cx="0" cy="0"/>
        </a:xfrm>
      </p:grpSpPr>
      <p:sp>
        <p:nvSpPr>
          <p:cNvPr id="45" name="Google Shape;45;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(1)</a:t>
            </a:r>
            <a:endParaRPr dirty="0"/>
          </a:p>
        </p:txBody>
      </p:sp>
      <p:sp>
        <p:nvSpPr>
          <p:cNvPr id="46" name="Google Shape;46;p4"/>
          <p:cNvSpPr txBox="1">
            <a:spLocks noGrp="1"/>
          </p:cNvSpPr>
          <p:nvPr>
            <p:ph type="body" idx="1"/>
          </p:nvPr>
        </p:nvSpPr>
        <p:spPr>
          <a:xfrm>
            <a:off x="457200" y="1451309"/>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Types of organisational structures</a:t>
            </a:r>
            <a:endParaRPr dirty="0"/>
          </a:p>
          <a:p>
            <a:pPr marL="0" lvl="0" indent="0" algn="l" rtl="0">
              <a:lnSpc>
                <a:spcPct val="120000"/>
              </a:lnSpc>
              <a:spcBef>
                <a:spcPts val="1600"/>
              </a:spcBef>
              <a:spcAft>
                <a:spcPts val="0"/>
              </a:spcAft>
              <a:buNone/>
            </a:pPr>
            <a:r>
              <a:rPr lang="en-US" dirty="0"/>
              <a:t>There are </a:t>
            </a:r>
            <a:r>
              <a:rPr lang="en-US" b="1" dirty="0"/>
              <a:t>five main</a:t>
            </a:r>
            <a:r>
              <a:rPr lang="en-US" dirty="0"/>
              <a:t> types of organisational structures used by most businesses:  </a:t>
            </a:r>
            <a:endParaRPr dirty="0"/>
          </a:p>
          <a:p>
            <a:pPr marL="215900" lvl="3" indent="-215900" algn="l" rtl="0">
              <a:lnSpc>
                <a:spcPct val="111111"/>
              </a:lnSpc>
              <a:spcBef>
                <a:spcPts val="600"/>
              </a:spcBef>
              <a:spcAft>
                <a:spcPts val="0"/>
              </a:spcAft>
              <a:buSzPts val="1800"/>
              <a:buChar char="•"/>
            </a:pPr>
            <a:r>
              <a:rPr lang="en-US" sz="2000" dirty="0"/>
              <a:t>hierarchical. </a:t>
            </a:r>
          </a:p>
          <a:p>
            <a:pPr marL="215900" lvl="3" indent="-215900" algn="l" rtl="0">
              <a:lnSpc>
                <a:spcPct val="111111"/>
              </a:lnSpc>
              <a:spcBef>
                <a:spcPts val="0"/>
              </a:spcBef>
              <a:spcAft>
                <a:spcPts val="0"/>
              </a:spcAft>
              <a:buSzPts val="1800"/>
              <a:buChar char="•"/>
            </a:pPr>
            <a:r>
              <a:rPr lang="en-US" sz="2000" dirty="0"/>
              <a:t>flat.</a:t>
            </a:r>
          </a:p>
          <a:p>
            <a:pPr marL="215900" lvl="3" indent="-215900" algn="l" rtl="0">
              <a:lnSpc>
                <a:spcPct val="111111"/>
              </a:lnSpc>
              <a:spcBef>
                <a:spcPts val="0"/>
              </a:spcBef>
              <a:spcAft>
                <a:spcPts val="0"/>
              </a:spcAft>
              <a:buSzPts val="1800"/>
              <a:buChar char="•"/>
            </a:pPr>
            <a:r>
              <a:rPr lang="en-US" sz="2000" dirty="0"/>
              <a:t>matrix.</a:t>
            </a:r>
          </a:p>
          <a:p>
            <a:pPr marL="215900" lvl="3" indent="-215900" algn="l" rtl="0">
              <a:lnSpc>
                <a:spcPct val="111111"/>
              </a:lnSpc>
              <a:spcBef>
                <a:spcPts val="0"/>
              </a:spcBef>
              <a:spcAft>
                <a:spcPts val="0"/>
              </a:spcAft>
              <a:buSzPts val="1800"/>
              <a:buChar char="•"/>
            </a:pPr>
            <a:r>
              <a:rPr lang="en-US" sz="2000" dirty="0"/>
              <a:t>functional. </a:t>
            </a:r>
          </a:p>
          <a:p>
            <a:pPr marL="215900" lvl="3" indent="-215900" algn="l" rtl="0">
              <a:lnSpc>
                <a:spcPct val="111111"/>
              </a:lnSpc>
              <a:spcBef>
                <a:spcPts val="0"/>
              </a:spcBef>
              <a:spcAft>
                <a:spcPts val="0"/>
              </a:spcAft>
              <a:buSzPts val="1800"/>
              <a:buChar char="•"/>
            </a:pPr>
            <a:r>
              <a:rPr lang="en-US" sz="2000" dirty="0"/>
              <a:t>divisional.</a:t>
            </a:r>
          </a:p>
          <a:p>
            <a:pPr marL="0" lvl="3" indent="0" algn="l" rtl="0">
              <a:lnSpc>
                <a:spcPct val="100000"/>
              </a:lnSpc>
              <a:spcBef>
                <a:spcPts val="0"/>
              </a:spcBef>
              <a:spcAft>
                <a:spcPts val="0"/>
              </a:spcAft>
              <a:buSzPts val="2000"/>
              <a:buNone/>
            </a:pPr>
            <a:endParaRPr sz="2000" dirty="0"/>
          </a:p>
          <a:p>
            <a:pPr marL="0" lvl="3" indent="0" algn="l" rtl="0">
              <a:lnSpc>
                <a:spcPct val="100000"/>
              </a:lnSpc>
              <a:spcBef>
                <a:spcPts val="0"/>
              </a:spcBef>
              <a:spcAft>
                <a:spcPts val="0"/>
              </a:spcAft>
              <a:buSzPts val="2000"/>
              <a:buNone/>
            </a:pPr>
            <a:endParaRPr sz="2000" dirty="0"/>
          </a:p>
          <a:p>
            <a:pPr marL="0" lvl="3" indent="0" algn="l" rtl="0">
              <a:lnSpc>
                <a:spcPct val="100000"/>
              </a:lnSpc>
              <a:spcBef>
                <a:spcPts val="500"/>
              </a:spcBef>
              <a:spcAft>
                <a:spcPts val="0"/>
              </a:spcAft>
              <a:buSzPts val="2000"/>
              <a:buNone/>
            </a:pPr>
            <a:r>
              <a:rPr lang="en-US" sz="2000" dirty="0"/>
              <a:t>Each business will use the one that best suits its needs. </a:t>
            </a:r>
            <a:endParaRPr dirty="0"/>
          </a:p>
          <a:p>
            <a:pPr marL="0" lvl="0" indent="0" algn="l" rtl="0">
              <a:lnSpc>
                <a:spcPct val="85714"/>
              </a:lnSpc>
              <a:spcBef>
                <a:spcPts val="1500"/>
              </a:spcBef>
              <a:spcAft>
                <a:spcPts val="0"/>
              </a:spcAft>
              <a:buNone/>
            </a:pPr>
            <a:endParaRPr sz="2800" dirty="0"/>
          </a:p>
        </p:txBody>
      </p:sp>
      <p:pic>
        <p:nvPicPr>
          <p:cNvPr id="1026" name="Picture 2">
            <a:extLst>
              <a:ext uri="{FF2B5EF4-FFF2-40B4-BE49-F238E27FC236}">
                <a16:creationId xmlns:a16="http://schemas.microsoft.com/office/drawing/2014/main" id="{BCB69CC9-8448-CF48-3042-3CF43682D6A1}"/>
              </a:ext>
            </a:extLst>
          </p:cNvPr>
          <p:cNvPicPr>
            <a:picLocks noChangeAspect="1" noChangeArrowheads="1"/>
          </p:cNvPicPr>
          <p:nvPr/>
        </p:nvPicPr>
        <p:blipFill>
          <a:blip r:embed="rId3"/>
          <a:srcRect/>
          <a:stretch/>
        </p:blipFill>
        <p:spPr bwMode="auto">
          <a:xfrm>
            <a:off x="3266983" y="2746509"/>
            <a:ext cx="2902798" cy="21770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(2)</a:t>
            </a:r>
            <a:endParaRPr dirty="0"/>
          </a:p>
        </p:txBody>
      </p:sp>
      <p:sp>
        <p:nvSpPr>
          <p:cNvPr id="56" name="Google Shape;56;p5"/>
          <p:cNvSpPr txBox="1">
            <a:spLocks noGrp="1"/>
          </p:cNvSpPr>
          <p:nvPr>
            <p:ph type="body" idx="1"/>
          </p:nvPr>
        </p:nvSpPr>
        <p:spPr>
          <a:xfrm>
            <a:off x="483831" y="14261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Hierarchical organisation structure</a:t>
            </a:r>
            <a:endParaRPr sz="1800" dirty="0"/>
          </a:p>
          <a:p>
            <a:pPr marL="0" lvl="0" indent="0" algn="l" rtl="0">
              <a:lnSpc>
                <a:spcPct val="133333"/>
              </a:lnSpc>
              <a:spcBef>
                <a:spcPts val="600"/>
              </a:spcBef>
              <a:spcAft>
                <a:spcPts val="0"/>
              </a:spcAft>
              <a:buNone/>
            </a:pPr>
            <a:r>
              <a:rPr lang="en-US" sz="1800" dirty="0"/>
              <a:t>A linear, organisation structure with a clear chain of command.</a:t>
            </a:r>
            <a:endParaRPr sz="1800" dirty="0"/>
          </a:p>
          <a:p>
            <a:pPr marL="215900" lvl="3" indent="-215900" algn="l" rtl="0">
              <a:lnSpc>
                <a:spcPct val="111111"/>
              </a:lnSpc>
              <a:spcBef>
                <a:spcPts val="500"/>
              </a:spcBef>
              <a:spcAft>
                <a:spcPts val="0"/>
              </a:spcAft>
              <a:buSzPts val="1800"/>
              <a:buChar char="•"/>
            </a:pPr>
            <a:r>
              <a:rPr lang="en-US" sz="1800" dirty="0"/>
              <a:t>Pyramid shaped organisation.</a:t>
            </a:r>
            <a:endParaRPr sz="1800" dirty="0"/>
          </a:p>
          <a:p>
            <a:pPr marL="215900" lvl="3" indent="-215900" algn="l" rtl="0">
              <a:lnSpc>
                <a:spcPct val="111111"/>
              </a:lnSpc>
              <a:spcBef>
                <a:spcPts val="1000"/>
              </a:spcBef>
              <a:spcAft>
                <a:spcPts val="0"/>
              </a:spcAft>
              <a:buSzPts val="1800"/>
              <a:buChar char="•"/>
            </a:pPr>
            <a:r>
              <a:rPr lang="en-US" sz="1800" dirty="0"/>
              <a:t>CEO/board of directors – top strategic level.</a:t>
            </a:r>
            <a:endParaRPr sz="1800" dirty="0"/>
          </a:p>
          <a:p>
            <a:pPr marL="215900" lvl="3" indent="-215900" algn="l" rtl="0">
              <a:lnSpc>
                <a:spcPct val="111111"/>
              </a:lnSpc>
              <a:spcBef>
                <a:spcPts val="1000"/>
              </a:spcBef>
              <a:spcAft>
                <a:spcPts val="0"/>
              </a:spcAft>
              <a:buSzPts val="1800"/>
              <a:buChar char="•"/>
            </a:pPr>
            <a:r>
              <a:rPr lang="en-US" sz="1800" dirty="0"/>
              <a:t>Middle/operational management levels.</a:t>
            </a:r>
            <a:endParaRPr sz="1800" dirty="0"/>
          </a:p>
          <a:p>
            <a:pPr marL="215900" lvl="3" indent="-215900" algn="l" rtl="0">
              <a:lnSpc>
                <a:spcPct val="111111"/>
              </a:lnSpc>
              <a:spcBef>
                <a:spcPts val="1000"/>
              </a:spcBef>
              <a:spcAft>
                <a:spcPts val="0"/>
              </a:spcAft>
              <a:buSzPts val="1800"/>
              <a:buChar char="•"/>
            </a:pPr>
            <a:r>
              <a:rPr lang="en-US" sz="1800" dirty="0"/>
              <a:t>Workers levels – task and operations based.</a:t>
            </a:r>
            <a:endParaRPr sz="1800" dirty="0"/>
          </a:p>
          <a:p>
            <a:pPr marL="215900" lvl="3" indent="-215900" algn="l" rtl="0">
              <a:lnSpc>
                <a:spcPct val="111111"/>
              </a:lnSpc>
              <a:spcBef>
                <a:spcPts val="1000"/>
              </a:spcBef>
              <a:spcAft>
                <a:spcPts val="0"/>
              </a:spcAft>
              <a:buSzPts val="1800"/>
              <a:buChar char="•"/>
            </a:pPr>
            <a:r>
              <a:rPr lang="en-US" sz="1800" dirty="0"/>
              <a:t>Every employee has a supervisor to report to.</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 most common type of organisation structure.</a:t>
            </a:r>
            <a:endParaRPr sz="1800" dirty="0"/>
          </a:p>
          <a:p>
            <a:pPr marL="0" lvl="3" indent="0" algn="l" rtl="0">
              <a:lnSpc>
                <a:spcPct val="111111"/>
              </a:lnSpc>
              <a:spcBef>
                <a:spcPts val="1000"/>
              </a:spcBef>
              <a:spcAft>
                <a:spcPts val="0"/>
              </a:spcAft>
              <a:buSzPts val="1800"/>
              <a:buNone/>
            </a:pPr>
            <a:r>
              <a:rPr lang="en-US" sz="1800" dirty="0"/>
              <a:t>Works well for large corporations to ensure objectives are met, customers are served and the organisation remains profitable and competitive.</a:t>
            </a:r>
            <a:endParaRPr sz="1800" dirty="0"/>
          </a:p>
          <a:p>
            <a:pPr marL="0" lvl="0" indent="0" algn="l" rtl="0">
              <a:lnSpc>
                <a:spcPct val="85714"/>
              </a:lnSpc>
              <a:spcBef>
                <a:spcPts val="1500"/>
              </a:spcBef>
              <a:spcAft>
                <a:spcPts val="0"/>
              </a:spcAft>
              <a:buNone/>
            </a:pPr>
            <a:endParaRPr sz="2800" dirty="0"/>
          </a:p>
        </p:txBody>
      </p:sp>
      <p:pic>
        <p:nvPicPr>
          <p:cNvPr id="2050" name="Picture 2">
            <a:extLst>
              <a:ext uri="{FF2B5EF4-FFF2-40B4-BE49-F238E27FC236}">
                <a16:creationId xmlns:a16="http://schemas.microsoft.com/office/drawing/2014/main" id="{6E5663FB-E7A6-1A8E-C52C-FF173AA08043}"/>
              </a:ext>
            </a:extLst>
          </p:cNvPr>
          <p:cNvPicPr>
            <a:picLocks noChangeAspect="1" noChangeArrowheads="1"/>
          </p:cNvPicPr>
          <p:nvPr/>
        </p:nvPicPr>
        <p:blipFill>
          <a:blip r:embed="rId3"/>
          <a:srcRect/>
          <a:stretch/>
        </p:blipFill>
        <p:spPr bwMode="auto">
          <a:xfrm>
            <a:off x="5378014" y="2305919"/>
            <a:ext cx="3551814" cy="23726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Hierarchical structure – advantages and disadvantages</a:t>
            </a:r>
            <a:endParaRPr dirty="0"/>
          </a:p>
        </p:txBody>
      </p:sp>
      <p:graphicFrame>
        <p:nvGraphicFramePr>
          <p:cNvPr id="63" name="Google Shape;63;p6"/>
          <p:cNvGraphicFramePr/>
          <p:nvPr>
            <p:extLst>
              <p:ext uri="{D42A27DB-BD31-4B8C-83A1-F6EECF244321}">
                <p14:modId xmlns:p14="http://schemas.microsoft.com/office/powerpoint/2010/main" val="2841696158"/>
              </p:ext>
            </p:extLst>
          </p:nvPr>
        </p:nvGraphicFramePr>
        <p:xfrm>
          <a:off x="457200" y="1542072"/>
          <a:ext cx="8229600" cy="3773855"/>
        </p:xfrm>
        <a:graphic>
          <a:graphicData uri="http://schemas.openxmlformats.org/drawingml/2006/table">
            <a:tbl>
              <a:tblPr bandRow="1">
                <a:noFill/>
                <a:tableStyleId>{F53B726D-50C1-4E4B-8ACB-417F76BB9A26}</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l" rtl="0">
                        <a:spcBef>
                          <a:spcPts val="0"/>
                        </a:spcBef>
                        <a:spcAft>
                          <a:spcPts val="0"/>
                        </a:spcAft>
                        <a:buNone/>
                      </a:pPr>
                      <a:r>
                        <a:rPr lang="en-US" sz="2000" b="1" u="none" strike="noStrike" cap="none" dirty="0">
                          <a:solidFill>
                            <a:schemeClr val="dk1"/>
                          </a:solidFill>
                        </a:rPr>
                        <a:t>Advantages</a:t>
                      </a:r>
                      <a:endParaRPr b="1"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2000" b="1" u="none" strike="noStrike" cap="none" dirty="0">
                          <a:solidFill>
                            <a:schemeClr val="dk1"/>
                          </a:solidFill>
                        </a:rPr>
                        <a:t>Disadvantages</a:t>
                      </a:r>
                      <a:endParaRPr b="1"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Clear and strong chain of command –everyone knows who to report to.</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Costs may be higher, with higher salaries at more management levels.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Clear lines of communication – everyone knows how to report data. </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Heavy bureaucracy may slow down innovation/decision-making.</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Employees develop high level specialist skills – more efficient at tasks.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Demotivates employees who think they’re just a number/not valued.</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Motivates employees looking for chance of promotion.</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lnSpc>
                          <a:spcPct val="100000"/>
                        </a:lnSpc>
                        <a:spcBef>
                          <a:spcPts val="0"/>
                        </a:spcBef>
                        <a:spcAft>
                          <a:spcPts val="0"/>
                        </a:spcAft>
                        <a:buClr>
                          <a:schemeClr val="dk1"/>
                        </a:buClr>
                        <a:buSzPts val="1800"/>
                        <a:buFont typeface="Arial"/>
                        <a:buNone/>
                      </a:pPr>
                      <a:r>
                        <a:rPr lang="en-US" sz="1800" u="none" strike="noStrike" cap="none" dirty="0">
                          <a:solidFill>
                            <a:schemeClr val="dk1"/>
                          </a:solidFill>
                        </a:rPr>
                        <a:t>Employees only concerned with own tasks/department not company goals.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(3)</a:t>
            </a:r>
            <a:endParaRPr dirty="0"/>
          </a:p>
        </p:txBody>
      </p:sp>
      <p:sp>
        <p:nvSpPr>
          <p:cNvPr id="70" name="Google Shape;70;p7"/>
          <p:cNvSpPr txBox="1">
            <a:spLocks noGrp="1"/>
          </p:cNvSpPr>
          <p:nvPr>
            <p:ph type="body" idx="1"/>
          </p:nvPr>
        </p:nvSpPr>
        <p:spPr>
          <a:xfrm>
            <a:off x="457200" y="1512000"/>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Flat organisation structure</a:t>
            </a:r>
            <a:endParaRPr sz="1800" dirty="0"/>
          </a:p>
          <a:p>
            <a:pPr marL="0" lvl="0" indent="0" algn="l" rtl="0">
              <a:lnSpc>
                <a:spcPct val="133333"/>
              </a:lnSpc>
              <a:spcBef>
                <a:spcPts val="600"/>
              </a:spcBef>
              <a:spcAft>
                <a:spcPts val="0"/>
              </a:spcAft>
              <a:buNone/>
            </a:pPr>
            <a:r>
              <a:rPr lang="en-US" sz="1800" dirty="0"/>
              <a:t>Sometimes referred to as self-managed or horizontal organisations. Key factors of a flat organisation structure are:</a:t>
            </a:r>
            <a:endParaRPr sz="1800" dirty="0"/>
          </a:p>
          <a:p>
            <a:pPr marL="215900" lvl="3" indent="-215900" algn="l" rtl="0">
              <a:lnSpc>
                <a:spcPct val="111111"/>
              </a:lnSpc>
              <a:spcBef>
                <a:spcPts val="500"/>
              </a:spcBef>
              <a:spcAft>
                <a:spcPts val="0"/>
              </a:spcAft>
              <a:buSzPts val="1800"/>
              <a:buChar char="•"/>
            </a:pPr>
            <a:r>
              <a:rPr lang="en-US" sz="1800" dirty="0"/>
              <a:t>democratic management style.</a:t>
            </a:r>
            <a:endParaRPr sz="1800" dirty="0"/>
          </a:p>
          <a:p>
            <a:pPr marL="215900" lvl="3" indent="-215900" algn="l" rtl="0">
              <a:lnSpc>
                <a:spcPct val="111111"/>
              </a:lnSpc>
              <a:spcBef>
                <a:spcPts val="1000"/>
              </a:spcBef>
              <a:spcAft>
                <a:spcPts val="0"/>
              </a:spcAft>
              <a:buSzPts val="1800"/>
              <a:buChar char="•"/>
            </a:pPr>
            <a:r>
              <a:rPr lang="en-US" sz="1800" dirty="0"/>
              <a:t>employees at same level as management.</a:t>
            </a:r>
            <a:endParaRPr sz="1800" dirty="0"/>
          </a:p>
          <a:p>
            <a:pPr marL="215900" lvl="3" indent="-215900" algn="l" rtl="0">
              <a:lnSpc>
                <a:spcPct val="111111"/>
              </a:lnSpc>
              <a:spcBef>
                <a:spcPts val="1000"/>
              </a:spcBef>
              <a:spcAft>
                <a:spcPts val="0"/>
              </a:spcAft>
              <a:buSzPts val="1800"/>
              <a:buChar char="•"/>
            </a:pPr>
            <a:r>
              <a:rPr lang="en-US" sz="1800" dirty="0"/>
              <a:t>everyone involved in planning and decisions.</a:t>
            </a:r>
            <a:endParaRPr sz="1800" dirty="0"/>
          </a:p>
          <a:p>
            <a:pPr marL="215900" lvl="3" indent="-215900" algn="l" rtl="0">
              <a:lnSpc>
                <a:spcPct val="111111"/>
              </a:lnSpc>
              <a:spcBef>
                <a:spcPts val="1000"/>
              </a:spcBef>
              <a:spcAft>
                <a:spcPts val="0"/>
              </a:spcAft>
              <a:buSzPts val="1800"/>
              <a:buChar char="•"/>
            </a:pPr>
            <a:r>
              <a:rPr lang="en-US" sz="1800" dirty="0"/>
              <a:t>high levels of trust between owners/staff.</a:t>
            </a:r>
            <a:endParaRPr sz="1800" dirty="0"/>
          </a:p>
          <a:p>
            <a:pPr marL="0" lvl="3" indent="0" algn="l" rtl="0">
              <a:lnSpc>
                <a:spcPct val="111111"/>
              </a:lnSpc>
              <a:spcBef>
                <a:spcPts val="1000"/>
              </a:spcBef>
              <a:spcAft>
                <a:spcPts val="0"/>
              </a:spcAft>
              <a:buSzPts val="1800"/>
              <a:buNone/>
            </a:pPr>
            <a:endParaRPr lang="en-US" sz="1800" dirty="0"/>
          </a:p>
          <a:p>
            <a:pPr marL="0" lvl="3" indent="0" algn="l" rtl="0">
              <a:lnSpc>
                <a:spcPct val="111111"/>
              </a:lnSpc>
              <a:spcBef>
                <a:spcPts val="0"/>
              </a:spcBef>
              <a:spcAft>
                <a:spcPts val="0"/>
              </a:spcAft>
              <a:buSzPts val="1800"/>
              <a:buNone/>
            </a:pPr>
            <a:r>
              <a:rPr lang="en-US" sz="1800" dirty="0"/>
              <a:t>The gaming industry often offers examples of flat organisation structures.</a:t>
            </a:r>
            <a:endParaRPr sz="1800" dirty="0"/>
          </a:p>
          <a:p>
            <a:pPr marL="0" lvl="3" indent="0" algn="l" rtl="0">
              <a:lnSpc>
                <a:spcPct val="111111"/>
              </a:lnSpc>
              <a:spcBef>
                <a:spcPts val="1000"/>
              </a:spcBef>
              <a:spcAft>
                <a:spcPts val="0"/>
              </a:spcAft>
              <a:buSzPts val="1800"/>
              <a:buNone/>
            </a:pPr>
            <a:r>
              <a:rPr lang="en-US" sz="1800" dirty="0"/>
              <a:t>There may be no job titles. Employees select which project they want to work on.    Or start their own projects – taking responsibility to source funding and build a team with the right skills. Exciting or scary?</a:t>
            </a:r>
            <a:endParaRPr sz="1800" dirty="0"/>
          </a:p>
          <a:p>
            <a:pPr marL="0" lvl="0" indent="0" algn="l" rtl="0">
              <a:lnSpc>
                <a:spcPct val="85714"/>
              </a:lnSpc>
              <a:spcBef>
                <a:spcPts val="1500"/>
              </a:spcBef>
              <a:spcAft>
                <a:spcPts val="0"/>
              </a:spcAft>
              <a:buNone/>
            </a:pPr>
            <a:endParaRPr sz="2800" dirty="0"/>
          </a:p>
        </p:txBody>
      </p:sp>
      <p:pic>
        <p:nvPicPr>
          <p:cNvPr id="3074" name="Picture 2">
            <a:extLst>
              <a:ext uri="{FF2B5EF4-FFF2-40B4-BE49-F238E27FC236}">
                <a16:creationId xmlns:a16="http://schemas.microsoft.com/office/drawing/2014/main" id="{18168C5E-ADBE-F656-9256-2B010227D63B}"/>
              </a:ext>
            </a:extLst>
          </p:cNvPr>
          <p:cNvPicPr>
            <a:picLocks noChangeAspect="1" noChangeArrowheads="1"/>
          </p:cNvPicPr>
          <p:nvPr/>
        </p:nvPicPr>
        <p:blipFill>
          <a:blip r:embed="rId3"/>
          <a:srcRect/>
          <a:stretch/>
        </p:blipFill>
        <p:spPr bwMode="auto">
          <a:xfrm>
            <a:off x="5350586" y="2623237"/>
            <a:ext cx="3253588" cy="183502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Flat structure – advantages and disadvantages</a:t>
            </a:r>
            <a:endParaRPr dirty="0"/>
          </a:p>
        </p:txBody>
      </p:sp>
      <p:graphicFrame>
        <p:nvGraphicFramePr>
          <p:cNvPr id="77" name="Google Shape;77;p8"/>
          <p:cNvGraphicFramePr/>
          <p:nvPr>
            <p:extLst>
              <p:ext uri="{D42A27DB-BD31-4B8C-83A1-F6EECF244321}">
                <p14:modId xmlns:p14="http://schemas.microsoft.com/office/powerpoint/2010/main" val="880912974"/>
              </p:ext>
            </p:extLst>
          </p:nvPr>
        </p:nvGraphicFramePr>
        <p:xfrm>
          <a:off x="465050" y="1630980"/>
          <a:ext cx="8221750" cy="3773855"/>
        </p:xfrm>
        <a:graphic>
          <a:graphicData uri="http://schemas.openxmlformats.org/drawingml/2006/table">
            <a:tbl>
              <a:tblPr firstRow="1" bandRow="1">
                <a:noFill/>
                <a:tableStyleId>{F53B726D-50C1-4E4B-8ACB-417F76BB9A26}</a:tableStyleId>
              </a:tblPr>
              <a:tblGrid>
                <a:gridCol w="410695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656975">
                <a:tc>
                  <a:txBody>
                    <a:bodyPr/>
                    <a:lstStyle/>
                    <a:p>
                      <a:pPr marL="0" marR="0" lvl="0" indent="0" algn="l" rtl="0">
                        <a:spcBef>
                          <a:spcPts val="0"/>
                        </a:spcBef>
                        <a:spcAft>
                          <a:spcPts val="0"/>
                        </a:spcAft>
                        <a:buNone/>
                      </a:pPr>
                      <a:r>
                        <a:rPr lang="en-US" sz="2000" u="none" strike="noStrike" cap="none" dirty="0">
                          <a:solidFill>
                            <a:schemeClr val="dk1"/>
                          </a:solidFill>
                        </a:rPr>
                        <a:t>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2000" u="none" strike="noStrike" cap="none" dirty="0">
                          <a:solidFill>
                            <a:schemeClr val="dk1"/>
                          </a:solidFill>
                        </a:rPr>
                        <a:t>Disadvantages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Gives employees more responsibility and opportunities to develop additional skills.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Everyone may need to a generalist – no special skill development.</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Less onerous for owners/managers to supervise carefully.</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Can be confusing for employees to know who to ask for help or answer to.</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Promotes open communications styles to keep projects on track.</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Who takes over if project starts to go wrong or off track?</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656975">
                <a:tc>
                  <a:txBody>
                    <a:bodyPr/>
                    <a:lstStyle/>
                    <a:p>
                      <a:pPr marL="0" marR="0" lvl="0" indent="0" algn="l" rtl="0">
                        <a:spcBef>
                          <a:spcPts val="0"/>
                        </a:spcBef>
                        <a:spcAft>
                          <a:spcPts val="0"/>
                        </a:spcAft>
                        <a:buNone/>
                      </a:pPr>
                      <a:r>
                        <a:rPr lang="en-US" sz="1800" u="none" strike="noStrike" cap="none" dirty="0">
                          <a:solidFill>
                            <a:schemeClr val="dk1"/>
                          </a:solidFill>
                        </a:rPr>
                        <a:t>Co-ordination of activities improved, as everyone aware of what’s going on.</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800" u="none" strike="noStrike" cap="none" dirty="0">
                          <a:solidFill>
                            <a:schemeClr val="dk1"/>
                          </a:solidFill>
                        </a:rPr>
                        <a:t>Difficult to maintain if company grows beyond a few projects and clients.</a:t>
                      </a:r>
                      <a:endParaRPr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 business organisational structures (4)</a:t>
            </a:r>
            <a:endParaRPr dirty="0"/>
          </a:p>
        </p:txBody>
      </p:sp>
      <p:sp>
        <p:nvSpPr>
          <p:cNvPr id="84" name="Google Shape;84;p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Matrix organisation structure</a:t>
            </a:r>
            <a:endParaRPr sz="1800" dirty="0"/>
          </a:p>
          <a:p>
            <a:pPr marL="0" lvl="0" indent="0" algn="l" rtl="0">
              <a:lnSpc>
                <a:spcPct val="133333"/>
              </a:lnSpc>
              <a:spcBef>
                <a:spcPts val="600"/>
              </a:spcBef>
              <a:spcAft>
                <a:spcPts val="0"/>
              </a:spcAft>
              <a:buNone/>
            </a:pPr>
            <a:r>
              <a:rPr lang="en-US" sz="1800" dirty="0"/>
              <a:t>Groups its employees by skills, functions and/or products.</a:t>
            </a:r>
            <a:endParaRPr sz="1800" dirty="0"/>
          </a:p>
          <a:p>
            <a:pPr marL="0" lvl="0" indent="0" algn="l" rtl="0">
              <a:lnSpc>
                <a:spcPct val="133333"/>
              </a:lnSpc>
              <a:spcBef>
                <a:spcPts val="600"/>
              </a:spcBef>
              <a:spcAft>
                <a:spcPts val="0"/>
              </a:spcAft>
              <a:buNone/>
            </a:pPr>
            <a:endParaRPr sz="1800" dirty="0"/>
          </a:p>
          <a:p>
            <a:pPr marL="215900" lvl="3" indent="-215900" algn="l" rtl="0">
              <a:lnSpc>
                <a:spcPct val="111111"/>
              </a:lnSpc>
              <a:spcBef>
                <a:spcPts val="500"/>
              </a:spcBef>
              <a:spcAft>
                <a:spcPts val="0"/>
              </a:spcAft>
              <a:buSzPts val="1800"/>
              <a:buChar char="•"/>
            </a:pPr>
            <a:r>
              <a:rPr lang="en-US" sz="1800" dirty="0"/>
              <a:t>Uses cross-functional teams. </a:t>
            </a:r>
            <a:endParaRPr sz="1800" dirty="0"/>
          </a:p>
          <a:p>
            <a:pPr marL="215900" lvl="3" indent="-215900" algn="l" rtl="0">
              <a:lnSpc>
                <a:spcPct val="111111"/>
              </a:lnSpc>
              <a:spcBef>
                <a:spcPts val="1000"/>
              </a:spcBef>
              <a:spcAft>
                <a:spcPts val="0"/>
              </a:spcAft>
              <a:buSzPts val="1800"/>
              <a:buChar char="•"/>
            </a:pPr>
            <a:r>
              <a:rPr lang="en-US" sz="1800" dirty="0"/>
              <a:t>Works on a project-by-project basis.</a:t>
            </a:r>
            <a:endParaRPr sz="1800" dirty="0"/>
          </a:p>
          <a:p>
            <a:pPr marL="215900" lvl="3" indent="-215900" algn="l" rtl="0">
              <a:lnSpc>
                <a:spcPct val="111111"/>
              </a:lnSpc>
              <a:spcBef>
                <a:spcPts val="1000"/>
              </a:spcBef>
              <a:spcAft>
                <a:spcPts val="0"/>
              </a:spcAft>
              <a:buSzPts val="1800"/>
              <a:buChar char="•"/>
            </a:pPr>
            <a:r>
              <a:rPr lang="en-US" sz="1800" dirty="0"/>
              <a:t>Employees may have several managers.</a:t>
            </a:r>
            <a:endParaRPr sz="1800" dirty="0"/>
          </a:p>
          <a:p>
            <a:pPr marL="215900" lvl="3" indent="-215900" algn="l" rtl="0">
              <a:lnSpc>
                <a:spcPct val="111111"/>
              </a:lnSpc>
              <a:spcBef>
                <a:spcPts val="1000"/>
              </a:spcBef>
              <a:spcAft>
                <a:spcPts val="0"/>
              </a:spcAft>
              <a:buSzPts val="1800"/>
              <a:buChar char="•"/>
            </a:pPr>
            <a:r>
              <a:rPr lang="en-US" sz="1800" dirty="0"/>
              <a:t>Uses a grid approach to planning.</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Engineering or production companies may use a matrix approach.</a:t>
            </a:r>
            <a:endParaRPr sz="1800" dirty="0"/>
          </a:p>
          <a:p>
            <a:pPr marL="0" lvl="3" indent="0" algn="l" rtl="0">
              <a:lnSpc>
                <a:spcPct val="111111"/>
              </a:lnSpc>
              <a:spcBef>
                <a:spcPts val="1000"/>
              </a:spcBef>
              <a:spcAft>
                <a:spcPts val="0"/>
              </a:spcAft>
              <a:buSzPts val="1800"/>
              <a:buNone/>
            </a:pPr>
            <a:r>
              <a:rPr lang="en-US" sz="1800" dirty="0"/>
              <a:t>A production designer may work mostly in the research and development department. Then work with engineers to create a working prototype of a new product. </a:t>
            </a:r>
            <a:endParaRPr sz="1800" dirty="0"/>
          </a:p>
          <a:p>
            <a:pPr marL="0" lvl="3" indent="0" algn="l" rtl="0">
              <a:lnSpc>
                <a:spcPct val="111111"/>
              </a:lnSpc>
              <a:spcBef>
                <a:spcPts val="1000"/>
              </a:spcBef>
              <a:spcAft>
                <a:spcPts val="0"/>
              </a:spcAft>
              <a:buSzPts val="1800"/>
              <a:buNone/>
            </a:pPr>
            <a:r>
              <a:rPr lang="en-US" sz="1800" dirty="0"/>
              <a:t> </a:t>
            </a:r>
            <a:endParaRPr sz="1800" dirty="0"/>
          </a:p>
          <a:p>
            <a:pPr marL="0" lvl="0" indent="0" algn="l" rtl="0">
              <a:lnSpc>
                <a:spcPct val="85714"/>
              </a:lnSpc>
              <a:spcBef>
                <a:spcPts val="1500"/>
              </a:spcBef>
              <a:spcAft>
                <a:spcPts val="0"/>
              </a:spcAft>
              <a:buNone/>
            </a:pPr>
            <a:endParaRPr sz="2800" dirty="0"/>
          </a:p>
        </p:txBody>
      </p:sp>
      <p:pic>
        <p:nvPicPr>
          <p:cNvPr id="4098" name="Picture 2">
            <a:extLst>
              <a:ext uri="{FF2B5EF4-FFF2-40B4-BE49-F238E27FC236}">
                <a16:creationId xmlns:a16="http://schemas.microsoft.com/office/drawing/2014/main" id="{7EA45EF5-D263-B8C3-7182-327D17051A4F}"/>
              </a:ext>
            </a:extLst>
          </p:cNvPr>
          <p:cNvPicPr>
            <a:picLocks noChangeAspect="1" noChangeArrowheads="1"/>
          </p:cNvPicPr>
          <p:nvPr/>
        </p:nvPicPr>
        <p:blipFill>
          <a:blip r:embed="rId3"/>
          <a:srcRect/>
          <a:stretch/>
        </p:blipFill>
        <p:spPr bwMode="auto">
          <a:xfrm>
            <a:off x="5548544" y="2792091"/>
            <a:ext cx="2857500" cy="19545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TotalTime>
  <Words>1928</Words>
  <Application>Microsoft Office PowerPoint</Application>
  <PresentationFormat>On-screen Show (4:3)</PresentationFormat>
  <Paragraphs>250</Paragraphs>
  <Slides>24</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24</vt:i4>
      </vt:variant>
    </vt:vector>
  </HeadingPairs>
  <TitlesOfParts>
    <vt:vector size="28" baseType="lpstr">
      <vt:lpstr>ＭＳ Ｐゴシック</vt:lpstr>
      <vt:lpstr>Arial</vt:lpstr>
      <vt:lpstr>Times New Roman</vt:lpstr>
      <vt:lpstr>Default Design</vt:lpstr>
      <vt:lpstr>PowerPoint 5: The business models and structures of  organisations</vt:lpstr>
      <vt:lpstr>Learning outcomes</vt:lpstr>
      <vt:lpstr>Organisation structure</vt:lpstr>
      <vt:lpstr>Organisations – business organisational structures (1)</vt:lpstr>
      <vt:lpstr>Organisations – business organisational structures (2)</vt:lpstr>
      <vt:lpstr>Hierarchical structure – advantages and disadvantages</vt:lpstr>
      <vt:lpstr>Organisations – business organisational structures (3)</vt:lpstr>
      <vt:lpstr>Flat structure – advantages and disadvantages</vt:lpstr>
      <vt:lpstr>Organisations – business organisational structures (4)</vt:lpstr>
      <vt:lpstr>Matrix structure - advantages and disadvantages</vt:lpstr>
      <vt:lpstr>Organisations – business organisational structures (5)</vt:lpstr>
      <vt:lpstr>Functional structure – advantages and disadvantages</vt:lpstr>
      <vt:lpstr>Organisations – business organisational structures (6)</vt:lpstr>
      <vt:lpstr>Organisations – business organisational structures (7)</vt:lpstr>
      <vt:lpstr>Organisations – business organisational structures (8)</vt:lpstr>
      <vt:lpstr>Organisations – business organisational structures (9)</vt:lpstr>
      <vt:lpstr>Divisional structure – advantages and disadvantages</vt:lpstr>
      <vt:lpstr>Impact of organisation structure on ways of working (1)</vt:lpstr>
      <vt:lpstr>Impact of organisation structure on ways of working (2)</vt:lpstr>
      <vt:lpstr>Informal networks and structure businesses operate in (1)</vt:lpstr>
      <vt:lpstr>Informal networks and structure businesses operate in (2) </vt:lpstr>
      <vt:lpstr>Informal networks and structure businesses operate in (3) </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5: The business models and structures of  organisations</dc:title>
  <dc:creator>janicec</dc:creator>
  <cp:lastModifiedBy>Suzanne Thurston</cp:lastModifiedBy>
  <cp:revision>17</cp:revision>
  <dcterms:created xsi:type="dcterms:W3CDTF">2013-05-28T00:38:54Z</dcterms:created>
  <dcterms:modified xsi:type="dcterms:W3CDTF">2025-11-19T18:27:16Z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