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gK8qtlUeimvlwBFJCAnBEvWkQk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81E301-D897-4ACD-9126-61828867E907}" v="15" dt="2022-08-18T06:46:28.169"/>
  </p1510:revLst>
</p1510:revInfo>
</file>

<file path=ppt/tableStyles.xml><?xml version="1.0" encoding="utf-8"?>
<a:tblStyleLst xmlns:a="http://schemas.openxmlformats.org/drawingml/2006/main" def="{A5FC66B5-5E2A-4F64-922F-81033B68B022}">
  <a:tblStyle styleId="{A5FC66B5-5E2A-4F64-922F-81033B68B022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3F9FA"/>
          </a:solidFill>
        </a:fill>
      </a:tcStyle>
    </a:wholeTbl>
    <a:band1H>
      <a:tcTxStyle/>
      <a:tcStyle>
        <a:tcBdr/>
        <a:fill>
          <a:solidFill>
            <a:srgbClr val="E7F3F4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7F3F4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72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5756D677-93F6-44F2-A7E5-8F126DA8B0A2}"/>
    <pc:docChg chg="modSld">
      <pc:chgData name="Eve Thould" userId="38451c84653f422f" providerId="LiveId" clId="{5756D677-93F6-44F2-A7E5-8F126DA8B0A2}" dt="2022-08-18T15:24:28.777" v="6" actId="20577"/>
      <pc:docMkLst>
        <pc:docMk/>
      </pc:docMkLst>
      <pc:sldChg chg="modSp mod">
        <pc:chgData name="Eve Thould" userId="38451c84653f422f" providerId="LiveId" clId="{5756D677-93F6-44F2-A7E5-8F126DA8B0A2}" dt="2022-08-18T15:24:28.777" v="6" actId="20577"/>
        <pc:sldMkLst>
          <pc:docMk/>
          <pc:sldMk cId="0" sldId="271"/>
        </pc:sldMkLst>
        <pc:spChg chg="mod">
          <ac:chgData name="Eve Thould" userId="38451c84653f422f" providerId="LiveId" clId="{5756D677-93F6-44F2-A7E5-8F126DA8B0A2}" dt="2022-08-18T15:24:28.777" v="6" actId="20577"/>
          <ac:spMkLst>
            <pc:docMk/>
            <pc:sldMk cId="0" sldId="271"/>
            <ac:spMk id="144" creationId="{00000000-0000-0000-0000-000000000000}"/>
          </ac:spMkLst>
        </pc:spChg>
      </pc:sldChg>
    </pc:docChg>
  </pc:docChgLst>
  <pc:docChgLst>
    <pc:chgData name="Eve Thould" userId="38451c84653f422f" providerId="LiveId" clId="{EA81E301-D897-4ACD-9126-61828867E907}"/>
    <pc:docChg chg="custSel modSld">
      <pc:chgData name="Eve Thould" userId="38451c84653f422f" providerId="LiveId" clId="{EA81E301-D897-4ACD-9126-61828867E907}" dt="2022-08-18T06:48:04.783" v="187" actId="404"/>
      <pc:docMkLst>
        <pc:docMk/>
      </pc:docMkLst>
      <pc:sldChg chg="modSp mod">
        <pc:chgData name="Eve Thould" userId="38451c84653f422f" providerId="LiveId" clId="{EA81E301-D897-4ACD-9126-61828867E907}" dt="2022-08-18T06:29:24.414" v="2" actId="1076"/>
        <pc:sldMkLst>
          <pc:docMk/>
          <pc:sldMk cId="0" sldId="257"/>
        </pc:sldMkLst>
        <pc:spChg chg="mod">
          <ac:chgData name="Eve Thould" userId="38451c84653f422f" providerId="LiveId" clId="{EA81E301-D897-4ACD-9126-61828867E907}" dt="2022-08-18T06:29:24.414" v="2" actId="1076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38:29.812" v="40" actId="20577"/>
        <pc:sldMkLst>
          <pc:docMk/>
          <pc:sldMk cId="0" sldId="258"/>
        </pc:sldMkLst>
        <pc:spChg chg="mod">
          <ac:chgData name="Eve Thould" userId="38451c84653f422f" providerId="LiveId" clId="{EA81E301-D897-4ACD-9126-61828867E907}" dt="2022-08-18T06:38:29.812" v="40" actId="20577"/>
          <ac:spMkLst>
            <pc:docMk/>
            <pc:sldMk cId="0" sldId="258"/>
            <ac:spMk id="41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30:31.432" v="6" actId="1076"/>
          <ac:picMkLst>
            <pc:docMk/>
            <pc:sldMk cId="0" sldId="258"/>
            <ac:picMk id="1026" creationId="{97A063AC-9CF1-574D-992D-5BAEFAE6426C}"/>
          </ac:picMkLst>
        </pc:picChg>
      </pc:sldChg>
      <pc:sldChg chg="modSp mod">
        <pc:chgData name="Eve Thould" userId="38451c84653f422f" providerId="LiveId" clId="{EA81E301-D897-4ACD-9126-61828867E907}" dt="2022-08-18T06:47:50.582" v="183" actId="20577"/>
        <pc:sldMkLst>
          <pc:docMk/>
          <pc:sldMk cId="0" sldId="259"/>
        </pc:sldMkLst>
        <pc:spChg chg="mod">
          <ac:chgData name="Eve Thould" userId="38451c84653f422f" providerId="LiveId" clId="{EA81E301-D897-4ACD-9126-61828867E907}" dt="2022-08-18T06:30:39.574" v="7" actId="1076"/>
          <ac:spMkLst>
            <pc:docMk/>
            <pc:sldMk cId="0" sldId="259"/>
            <ac:spMk id="50" creationId="{00000000-0000-0000-0000-000000000000}"/>
          </ac:spMkLst>
        </pc:spChg>
        <pc:graphicFrameChg chg="modGraphic">
          <ac:chgData name="Eve Thould" userId="38451c84653f422f" providerId="LiveId" clId="{EA81E301-D897-4ACD-9126-61828867E907}" dt="2022-08-18T06:47:50.582" v="183" actId="20577"/>
          <ac:graphicFrameMkLst>
            <pc:docMk/>
            <pc:sldMk cId="0" sldId="259"/>
            <ac:graphicFrameMk id="49" creationId="{00000000-0000-0000-0000-000000000000}"/>
          </ac:graphicFrameMkLst>
        </pc:graphicFrameChg>
      </pc:sldChg>
      <pc:sldChg chg="modSp mod">
        <pc:chgData name="Eve Thould" userId="38451c84653f422f" providerId="LiveId" clId="{EA81E301-D897-4ACD-9126-61828867E907}" dt="2022-08-18T06:38:18.790" v="32" actId="20577"/>
        <pc:sldMkLst>
          <pc:docMk/>
          <pc:sldMk cId="0" sldId="260"/>
        </pc:sldMkLst>
        <pc:spChg chg="mod">
          <ac:chgData name="Eve Thould" userId="38451c84653f422f" providerId="LiveId" clId="{EA81E301-D897-4ACD-9126-61828867E907}" dt="2022-08-18T06:38:18.790" v="32" actId="20577"/>
          <ac:spMkLst>
            <pc:docMk/>
            <pc:sldMk cId="0" sldId="260"/>
            <ac:spMk id="57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36:25.656" v="11" actId="14826"/>
          <ac:picMkLst>
            <pc:docMk/>
            <pc:sldMk cId="0" sldId="260"/>
            <ac:picMk id="2050" creationId="{0FEC6643-08DF-CE94-30F1-75F92C442B07}"/>
          </ac:picMkLst>
        </pc:picChg>
      </pc:sldChg>
      <pc:sldChg chg="modSp mod">
        <pc:chgData name="Eve Thould" userId="38451c84653f422f" providerId="LiveId" clId="{EA81E301-D897-4ACD-9126-61828867E907}" dt="2022-08-18T06:48:04.783" v="187" actId="404"/>
        <pc:sldMkLst>
          <pc:docMk/>
          <pc:sldMk cId="0" sldId="261"/>
        </pc:sldMkLst>
        <pc:spChg chg="mod">
          <ac:chgData name="Eve Thould" userId="38451c84653f422f" providerId="LiveId" clId="{EA81E301-D897-4ACD-9126-61828867E907}" dt="2022-08-18T06:48:04.783" v="187" actId="404"/>
          <ac:spMkLst>
            <pc:docMk/>
            <pc:sldMk cId="0" sldId="261"/>
            <ac:spMk id="65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37:21.747" v="16" actId="255"/>
        <pc:sldMkLst>
          <pc:docMk/>
          <pc:sldMk cId="0" sldId="262"/>
        </pc:sldMkLst>
        <pc:graphicFrameChg chg="modGraphic">
          <ac:chgData name="Eve Thould" userId="38451c84653f422f" providerId="LiveId" clId="{EA81E301-D897-4ACD-9126-61828867E907}" dt="2022-08-18T06:37:21.747" v="16" actId="255"/>
          <ac:graphicFrameMkLst>
            <pc:docMk/>
            <pc:sldMk cId="0" sldId="262"/>
            <ac:graphicFrameMk id="73" creationId="{00000000-0000-0000-0000-000000000000}"/>
          </ac:graphicFrameMkLst>
        </pc:graphicFrameChg>
      </pc:sldChg>
      <pc:sldChg chg="modSp mod">
        <pc:chgData name="Eve Thould" userId="38451c84653f422f" providerId="LiveId" clId="{EA81E301-D897-4ACD-9126-61828867E907}" dt="2022-08-18T06:39:40.972" v="52" actId="1076"/>
        <pc:sldMkLst>
          <pc:docMk/>
          <pc:sldMk cId="0" sldId="263"/>
        </pc:sldMkLst>
        <pc:spChg chg="mod">
          <ac:chgData name="Eve Thould" userId="38451c84653f422f" providerId="LiveId" clId="{EA81E301-D897-4ACD-9126-61828867E907}" dt="2022-08-18T06:38:54.581" v="49" actId="20577"/>
          <ac:spMkLst>
            <pc:docMk/>
            <pc:sldMk cId="0" sldId="263"/>
            <ac:spMk id="80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39:40.972" v="52" actId="1076"/>
          <ac:picMkLst>
            <pc:docMk/>
            <pc:sldMk cId="0" sldId="263"/>
            <ac:picMk id="3074" creationId="{4C8CFD8B-81F6-B174-1EAC-91E74D508BFA}"/>
          </ac:picMkLst>
        </pc:picChg>
      </pc:sldChg>
      <pc:sldChg chg="modSp mod">
        <pc:chgData name="Eve Thould" userId="38451c84653f422f" providerId="LiveId" clId="{EA81E301-D897-4ACD-9126-61828867E907}" dt="2022-08-18T06:40:36.378" v="62" actId="14826"/>
        <pc:sldMkLst>
          <pc:docMk/>
          <pc:sldMk cId="0" sldId="264"/>
        </pc:sldMkLst>
        <pc:spChg chg="mod">
          <ac:chgData name="Eve Thould" userId="38451c84653f422f" providerId="LiveId" clId="{EA81E301-D897-4ACD-9126-61828867E907}" dt="2022-08-18T06:39:59.861" v="60" actId="20577"/>
          <ac:spMkLst>
            <pc:docMk/>
            <pc:sldMk cId="0" sldId="264"/>
            <ac:spMk id="88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40:36.378" v="62" actId="14826"/>
          <ac:picMkLst>
            <pc:docMk/>
            <pc:sldMk cId="0" sldId="264"/>
            <ac:picMk id="4098" creationId="{8536FB16-F52D-0128-357A-F802B68ABEDD}"/>
          </ac:picMkLst>
        </pc:picChg>
      </pc:sldChg>
      <pc:sldChg chg="modSp mod">
        <pc:chgData name="Eve Thould" userId="38451c84653f422f" providerId="LiveId" clId="{EA81E301-D897-4ACD-9126-61828867E907}" dt="2022-08-18T06:43:48.325" v="140" actId="20577"/>
        <pc:sldMkLst>
          <pc:docMk/>
          <pc:sldMk cId="0" sldId="265"/>
        </pc:sldMkLst>
        <pc:spChg chg="mod">
          <ac:chgData name="Eve Thould" userId="38451c84653f422f" providerId="LiveId" clId="{EA81E301-D897-4ACD-9126-61828867E907}" dt="2022-08-18T06:43:48.325" v="140" actId="20577"/>
          <ac:spMkLst>
            <pc:docMk/>
            <pc:sldMk cId="0" sldId="265"/>
            <ac:spMk id="96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41:39.858" v="73" actId="14826"/>
          <ac:picMkLst>
            <pc:docMk/>
            <pc:sldMk cId="0" sldId="265"/>
            <ac:picMk id="5122" creationId="{F7F04889-D0BB-E015-BFB8-C1E394677C48}"/>
          </ac:picMkLst>
        </pc:picChg>
      </pc:sldChg>
      <pc:sldChg chg="modSp mod">
        <pc:chgData name="Eve Thould" userId="38451c84653f422f" providerId="LiveId" clId="{EA81E301-D897-4ACD-9126-61828867E907}" dt="2022-08-18T06:42:02.654" v="78" actId="20577"/>
        <pc:sldMkLst>
          <pc:docMk/>
          <pc:sldMk cId="0" sldId="266"/>
        </pc:sldMkLst>
        <pc:spChg chg="mod">
          <ac:chgData name="Eve Thould" userId="38451c84653f422f" providerId="LiveId" clId="{EA81E301-D897-4ACD-9126-61828867E907}" dt="2022-08-18T06:42:02.654" v="78" actId="20577"/>
          <ac:spMkLst>
            <pc:docMk/>
            <pc:sldMk cId="0" sldId="266"/>
            <ac:spMk id="104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3:05.856" v="95" actId="14826"/>
        <pc:sldMkLst>
          <pc:docMk/>
          <pc:sldMk cId="0" sldId="267"/>
        </pc:sldMkLst>
        <pc:spChg chg="mod">
          <ac:chgData name="Eve Thould" userId="38451c84653f422f" providerId="LiveId" clId="{EA81E301-D897-4ACD-9126-61828867E907}" dt="2022-08-18T06:42:15.567" v="86" actId="1036"/>
          <ac:spMkLst>
            <pc:docMk/>
            <pc:sldMk cId="0" sldId="267"/>
            <ac:spMk id="111" creationId="{00000000-0000-0000-0000-000000000000}"/>
          </ac:spMkLst>
        </pc:spChg>
        <pc:spChg chg="mod">
          <ac:chgData name="Eve Thould" userId="38451c84653f422f" providerId="LiveId" clId="{EA81E301-D897-4ACD-9126-61828867E907}" dt="2022-08-18T06:42:31.016" v="94" actId="20577"/>
          <ac:spMkLst>
            <pc:docMk/>
            <pc:sldMk cId="0" sldId="267"/>
            <ac:spMk id="112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43:05.856" v="95" actId="14826"/>
          <ac:picMkLst>
            <pc:docMk/>
            <pc:sldMk cId="0" sldId="267"/>
            <ac:picMk id="6146" creationId="{E53FC8DD-D64E-D5E0-C3D3-F0EB4C208C25}"/>
          </ac:picMkLst>
        </pc:picChg>
      </pc:sldChg>
      <pc:sldChg chg="modSp mod">
        <pc:chgData name="Eve Thould" userId="38451c84653f422f" providerId="LiveId" clId="{EA81E301-D897-4ACD-9126-61828867E907}" dt="2022-08-18T06:43:58.177" v="141" actId="20577"/>
        <pc:sldMkLst>
          <pc:docMk/>
          <pc:sldMk cId="0" sldId="268"/>
        </pc:sldMkLst>
        <pc:spChg chg="mod">
          <ac:chgData name="Eve Thould" userId="38451c84653f422f" providerId="LiveId" clId="{EA81E301-D897-4ACD-9126-61828867E907}" dt="2022-08-18T06:43:58.177" v="141" actId="20577"/>
          <ac:spMkLst>
            <pc:docMk/>
            <pc:sldMk cId="0" sldId="268"/>
            <ac:spMk id="120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4:19.579" v="160" actId="20577"/>
        <pc:sldMkLst>
          <pc:docMk/>
          <pc:sldMk cId="0" sldId="269"/>
        </pc:sldMkLst>
        <pc:spChg chg="mod">
          <ac:chgData name="Eve Thould" userId="38451c84653f422f" providerId="LiveId" clId="{EA81E301-D897-4ACD-9126-61828867E907}" dt="2022-08-18T06:44:19.579" v="160" actId="20577"/>
          <ac:spMkLst>
            <pc:docMk/>
            <pc:sldMk cId="0" sldId="269"/>
            <ac:spMk id="128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4:58.055" v="168" actId="20577"/>
        <pc:sldMkLst>
          <pc:docMk/>
          <pc:sldMk cId="0" sldId="270"/>
        </pc:sldMkLst>
        <pc:spChg chg="mod">
          <ac:chgData name="Eve Thould" userId="38451c84653f422f" providerId="LiveId" clId="{EA81E301-D897-4ACD-9126-61828867E907}" dt="2022-08-18T06:44:58.055" v="168" actId="20577"/>
          <ac:spMkLst>
            <pc:docMk/>
            <pc:sldMk cId="0" sldId="270"/>
            <ac:spMk id="136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6:28.161" v="173" actId="14826"/>
        <pc:sldMkLst>
          <pc:docMk/>
          <pc:sldMk cId="0" sldId="271"/>
        </pc:sldMkLst>
        <pc:spChg chg="mod">
          <ac:chgData name="Eve Thould" userId="38451c84653f422f" providerId="LiveId" clId="{EA81E301-D897-4ACD-9126-61828867E907}" dt="2022-08-18T06:45:49.800" v="171" actId="12"/>
          <ac:spMkLst>
            <pc:docMk/>
            <pc:sldMk cId="0" sldId="271"/>
            <ac:spMk id="144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46:28.161" v="173" actId="14826"/>
          <ac:picMkLst>
            <pc:docMk/>
            <pc:sldMk cId="0" sldId="271"/>
            <ac:picMk id="7170" creationId="{F010C554-057B-7489-C62F-A17E45DF8372}"/>
          </ac:picMkLst>
        </pc:picChg>
      </pc:sldChg>
      <pc:sldChg chg="modSp mod">
        <pc:chgData name="Eve Thould" userId="38451c84653f422f" providerId="LiveId" clId="{EA81E301-D897-4ACD-9126-61828867E907}" dt="2022-08-18T06:47:04.933" v="176" actId="12"/>
        <pc:sldMkLst>
          <pc:docMk/>
          <pc:sldMk cId="0" sldId="272"/>
        </pc:sldMkLst>
        <pc:spChg chg="mod">
          <ac:chgData name="Eve Thould" userId="38451c84653f422f" providerId="LiveId" clId="{EA81E301-D897-4ACD-9126-61828867E907}" dt="2022-08-18T06:47:04.933" v="176" actId="12"/>
          <ac:spMkLst>
            <pc:docMk/>
            <pc:sldMk cId="0" sldId="272"/>
            <ac:spMk id="152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7:23.599" v="177" actId="1076"/>
        <pc:sldMkLst>
          <pc:docMk/>
          <pc:sldMk cId="0" sldId="274"/>
        </pc:sldMkLst>
        <pc:spChg chg="mod">
          <ac:chgData name="Eve Thould" userId="38451c84653f422f" providerId="LiveId" clId="{EA81E301-D897-4ACD-9126-61828867E907}" dt="2022-08-18T06:47:23.599" v="177" actId="1076"/>
          <ac:spMkLst>
            <pc:docMk/>
            <pc:sldMk cId="0" sldId="274"/>
            <ac:spMk id="16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2" name="Google Shape;9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" name="Google Shape;10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1" name="Google Shape;10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8" name="Google Shape;10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6" name="Google Shape;11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4" name="Google Shape;12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2" name="Google Shape;13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3" name="Google Shape;13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0" name="Google Shape;140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1" name="Google Shape;141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8" name="Google Shape;14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9" name="Google Shape;149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5" name="Google Shape;155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6" name="Google Shape;15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1" name="Google Shape;17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5" name="Google Shape;4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" name="Google Shape;4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3" name="Google Shape;5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4" name="Google Shape;5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1" name="Google Shape;6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" name="Google Shape;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9" name="Google Shape;6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0" name="Google Shape;7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6" name="Google Shape;7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" name="Google Shape;7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The main regulatory frameworks will be explored in more depth in Learning outcome 1.7.</a:t>
            </a:r>
            <a:endParaRPr dirty="0"/>
          </a:p>
        </p:txBody>
      </p:sp>
      <p:sp>
        <p:nvSpPr>
          <p:cNvPr id="85" name="Google Shape;8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1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20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1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1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1"/>
          <p:cNvSpPr txBox="1"/>
          <p:nvPr/>
        </p:nvSpPr>
        <p:spPr>
          <a:xfrm>
            <a:off x="2261136" y="6086547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City &amp; Guilds Limited.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A00380-6E18-FFD9-58FC-859F9E545F6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7784" y="6061456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533400" y="297180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13: How governance differs according to size, purpose and sectors and consequences of failure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businesses</a:t>
            </a:r>
            <a:endParaRPr dirty="0"/>
          </a:p>
        </p:txBody>
      </p:sp>
      <p:sp>
        <p:nvSpPr>
          <p:cNvPr id="96" name="Google Shape;96;p10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businesses will work within industries that have professional bodies with their own regulatory requirements that must be complied with.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Industry regulators: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The Law Society.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Office of Road &amp; Rail.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The Environment Agency.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Financial Conduct Authority (FCA).</a:t>
            </a:r>
            <a:endParaRPr sz="1800" dirty="0"/>
          </a:p>
          <a:p>
            <a:pPr marL="215900" lvl="3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215900" lvl="3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owners/managers of the organisation must check for regulatory bodies within their own industry.   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7F04889-D0BB-E015-BFB8-C1E394677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99627" y="2728987"/>
            <a:ext cx="3287173" cy="220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non-profits</a:t>
            </a:r>
            <a:endParaRPr dirty="0"/>
          </a:p>
        </p:txBody>
      </p:sp>
      <p:sp>
        <p:nvSpPr>
          <p:cNvPr id="104" name="Google Shape;104;p11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Non-profits have to comply with the same standard regulatory requirements as all organisations and some additional points: 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Charities Act 2011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The Charity Commission regulates UK charities.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All charities generating £5,000+ must register.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Guides trustees on how to meet legal duties.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Runs online register of all charities and their finances.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 Charity Commission sends a Statement of Recommended Practice (SORP). Annual returns, accounts and reports are submitted annually using this document.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There are specific laws about trading, political activities and fundraising as a non-profit organisation.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2"/>
          <p:cNvSpPr txBox="1">
            <a:spLocks noGrp="1"/>
          </p:cNvSpPr>
          <p:nvPr>
            <p:ph type="title"/>
          </p:nvPr>
        </p:nvSpPr>
        <p:spPr>
          <a:xfrm>
            <a:off x="457200" y="88773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public sector</a:t>
            </a:r>
            <a:endParaRPr dirty="0"/>
          </a:p>
        </p:txBody>
      </p:sp>
      <p:sp>
        <p:nvSpPr>
          <p:cNvPr id="112" name="Google Shape;112;p12"/>
          <p:cNvSpPr txBox="1">
            <a:spLocks noGrp="1"/>
          </p:cNvSpPr>
          <p:nvPr>
            <p:ph type="body" idx="1"/>
          </p:nvPr>
        </p:nvSpPr>
        <p:spPr>
          <a:xfrm>
            <a:off x="457200" y="1270318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Public sector governance is scrutinised by the National Audit Office (NAO), which identifies 90 public regulatory bodies in the UK.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Public regulators </a:t>
            </a:r>
            <a:r>
              <a:rPr lang="en-US" sz="1800" dirty="0"/>
              <a:t>–</a:t>
            </a:r>
            <a:r>
              <a:rPr lang="en-US" sz="1800" b="1" dirty="0"/>
              <a:t> roles: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consumer protection.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environmental affairs.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safety and protection.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competition laws.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communications.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transport.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Public sector regulators are responsible for ensuring businesses and organisations in specific industries are compliant with regulations.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E53FC8DD-D64E-D5E0-C3D3-F0EB4C208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674839" y="2276961"/>
            <a:ext cx="4130301" cy="275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public sector</a:t>
            </a:r>
            <a:endParaRPr dirty="0"/>
          </a:p>
        </p:txBody>
      </p:sp>
      <p:sp>
        <p:nvSpPr>
          <p:cNvPr id="120" name="Google Shape;120;p13"/>
          <p:cNvSpPr txBox="1">
            <a:spLocks noGrp="1"/>
          </p:cNvSpPr>
          <p:nvPr>
            <p:ph type="body" idx="1"/>
          </p:nvPr>
        </p:nvSpPr>
        <p:spPr>
          <a:xfrm>
            <a:off x="457200" y="1486757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of the regulatory bodies that are non-government organisations (NGOs) but in receipt of public funding: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Financial Services Authority (FCA).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Office of Rail &amp; Roads.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Civil Aviation Authority (CAA).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Food Standards Agency (FSA).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Food Standards Agency (FSA).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Health &amp; Safety Executive (HSE).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Water Services Authority (OFWAT).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Office of Communications (OFCOM).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Office of Gas &amp; Electricity Makers (OFGEM).</a:t>
            </a:r>
            <a:endParaRPr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teams – accountability (1)</a:t>
            </a:r>
            <a:endParaRPr dirty="0"/>
          </a:p>
        </p:txBody>
      </p:sp>
      <p:sp>
        <p:nvSpPr>
          <p:cNvPr id="128" name="Google Shape;128;p14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accounting is a formal process according to the governance regulations and organisational requirements. Presented in an Annual Report at the Annual General Meeting (AGM).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Reporting on the governance of an organisation’s annual results will be: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chair of governors (company secretary/CFO).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board of director/trustees.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non-executive directors.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The governance team will be reporting to: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shareholders.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financial institutions.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teams – accountability (2)</a:t>
            </a:r>
            <a:endParaRPr dirty="0"/>
          </a:p>
        </p:txBody>
      </p:sp>
      <p:sp>
        <p:nvSpPr>
          <p:cNvPr id="136" name="Google Shape;136;p15"/>
          <p:cNvSpPr txBox="1">
            <a:spLocks noGrp="1"/>
          </p:cNvSpPr>
          <p:nvPr>
            <p:ph type="body" idx="1"/>
          </p:nvPr>
        </p:nvSpPr>
        <p:spPr>
          <a:xfrm>
            <a:off x="457200" y="1474563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teams will report under a series of topic headings set according to regulatory requirements and organisational processes: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Compliance statements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Adherence to codes and regulations.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Consultation with shareholders.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Exceptions/reasons for non-compliance.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Board of directors’ decisions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Governance framework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Delegation structure.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Shareholder concerns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State if any raised.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How they were dealt with.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teams – accountability (3)</a:t>
            </a:r>
            <a:endParaRPr dirty="0"/>
          </a:p>
        </p:txBody>
      </p:sp>
      <p:sp>
        <p:nvSpPr>
          <p:cNvPr id="144" name="Google Shape;144;p16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Performance evaluations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Areas covered.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Actions since previous year’s review.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Review of chair’s/CEO’s performance.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Accountability and audit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Compliance with regulations.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Disclosure and transparency rules.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Audit Committee Report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Details of audit activities.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Confirm meeting with interna/external auditors.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Whistleblowing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Shareholder relations</a:t>
            </a:r>
            <a:endParaRPr sz="1800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010C554-057B-7489-C62F-A17E45DF8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185955" y="1742288"/>
            <a:ext cx="3634517" cy="240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Failure to provide good governance</a:t>
            </a:r>
            <a:endParaRPr dirty="0"/>
          </a:p>
        </p:txBody>
      </p:sp>
      <p:sp>
        <p:nvSpPr>
          <p:cNvPr id="152" name="Google Shape;152;p17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What is bad practice in governance?</a:t>
            </a:r>
            <a:endParaRPr dirty="0"/>
          </a:p>
          <a:p>
            <a:pPr marL="342900" lvl="0" indent="-342900" algn="l" rtl="0">
              <a:lnSpc>
                <a:spcPct val="107000"/>
              </a:lnSpc>
              <a:spcBef>
                <a:spcPts val="1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Lack of clear leadership in the governance processes.</a:t>
            </a:r>
            <a:endParaRPr sz="1800"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Poorly constructed governance frameworks that make it difficult to know exactly what is required and increase risk of failure.</a:t>
            </a:r>
            <a:endParaRPr sz="1800"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Weak or non-existent governance processes that leave everything to chance.</a:t>
            </a:r>
            <a:endParaRPr sz="1800"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Not cooperating sufficiently with auditors, resulting in the publication of inaccurate financial documents.</a:t>
            </a:r>
            <a:endParaRPr sz="1800"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Selecting inexperienced or unqualified auditors, resulting in the publication of noncompliant financial documents.</a:t>
            </a:r>
            <a:endParaRPr sz="1800" dirty="0">
              <a:solidFill>
                <a:schemeClr val="accent4"/>
              </a:solidFill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Poorly structured boards that make it too difficult for shareholders to oust ineffective directors.</a:t>
            </a:r>
            <a:endParaRPr sz="1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Failure to provide good governance – consequences</a:t>
            </a:r>
            <a:endParaRPr dirty="0"/>
          </a:p>
        </p:txBody>
      </p:sp>
      <p:sp>
        <p:nvSpPr>
          <p:cNvPr id="159" name="Google Shape;159;p18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consequences of bad practices in governance can be catastrophic for the organisation and the individuals:</a:t>
            </a:r>
            <a:endParaRPr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Loss of shareholder confidence and vote to remove CEO and members of the board.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Loss of market confidence resulting in drop in share prices and devaluation of company.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Non-compliance in financial reporting could lead to fines and other penalties.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May lead to accusations and investigation of fraud with potential criminal charges and jail.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Potentially could be barred from ever holding director/trustee positions in future.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0" indent="0" algn="l" rtl="0">
              <a:lnSpc>
                <a:spcPct val="24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000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168" name="Google Shape;168;p19"/>
          <p:cNvSpPr txBox="1">
            <a:spLocks noGrp="1"/>
          </p:cNvSpPr>
          <p:nvPr>
            <p:ph type="body" idx="1"/>
          </p:nvPr>
        </p:nvSpPr>
        <p:spPr>
          <a:xfrm>
            <a:off x="457200" y="93495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88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Explained how governance differs in relation to the size, sector, purpose, legal constitution and regulatory environments of organisations. 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how governance is monitored and audited internally and externally.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key rules and regulations that hold governance teams accountable.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Considered the potential consequences of failing to maintain effective governance processes.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305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how governance differs in relation to the size, sector, purpose, legal constitution and regulatory environments of organisations.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how governance is monitored and audited internally and externally.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key rules and regulations that hold governance teams accountable.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Consider the potential consequences of failing to maintain effective governance processes.</a:t>
            </a:r>
            <a:endParaRPr dirty="0"/>
          </a:p>
          <a:p>
            <a:pPr marL="215900" lvl="1" indent="-1016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AFE764E5-27E0-F474-0990-D036F8ECA755}"/>
              </a:ext>
            </a:extLst>
          </p:cNvPr>
          <p:cNvSpPr txBox="1"/>
          <p:nvPr/>
        </p:nvSpPr>
        <p:spPr>
          <a:xfrm>
            <a:off x="1878909" y="620035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>
                <a:latin typeface="Arial"/>
                <a:ea typeface="ＭＳ Ｐゴシック"/>
                <a:cs typeface="Arial"/>
              </a:rPr>
              <a:t> </a:t>
            </a:r>
            <a:r>
              <a:rPr lang="en-US" sz="900">
                <a:latin typeface="Arial"/>
                <a:ea typeface="ＭＳ Ｐゴシック"/>
                <a:cs typeface="Arial"/>
              </a:rPr>
              <a:t>‘</a:t>
            </a:r>
            <a:r>
              <a:rPr lang="en-US" sz="80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>
                <a:latin typeface="Arial"/>
                <a:cs typeface="Arial"/>
              </a:rPr>
            </a:br>
            <a:r>
              <a:rPr lang="en-US" sz="80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does size matter? (1)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Financial services are heavily regulated and governed. The type of organisations in the financial sector range from:</a:t>
            </a: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independent financial advisors (IFAs).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commercial and investment banks.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insurance companies.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mortgage companies.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loan associations.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credit unions.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All are governed by the same laws and regulatory rules regardless of their size. Individual IFAs may affiliate with a larger company for added protection.</a:t>
            </a: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7A063AC-9CF1-574D-992D-5BAEFAE642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074460" y="2625816"/>
            <a:ext cx="3388193" cy="226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does size matter? (2)</a:t>
            </a:r>
            <a:endParaRPr dirty="0"/>
          </a:p>
        </p:txBody>
      </p:sp>
      <p:graphicFrame>
        <p:nvGraphicFramePr>
          <p:cNvPr id="49" name="Google Shape;49;p4"/>
          <p:cNvGraphicFramePr/>
          <p:nvPr>
            <p:extLst>
              <p:ext uri="{D42A27DB-BD31-4B8C-83A1-F6EECF244321}">
                <p14:modId xmlns:p14="http://schemas.microsoft.com/office/powerpoint/2010/main" val="2911147442"/>
              </p:ext>
            </p:extLst>
          </p:nvPr>
        </p:nvGraphicFramePr>
        <p:xfrm>
          <a:off x="1403648" y="3068960"/>
          <a:ext cx="6732950" cy="2459100"/>
        </p:xfrm>
        <a:graphic>
          <a:graphicData uri="http://schemas.openxmlformats.org/drawingml/2006/table">
            <a:tbl>
              <a:tblPr firstRow="1" bandRow="1">
                <a:noFill/>
                <a:tableStyleId>{A5FC66B5-5E2A-4F64-922F-81033B68B022}</a:tableStyleId>
              </a:tblPr>
              <a:tblGrid>
                <a:gridCol w="341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5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olidFill>
                            <a:schemeClr val="dk1"/>
                          </a:solidFill>
                        </a:rPr>
                        <a:t>Banking 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olidFill>
                            <a:schemeClr val="dk1"/>
                          </a:solidFill>
                        </a:rPr>
                        <a:t>primary activities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olidFill>
                            <a:schemeClr val="dk1"/>
                          </a:solidFill>
                        </a:rPr>
                        <a:t>Activity adventure park primary activities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Building wealth.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Safety of visitors on activities.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Managing risks.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Leisure and entertainment.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Protecting shareholders.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Food and drink.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0" name="Google Shape;50;p4"/>
          <p:cNvSpPr txBox="1"/>
          <p:nvPr/>
        </p:nvSpPr>
        <p:spPr>
          <a:xfrm>
            <a:off x="359545" y="1568054"/>
            <a:ext cx="82296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type of industry the organisation operates in may have more of an impact on governance than its actual size.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Its primary activities will be the driver of governance.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"/>
          <p:cNvSpPr txBox="1">
            <a:spLocks noGrp="1"/>
          </p:cNvSpPr>
          <p:nvPr>
            <p:ph type="title"/>
          </p:nvPr>
        </p:nvSpPr>
        <p:spPr>
          <a:xfrm>
            <a:off x="453851" y="959192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does size matter? (3)</a:t>
            </a:r>
            <a:endParaRPr dirty="0"/>
          </a:p>
        </p:txBody>
      </p:sp>
      <p:sp>
        <p:nvSpPr>
          <p:cNvPr id="57" name="Google Shape;57;p5"/>
          <p:cNvSpPr txBox="1">
            <a:spLocks noGrp="1"/>
          </p:cNvSpPr>
          <p:nvPr>
            <p:ph type="body" idx="1"/>
          </p:nvPr>
        </p:nvSpPr>
        <p:spPr>
          <a:xfrm>
            <a:off x="453851" y="1305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Banking – governance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Ruled by financial regulations.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Requires financial expertise.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Managing and mitigating financial risks.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Consequence of financial ruin.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Aft>
                <a:spcPts val="0"/>
              </a:spcAft>
              <a:buSzPts val="1800"/>
              <a:buNone/>
            </a:pPr>
            <a:r>
              <a:rPr lang="en-US" sz="1800" b="1" dirty="0"/>
              <a:t>Activity parks </a:t>
            </a:r>
            <a:r>
              <a:rPr lang="en-US" sz="1800" dirty="0"/>
              <a:t>–</a:t>
            </a:r>
            <a:r>
              <a:rPr lang="en-US" sz="1800" b="1" dirty="0"/>
              <a:t> governance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Priority is health and safety measures.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Managing and mitigating physical risks.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Knowledge of safety laws and regulations.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Consequence of injury or death to visitors.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Different goals, different stakeholders, different consequences – possibly more important than size of organisation.</a:t>
            </a:r>
            <a:endParaRPr sz="1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FEC6643-08DF-CE94-30F1-75F92C442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017684" y="1583141"/>
            <a:ext cx="3527920" cy="235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when does size matter?</a:t>
            </a:r>
            <a:endParaRPr dirty="0"/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size of an organisation seems to matter most when it comes to how its data is collected, stored and used.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Process governance</a:t>
            </a:r>
            <a:r>
              <a:rPr lang="en-US" sz="1800" dirty="0"/>
              <a:t> assists organisations with data: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Addresses compliance with data protection regulations.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Holistic approach to how data is processed.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Ensures standards and rules are followed.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Applies internal quality standards.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Enables production of accurate and timely information.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Instills confidence in information for BoD monitoring performance.  </a:t>
            </a:r>
            <a:endParaRPr sz="1800" dirty="0"/>
          </a:p>
          <a:p>
            <a:pPr marL="285750" lvl="2" indent="-1841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Larger organisations have the benefit of more resources to ensure technology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is available. Smaller organisations create and capture less data.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Legal constitution of organisations and governance</a:t>
            </a:r>
            <a:endParaRPr dirty="0"/>
          </a:p>
        </p:txBody>
      </p:sp>
      <p:graphicFrame>
        <p:nvGraphicFramePr>
          <p:cNvPr id="73" name="Google Shape;73;p7"/>
          <p:cNvGraphicFramePr/>
          <p:nvPr>
            <p:extLst>
              <p:ext uri="{D42A27DB-BD31-4B8C-83A1-F6EECF244321}">
                <p14:modId xmlns:p14="http://schemas.microsoft.com/office/powerpoint/2010/main" val="3662102702"/>
              </p:ext>
            </p:extLst>
          </p:nvPr>
        </p:nvGraphicFramePr>
        <p:xfrm>
          <a:off x="457200" y="1454346"/>
          <a:ext cx="8554277" cy="4178322"/>
        </p:xfrm>
        <a:graphic>
          <a:graphicData uri="http://schemas.openxmlformats.org/drawingml/2006/table">
            <a:tbl>
              <a:tblPr firstRow="1" bandRow="1">
                <a:noFill/>
                <a:tableStyleId>{A5FC66B5-5E2A-4F64-922F-81033B68B022}</a:tableStyleId>
              </a:tblPr>
              <a:tblGrid>
                <a:gridCol w="1118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84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1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0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20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8128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Type of business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Corporate status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Governing documents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Governing body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Governing structure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Legislation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Profit distribution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28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</a:rPr>
                        <a:t>Ordinary partnership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Un- 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Partnership agreement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The partners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Single tier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The partners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Partnership Act 1890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Yes, a must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156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Ltd by guarantee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Memorandum and Articles of Association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BoD – Ltd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Trustees-Ch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BoD/Trustees Company Secretary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Companies Act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accent4"/>
                          </a:solidFill>
                        </a:rPr>
                        <a:t>2006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Depends on Memorandum &amp; Articles of Association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867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Ltd/PLC by Shares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Memorandum &amp; Articles of Association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Director BoD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1</a:t>
                      </a:r>
                      <a:r>
                        <a:rPr lang="en-US" sz="1200" dirty="0"/>
                        <a:t>–</a:t>
                      </a: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2 tier Director/BoD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Yes, usually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128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LLP Partnership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Partnership agreement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The partners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Single tier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The Partners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LLP Act 2000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Yes, a must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280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CIC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Memorandum &amp; Articles of Association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BoD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As Ltd by guarantee/ shares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Companies Act 2006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Community Ent Act 2004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Limited – at discretion of CIC regulator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</a:t>
            </a:r>
            <a:endParaRPr dirty="0"/>
          </a:p>
        </p:txBody>
      </p:sp>
      <p:sp>
        <p:nvSpPr>
          <p:cNvPr id="80" name="Google Shape;80;p8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All organisations have to comply with the law and regulations regarding how they conduct their operational activities.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All organisations – regulatory environments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Health and safety laws – staff and visitors.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and labour laws –employees rights.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Finance regulations – such as payroll, HMRC.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Data protection laws and security regulations.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Contracts and agreements with third parties.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Sector-specific permits, licences, permissions.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Anti-trust and anti money laundering regulations.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Advertising and consumer protection laws.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Whether setting up or running a business – no matter if incorporated or not, a non-profit or profit-making enterprise – all organisations have to follow regulatory requirements.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C8CFD8B-81F6-B174-1EAC-91E74D508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704052" y="2387179"/>
            <a:ext cx="3107036" cy="2330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56753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limited companies</a:t>
            </a:r>
            <a:endParaRPr dirty="0"/>
          </a:p>
        </p:txBody>
      </p:sp>
      <p:sp>
        <p:nvSpPr>
          <p:cNvPr id="88" name="Google Shape;88;p9"/>
          <p:cNvSpPr txBox="1">
            <a:spLocks noGrp="1"/>
          </p:cNvSpPr>
          <p:nvPr>
            <p:ph type="body" idx="1"/>
          </p:nvPr>
        </p:nvSpPr>
        <p:spPr>
          <a:xfrm>
            <a:off x="457200" y="176132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Limited companies –  whether they are owned privately (Ltd) or publicly (PLC) have additional laws and regulations to comply with.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Companies Act 2006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Sets statutory rules for all limited companies.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Includes the duties of the directors.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The rules for director appointments.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How to remove and pay directors.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Financial disclosure obligations.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Other disclosure obligations.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It requires registration with Companies House and official documents of Memorandum and Articles of Association. Documents govern the regulation of its internal operations.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536FB16-F52D-0128-357A-F802B68AB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406888" y="2812396"/>
            <a:ext cx="3493604" cy="192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1623</Words>
  <Application>Microsoft Office PowerPoint</Application>
  <PresentationFormat>On-screen Show (4:3)</PresentationFormat>
  <Paragraphs>262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ＭＳ Ｐゴシック</vt:lpstr>
      <vt:lpstr>Arial</vt:lpstr>
      <vt:lpstr>Calibri</vt:lpstr>
      <vt:lpstr>Times New Roman</vt:lpstr>
      <vt:lpstr>Default Design</vt:lpstr>
      <vt:lpstr>PowerPoint 13: How governance differs according to size, purpose and sectors and consequences of failure</vt:lpstr>
      <vt:lpstr>Learning objectives</vt:lpstr>
      <vt:lpstr>Governance – does size matter? (1)</vt:lpstr>
      <vt:lpstr>Governance – does size matter? (2)</vt:lpstr>
      <vt:lpstr>Governance – does size matter? (3)</vt:lpstr>
      <vt:lpstr>Governance – when does size matter?</vt:lpstr>
      <vt:lpstr>Legal constitution of organisations and governance</vt:lpstr>
      <vt:lpstr>Governance – regulatory environments</vt:lpstr>
      <vt:lpstr>Governance – regulatory environments for limited companies</vt:lpstr>
      <vt:lpstr>Governance – regulatory environments for businesses</vt:lpstr>
      <vt:lpstr>Governance – regulatory environments for non-profits</vt:lpstr>
      <vt:lpstr>Governance – regulatory environments for public sector</vt:lpstr>
      <vt:lpstr>Governance – regulatory environments for public sector</vt:lpstr>
      <vt:lpstr>Governance teams – accountability (1)</vt:lpstr>
      <vt:lpstr>Governance teams – accountability (2)</vt:lpstr>
      <vt:lpstr>Governance teams – accountability (3)</vt:lpstr>
      <vt:lpstr>Failure to provide good governance</vt:lpstr>
      <vt:lpstr>Failure to provide good governance – consequences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13: How governance differs according to size, purpose and sectors and consequences of failure</dc:title>
  <dc:creator>janicec</dc:creator>
  <cp:lastModifiedBy>Suzanne Thurston</cp:lastModifiedBy>
  <cp:revision>5</cp:revision>
  <dcterms:created xsi:type="dcterms:W3CDTF">2013-05-28T00:38:54Z</dcterms:created>
  <dcterms:modified xsi:type="dcterms:W3CDTF">2025-11-19T18:24:02Z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