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4" roundtripDataSignature="AMtx7mhEwcKMr0fSduGnOe1oa5xr0pi6pQ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017AD28-051D-ACAD-CFE3-401DDB6E0722}" name="Dawn Booth" initials="DB" userId="73ba3064c13f978b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A5EFA9F-87E1-4317-AF54-A961A74F06A9}">
  <a:tblStyle styleId="{1A5EFA9F-87E1-4317-AF54-A961A74F06A9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lt1"/>
          </a:solidFill>
        </a:fill>
      </a:tcStyle>
    </a:wholeTbl>
    <a:band1H>
      <a:tcTxStyle/>
      <a:tcStyle>
        <a:tcBdr/>
        <a:fill>
          <a:solidFill>
            <a:srgbClr val="E7E7ED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E7E7ED"/>
          </a:solidFill>
        </a:fill>
      </a:tcStyle>
    </a:band1V>
    <a:band2V>
      <a:tcTxStyle/>
      <a:tcStyle>
        <a:tcBdr/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l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6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A8EE33A1-1C35-474B-A287-9BCBB2F471FA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424165C7-931D-4D27-A368-5D298D18B244}" styleName="Table_2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3F9FA"/>
          </a:solidFill>
        </a:fill>
      </a:tcStyle>
    </a:wholeTbl>
    <a:band1H>
      <a:tcTxStyle/>
      <a:tcStyle>
        <a:tcBdr/>
        <a:fill>
          <a:solidFill>
            <a:srgbClr val="E7F3F4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E7F3F4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1" d="100"/>
          <a:sy n="51" d="100"/>
        </p:scale>
        <p:origin x="1720" y="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customschemas.google.com/relationships/presentationmetadata" Target="meta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7" Type="http://schemas.openxmlformats.org/officeDocument/2006/relationships/theme" Target="theme/theme1.xml"/><Relationship Id="rId40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5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ve Thould" userId="38451c84653f422f" providerId="LiveId" clId="{49115A68-96FA-4EA3-A19C-60BD55FC84FD}"/>
    <pc:docChg chg="undo redo custSel modSld">
      <pc:chgData name="Eve Thould" userId="38451c84653f422f" providerId="LiveId" clId="{49115A68-96FA-4EA3-A19C-60BD55FC84FD}" dt="2022-08-17T14:40:35.769" v="347" actId="20577"/>
      <pc:docMkLst>
        <pc:docMk/>
      </pc:docMkLst>
      <pc:sldChg chg="modSp mod">
        <pc:chgData name="Eve Thould" userId="38451c84653f422f" providerId="LiveId" clId="{49115A68-96FA-4EA3-A19C-60BD55FC84FD}" dt="2022-08-17T14:00:14.120" v="2" actId="255"/>
        <pc:sldMkLst>
          <pc:docMk/>
          <pc:sldMk cId="0" sldId="257"/>
        </pc:sldMkLst>
        <pc:spChg chg="mod">
          <ac:chgData name="Eve Thould" userId="38451c84653f422f" providerId="LiveId" clId="{49115A68-96FA-4EA3-A19C-60BD55FC84FD}" dt="2022-08-17T14:00:06.122" v="0" actId="1076"/>
          <ac:spMkLst>
            <pc:docMk/>
            <pc:sldMk cId="0" sldId="257"/>
            <ac:spMk id="33" creationId="{00000000-0000-0000-0000-000000000000}"/>
          </ac:spMkLst>
        </pc:spChg>
        <pc:spChg chg="mod">
          <ac:chgData name="Eve Thould" userId="38451c84653f422f" providerId="LiveId" clId="{49115A68-96FA-4EA3-A19C-60BD55FC84FD}" dt="2022-08-17T14:00:14.120" v="2" actId="255"/>
          <ac:spMkLst>
            <pc:docMk/>
            <pc:sldMk cId="0" sldId="257"/>
            <ac:spMk id="34" creationId="{00000000-0000-0000-0000-000000000000}"/>
          </ac:spMkLst>
        </pc:spChg>
      </pc:sldChg>
      <pc:sldChg chg="modSp mod">
        <pc:chgData name="Eve Thould" userId="38451c84653f422f" providerId="LiveId" clId="{49115A68-96FA-4EA3-A19C-60BD55FC84FD}" dt="2022-08-17T14:00:20.990" v="3" actId="1076"/>
        <pc:sldMkLst>
          <pc:docMk/>
          <pc:sldMk cId="0" sldId="258"/>
        </pc:sldMkLst>
        <pc:spChg chg="mod">
          <ac:chgData name="Eve Thould" userId="38451c84653f422f" providerId="LiveId" clId="{49115A68-96FA-4EA3-A19C-60BD55FC84FD}" dt="2022-08-17T14:00:20.990" v="3" actId="1076"/>
          <ac:spMkLst>
            <pc:docMk/>
            <pc:sldMk cId="0" sldId="258"/>
            <ac:spMk id="40" creationId="{00000000-0000-0000-0000-000000000000}"/>
          </ac:spMkLst>
        </pc:spChg>
      </pc:sldChg>
      <pc:sldChg chg="modSp mod">
        <pc:chgData name="Eve Thould" userId="38451c84653f422f" providerId="LiveId" clId="{49115A68-96FA-4EA3-A19C-60BD55FC84FD}" dt="2022-08-17T14:00:36.789" v="4" actId="1076"/>
        <pc:sldMkLst>
          <pc:docMk/>
          <pc:sldMk cId="0" sldId="259"/>
        </pc:sldMkLst>
        <pc:spChg chg="mod">
          <ac:chgData name="Eve Thould" userId="38451c84653f422f" providerId="LiveId" clId="{49115A68-96FA-4EA3-A19C-60BD55FC84FD}" dt="2022-08-17T14:00:36.789" v="4" actId="1076"/>
          <ac:spMkLst>
            <pc:docMk/>
            <pc:sldMk cId="0" sldId="259"/>
            <ac:spMk id="68" creationId="{00000000-0000-0000-0000-000000000000}"/>
          </ac:spMkLst>
        </pc:spChg>
      </pc:sldChg>
      <pc:sldChg chg="modSp mod">
        <pc:chgData name="Eve Thould" userId="38451c84653f422f" providerId="LiveId" clId="{49115A68-96FA-4EA3-A19C-60BD55FC84FD}" dt="2022-08-17T14:39:45.701" v="342" actId="20577"/>
        <pc:sldMkLst>
          <pc:docMk/>
          <pc:sldMk cId="0" sldId="260"/>
        </pc:sldMkLst>
        <pc:spChg chg="mod">
          <ac:chgData name="Eve Thould" userId="38451c84653f422f" providerId="LiveId" clId="{49115A68-96FA-4EA3-A19C-60BD55FC84FD}" dt="2022-08-17T14:12:30.240" v="201" actId="1036"/>
          <ac:spMkLst>
            <pc:docMk/>
            <pc:sldMk cId="0" sldId="260"/>
            <ac:spMk id="77" creationId="{00000000-0000-0000-0000-000000000000}"/>
          </ac:spMkLst>
        </pc:spChg>
        <pc:graphicFrameChg chg="mod modGraphic">
          <ac:chgData name="Eve Thould" userId="38451c84653f422f" providerId="LiveId" clId="{49115A68-96FA-4EA3-A19C-60BD55FC84FD}" dt="2022-08-17T14:39:45.701" v="342" actId="20577"/>
          <ac:graphicFrameMkLst>
            <pc:docMk/>
            <pc:sldMk cId="0" sldId="260"/>
            <ac:graphicFrameMk id="75" creationId="{00000000-0000-0000-0000-000000000000}"/>
          </ac:graphicFrameMkLst>
        </pc:graphicFrameChg>
      </pc:sldChg>
      <pc:sldChg chg="addSp delSp modSp mod">
        <pc:chgData name="Eve Thould" userId="38451c84653f422f" providerId="LiveId" clId="{49115A68-96FA-4EA3-A19C-60BD55FC84FD}" dt="2022-08-17T14:17:20.738" v="222" actId="1035"/>
        <pc:sldMkLst>
          <pc:docMk/>
          <pc:sldMk cId="0" sldId="261"/>
        </pc:sldMkLst>
        <pc:spChg chg="mod">
          <ac:chgData name="Eve Thould" userId="38451c84653f422f" providerId="LiveId" clId="{49115A68-96FA-4EA3-A19C-60BD55FC84FD}" dt="2022-08-17T14:01:39.668" v="9" actId="20577"/>
          <ac:spMkLst>
            <pc:docMk/>
            <pc:sldMk cId="0" sldId="261"/>
            <ac:spMk id="84" creationId="{00000000-0000-0000-0000-000000000000}"/>
          </ac:spMkLst>
        </pc:spChg>
        <pc:picChg chg="add del mod">
          <ac:chgData name="Eve Thould" userId="38451c84653f422f" providerId="LiveId" clId="{49115A68-96FA-4EA3-A19C-60BD55FC84FD}" dt="2022-08-17T14:13:53.615" v="205" actId="21"/>
          <ac:picMkLst>
            <pc:docMk/>
            <pc:sldMk cId="0" sldId="261"/>
            <ac:picMk id="1026" creationId="{4739703F-D662-40AD-9CED-C17C22249CC3}"/>
          </ac:picMkLst>
        </pc:picChg>
        <pc:picChg chg="add del mod">
          <ac:chgData name="Eve Thould" userId="38451c84653f422f" providerId="LiveId" clId="{49115A68-96FA-4EA3-A19C-60BD55FC84FD}" dt="2022-08-17T14:14:40.789" v="209" actId="21"/>
          <ac:picMkLst>
            <pc:docMk/>
            <pc:sldMk cId="0" sldId="261"/>
            <ac:picMk id="1028" creationId="{41F00205-8C7B-4123-AB4D-F99FC15A1F36}"/>
          </ac:picMkLst>
        </pc:picChg>
        <pc:picChg chg="add mod">
          <ac:chgData name="Eve Thould" userId="38451c84653f422f" providerId="LiveId" clId="{49115A68-96FA-4EA3-A19C-60BD55FC84FD}" dt="2022-08-17T14:17:20.738" v="222" actId="1035"/>
          <ac:picMkLst>
            <pc:docMk/>
            <pc:sldMk cId="0" sldId="261"/>
            <ac:picMk id="1030" creationId="{CDD7BE4D-CBA0-41DC-A1FB-3C53E23E10B0}"/>
          </ac:picMkLst>
        </pc:picChg>
      </pc:sldChg>
      <pc:sldChg chg="modSp mod">
        <pc:chgData name="Eve Thould" userId="38451c84653f422f" providerId="LiveId" clId="{49115A68-96FA-4EA3-A19C-60BD55FC84FD}" dt="2022-08-17T14:02:00.312" v="18"/>
        <pc:sldMkLst>
          <pc:docMk/>
          <pc:sldMk cId="0" sldId="262"/>
        </pc:sldMkLst>
        <pc:spChg chg="mod">
          <ac:chgData name="Eve Thould" userId="38451c84653f422f" providerId="LiveId" clId="{49115A68-96FA-4EA3-A19C-60BD55FC84FD}" dt="2022-08-17T14:02:00.312" v="18"/>
          <ac:spMkLst>
            <pc:docMk/>
            <pc:sldMk cId="0" sldId="262"/>
            <ac:spMk id="92" creationId="{00000000-0000-0000-0000-000000000000}"/>
          </ac:spMkLst>
        </pc:spChg>
      </pc:sldChg>
      <pc:sldChg chg="addSp modSp mod">
        <pc:chgData name="Eve Thould" userId="38451c84653f422f" providerId="LiveId" clId="{49115A68-96FA-4EA3-A19C-60BD55FC84FD}" dt="2022-08-17T14:21:06.931" v="232" actId="1035"/>
        <pc:sldMkLst>
          <pc:docMk/>
          <pc:sldMk cId="0" sldId="263"/>
        </pc:sldMkLst>
        <pc:spChg chg="mod">
          <ac:chgData name="Eve Thould" userId="38451c84653f422f" providerId="LiveId" clId="{49115A68-96FA-4EA3-A19C-60BD55FC84FD}" dt="2022-08-17T14:20:30.806" v="225" actId="14100"/>
          <ac:spMkLst>
            <pc:docMk/>
            <pc:sldMk cId="0" sldId="263"/>
            <ac:spMk id="100" creationId="{00000000-0000-0000-0000-000000000000}"/>
          </ac:spMkLst>
        </pc:spChg>
        <pc:picChg chg="add mod">
          <ac:chgData name="Eve Thould" userId="38451c84653f422f" providerId="LiveId" clId="{49115A68-96FA-4EA3-A19C-60BD55FC84FD}" dt="2022-08-17T14:21:06.931" v="232" actId="1035"/>
          <ac:picMkLst>
            <pc:docMk/>
            <pc:sldMk cId="0" sldId="263"/>
            <ac:picMk id="2050" creationId="{F465CED8-9AE3-4921-8288-E1F68D8A0B3D}"/>
          </ac:picMkLst>
        </pc:picChg>
      </pc:sldChg>
      <pc:sldChg chg="modSp mod delCm">
        <pc:chgData name="Eve Thould" userId="38451c84653f422f" providerId="LiveId" clId="{49115A68-96FA-4EA3-A19C-60BD55FC84FD}" dt="2022-08-17T14:03:12.655" v="24" actId="20577"/>
        <pc:sldMkLst>
          <pc:docMk/>
          <pc:sldMk cId="0" sldId="264"/>
        </pc:sldMkLst>
        <pc:graphicFrameChg chg="modGraphic">
          <ac:chgData name="Eve Thould" userId="38451c84653f422f" providerId="LiveId" clId="{49115A68-96FA-4EA3-A19C-60BD55FC84FD}" dt="2022-08-17T14:03:12.655" v="24" actId="20577"/>
          <ac:graphicFrameMkLst>
            <pc:docMk/>
            <pc:sldMk cId="0" sldId="264"/>
            <ac:graphicFrameMk id="107" creationId="{00000000-0000-0000-0000-000000000000}"/>
          </ac:graphicFrameMkLst>
        </pc:graphicFrameChg>
      </pc:sldChg>
      <pc:sldChg chg="modSp mod">
        <pc:chgData name="Eve Thould" userId="38451c84653f422f" providerId="LiveId" clId="{49115A68-96FA-4EA3-A19C-60BD55FC84FD}" dt="2022-08-17T14:04:45.216" v="33" actId="20577"/>
        <pc:sldMkLst>
          <pc:docMk/>
          <pc:sldMk cId="0" sldId="265"/>
        </pc:sldMkLst>
        <pc:spChg chg="mod">
          <ac:chgData name="Eve Thould" userId="38451c84653f422f" providerId="LiveId" clId="{49115A68-96FA-4EA3-A19C-60BD55FC84FD}" dt="2022-08-17T14:04:45.216" v="33" actId="20577"/>
          <ac:spMkLst>
            <pc:docMk/>
            <pc:sldMk cId="0" sldId="265"/>
            <ac:spMk id="114" creationId="{00000000-0000-0000-0000-000000000000}"/>
          </ac:spMkLst>
        </pc:spChg>
      </pc:sldChg>
      <pc:sldChg chg="modSp mod">
        <pc:chgData name="Eve Thould" userId="38451c84653f422f" providerId="LiveId" clId="{49115A68-96FA-4EA3-A19C-60BD55FC84FD}" dt="2022-08-17T14:05:27.624" v="40" actId="20577"/>
        <pc:sldMkLst>
          <pc:docMk/>
          <pc:sldMk cId="0" sldId="266"/>
        </pc:sldMkLst>
        <pc:spChg chg="mod">
          <ac:chgData name="Eve Thould" userId="38451c84653f422f" providerId="LiveId" clId="{49115A68-96FA-4EA3-A19C-60BD55FC84FD}" dt="2022-08-17T14:05:27.624" v="40" actId="20577"/>
          <ac:spMkLst>
            <pc:docMk/>
            <pc:sldMk cId="0" sldId="266"/>
            <ac:spMk id="121" creationId="{00000000-0000-0000-0000-000000000000}"/>
          </ac:spMkLst>
        </pc:spChg>
        <pc:picChg chg="mod">
          <ac:chgData name="Eve Thould" userId="38451c84653f422f" providerId="LiveId" clId="{49115A68-96FA-4EA3-A19C-60BD55FC84FD}" dt="2022-08-17T14:05:22.500" v="37" actId="1076"/>
          <ac:picMkLst>
            <pc:docMk/>
            <pc:sldMk cId="0" sldId="266"/>
            <ac:picMk id="122" creationId="{00000000-0000-0000-0000-000000000000}"/>
          </ac:picMkLst>
        </pc:picChg>
      </pc:sldChg>
      <pc:sldChg chg="modSp mod">
        <pc:chgData name="Eve Thould" userId="38451c84653f422f" providerId="LiveId" clId="{49115A68-96FA-4EA3-A19C-60BD55FC84FD}" dt="2022-08-17T14:05:49.379" v="46" actId="20577"/>
        <pc:sldMkLst>
          <pc:docMk/>
          <pc:sldMk cId="0" sldId="267"/>
        </pc:sldMkLst>
        <pc:spChg chg="mod">
          <ac:chgData name="Eve Thould" userId="38451c84653f422f" providerId="LiveId" clId="{49115A68-96FA-4EA3-A19C-60BD55FC84FD}" dt="2022-08-17T14:05:49.379" v="46" actId="20577"/>
          <ac:spMkLst>
            <pc:docMk/>
            <pc:sldMk cId="0" sldId="267"/>
            <ac:spMk id="129" creationId="{00000000-0000-0000-0000-000000000000}"/>
          </ac:spMkLst>
        </pc:spChg>
      </pc:sldChg>
      <pc:sldChg chg="modSp mod">
        <pc:chgData name="Eve Thould" userId="38451c84653f422f" providerId="LiveId" clId="{49115A68-96FA-4EA3-A19C-60BD55FC84FD}" dt="2022-08-17T14:05:59.309" v="48" actId="20577"/>
        <pc:sldMkLst>
          <pc:docMk/>
          <pc:sldMk cId="0" sldId="268"/>
        </pc:sldMkLst>
        <pc:spChg chg="mod">
          <ac:chgData name="Eve Thould" userId="38451c84653f422f" providerId="LiveId" clId="{49115A68-96FA-4EA3-A19C-60BD55FC84FD}" dt="2022-08-17T14:05:59.309" v="48" actId="20577"/>
          <ac:spMkLst>
            <pc:docMk/>
            <pc:sldMk cId="0" sldId="268"/>
            <ac:spMk id="137" creationId="{00000000-0000-0000-0000-000000000000}"/>
          </ac:spMkLst>
        </pc:spChg>
        <pc:grpChg chg="mod">
          <ac:chgData name="Eve Thould" userId="38451c84653f422f" providerId="LiveId" clId="{49115A68-96FA-4EA3-A19C-60BD55FC84FD}" dt="2022-08-17T14:05:57.172" v="47" actId="1076"/>
          <ac:grpSpMkLst>
            <pc:docMk/>
            <pc:sldMk cId="0" sldId="268"/>
            <ac:grpSpMk id="138" creationId="{00000000-0000-0000-0000-000000000000}"/>
          </ac:grpSpMkLst>
        </pc:grpChg>
      </pc:sldChg>
      <pc:sldChg chg="addSp modSp mod">
        <pc:chgData name="Eve Thould" userId="38451c84653f422f" providerId="LiveId" clId="{49115A68-96FA-4EA3-A19C-60BD55FC84FD}" dt="2022-08-17T14:23:50.667" v="242" actId="1076"/>
        <pc:sldMkLst>
          <pc:docMk/>
          <pc:sldMk cId="0" sldId="269"/>
        </pc:sldMkLst>
        <pc:spChg chg="mod">
          <ac:chgData name="Eve Thould" userId="38451c84653f422f" providerId="LiveId" clId="{49115A68-96FA-4EA3-A19C-60BD55FC84FD}" dt="2022-08-17T14:06:10.992" v="58" actId="20577"/>
          <ac:spMkLst>
            <pc:docMk/>
            <pc:sldMk cId="0" sldId="269"/>
            <ac:spMk id="157" creationId="{00000000-0000-0000-0000-000000000000}"/>
          </ac:spMkLst>
        </pc:spChg>
        <pc:picChg chg="add mod">
          <ac:chgData name="Eve Thould" userId="38451c84653f422f" providerId="LiveId" clId="{49115A68-96FA-4EA3-A19C-60BD55FC84FD}" dt="2022-08-17T14:23:50.667" v="242" actId="1076"/>
          <ac:picMkLst>
            <pc:docMk/>
            <pc:sldMk cId="0" sldId="269"/>
            <ac:picMk id="3074" creationId="{91FA07C9-95AA-4068-AC4F-97E6E2538E91}"/>
          </ac:picMkLst>
        </pc:picChg>
      </pc:sldChg>
      <pc:sldChg chg="modSp mod">
        <pc:chgData name="Eve Thould" userId="38451c84653f422f" providerId="LiveId" clId="{49115A68-96FA-4EA3-A19C-60BD55FC84FD}" dt="2022-08-17T14:07:19.623" v="73" actId="20577"/>
        <pc:sldMkLst>
          <pc:docMk/>
          <pc:sldMk cId="0" sldId="270"/>
        </pc:sldMkLst>
        <pc:spChg chg="mod">
          <ac:chgData name="Eve Thould" userId="38451c84653f422f" providerId="LiveId" clId="{49115A68-96FA-4EA3-A19C-60BD55FC84FD}" dt="2022-08-17T14:07:19.623" v="73" actId="20577"/>
          <ac:spMkLst>
            <pc:docMk/>
            <pc:sldMk cId="0" sldId="270"/>
            <ac:spMk id="165" creationId="{00000000-0000-0000-0000-000000000000}"/>
          </ac:spMkLst>
        </pc:spChg>
      </pc:sldChg>
      <pc:sldChg chg="modSp mod">
        <pc:chgData name="Eve Thould" userId="38451c84653f422f" providerId="LiveId" clId="{49115A68-96FA-4EA3-A19C-60BD55FC84FD}" dt="2022-08-17T14:07:48.821" v="85" actId="12"/>
        <pc:sldMkLst>
          <pc:docMk/>
          <pc:sldMk cId="0" sldId="271"/>
        </pc:sldMkLst>
        <pc:graphicFrameChg chg="modGraphic">
          <ac:chgData name="Eve Thould" userId="38451c84653f422f" providerId="LiveId" clId="{49115A68-96FA-4EA3-A19C-60BD55FC84FD}" dt="2022-08-17T14:07:48.821" v="85" actId="12"/>
          <ac:graphicFrameMkLst>
            <pc:docMk/>
            <pc:sldMk cId="0" sldId="271"/>
            <ac:graphicFrameMk id="171" creationId="{00000000-0000-0000-0000-000000000000}"/>
          </ac:graphicFrameMkLst>
        </pc:graphicFrameChg>
      </pc:sldChg>
      <pc:sldChg chg="modSp mod">
        <pc:chgData name="Eve Thould" userId="38451c84653f422f" providerId="LiveId" clId="{49115A68-96FA-4EA3-A19C-60BD55FC84FD}" dt="2022-08-17T14:08:25.860" v="92" actId="255"/>
        <pc:sldMkLst>
          <pc:docMk/>
          <pc:sldMk cId="0" sldId="272"/>
        </pc:sldMkLst>
        <pc:spChg chg="mod">
          <ac:chgData name="Eve Thould" userId="38451c84653f422f" providerId="LiveId" clId="{49115A68-96FA-4EA3-A19C-60BD55FC84FD}" dt="2022-08-17T14:08:25.860" v="92" actId="255"/>
          <ac:spMkLst>
            <pc:docMk/>
            <pc:sldMk cId="0" sldId="272"/>
            <ac:spMk id="178" creationId="{00000000-0000-0000-0000-000000000000}"/>
          </ac:spMkLst>
        </pc:spChg>
      </pc:sldChg>
      <pc:sldChg chg="modSp mod">
        <pc:chgData name="Eve Thould" userId="38451c84653f422f" providerId="LiveId" clId="{49115A68-96FA-4EA3-A19C-60BD55FC84FD}" dt="2022-08-17T14:08:45.880" v="99" actId="20577"/>
        <pc:sldMkLst>
          <pc:docMk/>
          <pc:sldMk cId="0" sldId="273"/>
        </pc:sldMkLst>
        <pc:spChg chg="mod">
          <ac:chgData name="Eve Thould" userId="38451c84653f422f" providerId="LiveId" clId="{49115A68-96FA-4EA3-A19C-60BD55FC84FD}" dt="2022-08-17T14:08:45.880" v="99" actId="20577"/>
          <ac:spMkLst>
            <pc:docMk/>
            <pc:sldMk cId="0" sldId="273"/>
            <ac:spMk id="185" creationId="{00000000-0000-0000-0000-000000000000}"/>
          </ac:spMkLst>
        </pc:spChg>
      </pc:sldChg>
      <pc:sldChg chg="addSp delSp modSp mod">
        <pc:chgData name="Eve Thould" userId="38451c84653f422f" providerId="LiveId" clId="{49115A68-96FA-4EA3-A19C-60BD55FC84FD}" dt="2022-08-17T14:32:10.345" v="252" actId="14826"/>
        <pc:sldMkLst>
          <pc:docMk/>
          <pc:sldMk cId="0" sldId="274"/>
        </pc:sldMkLst>
        <pc:spChg chg="add del mod">
          <ac:chgData name="Eve Thould" userId="38451c84653f422f" providerId="LiveId" clId="{49115A68-96FA-4EA3-A19C-60BD55FC84FD}" dt="2022-08-17T14:31:11.554" v="245" actId="21"/>
          <ac:spMkLst>
            <pc:docMk/>
            <pc:sldMk cId="0" sldId="274"/>
            <ac:spMk id="2" creationId="{0C3AF800-71F5-40BB-A85E-6633B62D697D}"/>
          </ac:spMkLst>
        </pc:spChg>
        <pc:spChg chg="add del mod">
          <ac:chgData name="Eve Thould" userId="38451c84653f422f" providerId="LiveId" clId="{49115A68-96FA-4EA3-A19C-60BD55FC84FD}" dt="2022-08-17T14:31:11.554" v="245" actId="21"/>
          <ac:spMkLst>
            <pc:docMk/>
            <pc:sldMk cId="0" sldId="274"/>
            <ac:spMk id="193" creationId="{00000000-0000-0000-0000-000000000000}"/>
          </ac:spMkLst>
        </pc:spChg>
        <pc:picChg chg="add del">
          <ac:chgData name="Eve Thould" userId="38451c84653f422f" providerId="LiveId" clId="{49115A68-96FA-4EA3-A19C-60BD55FC84FD}" dt="2022-08-17T14:31:15.131" v="246" actId="21"/>
          <ac:picMkLst>
            <pc:docMk/>
            <pc:sldMk cId="0" sldId="274"/>
            <ac:picMk id="4098" creationId="{839C9F3F-089C-4668-8C5A-A3EEFDA0FEC0}"/>
          </ac:picMkLst>
        </pc:picChg>
        <pc:picChg chg="add mod">
          <ac:chgData name="Eve Thould" userId="38451c84653f422f" providerId="LiveId" clId="{49115A68-96FA-4EA3-A19C-60BD55FC84FD}" dt="2022-08-17T14:32:10.345" v="252" actId="14826"/>
          <ac:picMkLst>
            <pc:docMk/>
            <pc:sldMk cId="0" sldId="274"/>
            <ac:picMk id="4100" creationId="{267316A3-28B9-48CF-891F-151E4DD855F0}"/>
          </ac:picMkLst>
        </pc:picChg>
      </pc:sldChg>
      <pc:sldChg chg="modSp mod">
        <pc:chgData name="Eve Thould" userId="38451c84653f422f" providerId="LiveId" clId="{49115A68-96FA-4EA3-A19C-60BD55FC84FD}" dt="2022-08-17T14:40:18.064" v="344" actId="20577"/>
        <pc:sldMkLst>
          <pc:docMk/>
          <pc:sldMk cId="0" sldId="275"/>
        </pc:sldMkLst>
        <pc:spChg chg="mod">
          <ac:chgData name="Eve Thould" userId="38451c84653f422f" providerId="LiveId" clId="{49115A68-96FA-4EA3-A19C-60BD55FC84FD}" dt="2022-08-17T14:35:59.719" v="287" actId="1035"/>
          <ac:spMkLst>
            <pc:docMk/>
            <pc:sldMk cId="0" sldId="275"/>
            <ac:spMk id="200" creationId="{00000000-0000-0000-0000-000000000000}"/>
          </ac:spMkLst>
        </pc:spChg>
        <pc:graphicFrameChg chg="mod modGraphic">
          <ac:chgData name="Eve Thould" userId="38451c84653f422f" providerId="LiveId" clId="{49115A68-96FA-4EA3-A19C-60BD55FC84FD}" dt="2022-08-17T14:40:18.064" v="344" actId="20577"/>
          <ac:graphicFrameMkLst>
            <pc:docMk/>
            <pc:sldMk cId="0" sldId="275"/>
            <ac:graphicFrameMk id="201" creationId="{00000000-0000-0000-0000-000000000000}"/>
          </ac:graphicFrameMkLst>
        </pc:graphicFrameChg>
      </pc:sldChg>
      <pc:sldChg chg="modSp mod">
        <pc:chgData name="Eve Thould" userId="38451c84653f422f" providerId="LiveId" clId="{49115A68-96FA-4EA3-A19C-60BD55FC84FD}" dt="2022-08-17T14:36:21.552" v="308" actId="1035"/>
        <pc:sldMkLst>
          <pc:docMk/>
          <pc:sldMk cId="0" sldId="276"/>
        </pc:sldMkLst>
        <pc:spChg chg="mod">
          <ac:chgData name="Eve Thould" userId="38451c84653f422f" providerId="LiveId" clId="{49115A68-96FA-4EA3-A19C-60BD55FC84FD}" dt="2022-08-17T14:36:06.929" v="292" actId="1035"/>
          <ac:spMkLst>
            <pc:docMk/>
            <pc:sldMk cId="0" sldId="276"/>
            <ac:spMk id="206" creationId="{00000000-0000-0000-0000-000000000000}"/>
          </ac:spMkLst>
        </pc:spChg>
        <pc:graphicFrameChg chg="mod modGraphic">
          <ac:chgData name="Eve Thould" userId="38451c84653f422f" providerId="LiveId" clId="{49115A68-96FA-4EA3-A19C-60BD55FC84FD}" dt="2022-08-17T14:36:21.552" v="308" actId="1035"/>
          <ac:graphicFrameMkLst>
            <pc:docMk/>
            <pc:sldMk cId="0" sldId="276"/>
            <ac:graphicFrameMk id="207" creationId="{00000000-0000-0000-0000-000000000000}"/>
          </ac:graphicFrameMkLst>
        </pc:graphicFrameChg>
      </pc:sldChg>
      <pc:sldChg chg="modSp mod">
        <pc:chgData name="Eve Thould" userId="38451c84653f422f" providerId="LiveId" clId="{49115A68-96FA-4EA3-A19C-60BD55FC84FD}" dt="2022-08-17T14:36:37.924" v="314" actId="1035"/>
        <pc:sldMkLst>
          <pc:docMk/>
          <pc:sldMk cId="0" sldId="277"/>
        </pc:sldMkLst>
        <pc:spChg chg="mod">
          <ac:chgData name="Eve Thould" userId="38451c84653f422f" providerId="LiveId" clId="{49115A68-96FA-4EA3-A19C-60BD55FC84FD}" dt="2022-08-17T14:36:37.924" v="314" actId="1035"/>
          <ac:spMkLst>
            <pc:docMk/>
            <pc:sldMk cId="0" sldId="277"/>
            <ac:spMk id="212" creationId="{00000000-0000-0000-0000-000000000000}"/>
          </ac:spMkLst>
        </pc:spChg>
        <pc:graphicFrameChg chg="mod modGraphic">
          <ac:chgData name="Eve Thould" userId="38451c84653f422f" providerId="LiveId" clId="{49115A68-96FA-4EA3-A19C-60BD55FC84FD}" dt="2022-08-17T14:36:31.426" v="309" actId="1076"/>
          <ac:graphicFrameMkLst>
            <pc:docMk/>
            <pc:sldMk cId="0" sldId="277"/>
            <ac:graphicFrameMk id="213" creationId="{00000000-0000-0000-0000-000000000000}"/>
          </ac:graphicFrameMkLst>
        </pc:graphicFrameChg>
      </pc:sldChg>
      <pc:sldChg chg="modSp mod">
        <pc:chgData name="Eve Thould" userId="38451c84653f422f" providerId="LiveId" clId="{49115A68-96FA-4EA3-A19C-60BD55FC84FD}" dt="2022-08-17T14:11:04.355" v="161" actId="20577"/>
        <pc:sldMkLst>
          <pc:docMk/>
          <pc:sldMk cId="0" sldId="278"/>
        </pc:sldMkLst>
        <pc:spChg chg="mod">
          <ac:chgData name="Eve Thould" userId="38451c84653f422f" providerId="LiveId" clId="{49115A68-96FA-4EA3-A19C-60BD55FC84FD}" dt="2022-08-17T14:11:04.355" v="161" actId="20577"/>
          <ac:spMkLst>
            <pc:docMk/>
            <pc:sldMk cId="0" sldId="278"/>
            <ac:spMk id="220" creationId="{00000000-0000-0000-0000-000000000000}"/>
          </ac:spMkLst>
        </pc:spChg>
      </pc:sldChg>
      <pc:sldChg chg="addSp modSp mod">
        <pc:chgData name="Eve Thould" userId="38451c84653f422f" providerId="LiveId" clId="{49115A68-96FA-4EA3-A19C-60BD55FC84FD}" dt="2022-08-17T14:38:47.797" v="331" actId="1076"/>
        <pc:sldMkLst>
          <pc:docMk/>
          <pc:sldMk cId="0" sldId="279"/>
        </pc:sldMkLst>
        <pc:spChg chg="mod">
          <ac:chgData name="Eve Thould" userId="38451c84653f422f" providerId="LiveId" clId="{49115A68-96FA-4EA3-A19C-60BD55FC84FD}" dt="2022-08-17T14:37:08.406" v="315" actId="20577"/>
          <ac:spMkLst>
            <pc:docMk/>
            <pc:sldMk cId="0" sldId="279"/>
            <ac:spMk id="228" creationId="{00000000-0000-0000-0000-000000000000}"/>
          </ac:spMkLst>
        </pc:spChg>
        <pc:picChg chg="add mod">
          <ac:chgData name="Eve Thould" userId="38451c84653f422f" providerId="LiveId" clId="{49115A68-96FA-4EA3-A19C-60BD55FC84FD}" dt="2022-08-17T14:38:47.797" v="331" actId="1076"/>
          <ac:picMkLst>
            <pc:docMk/>
            <pc:sldMk cId="0" sldId="279"/>
            <ac:picMk id="5122" creationId="{2C627516-52D0-4490-9BF0-09E35262A0FD}"/>
          </ac:picMkLst>
        </pc:picChg>
      </pc:sldChg>
      <pc:sldChg chg="modSp mod">
        <pc:chgData name="Eve Thould" userId="38451c84653f422f" providerId="LiveId" clId="{49115A68-96FA-4EA3-A19C-60BD55FC84FD}" dt="2022-08-17T14:11:53.381" v="176" actId="20577"/>
        <pc:sldMkLst>
          <pc:docMk/>
          <pc:sldMk cId="0" sldId="280"/>
        </pc:sldMkLst>
        <pc:spChg chg="mod">
          <ac:chgData name="Eve Thould" userId="38451c84653f422f" providerId="LiveId" clId="{49115A68-96FA-4EA3-A19C-60BD55FC84FD}" dt="2022-08-17T14:11:53.381" v="176" actId="20577"/>
          <ac:spMkLst>
            <pc:docMk/>
            <pc:sldMk cId="0" sldId="280"/>
            <ac:spMk id="236" creationId="{00000000-0000-0000-0000-000000000000}"/>
          </ac:spMkLst>
        </pc:spChg>
      </pc:sldChg>
      <pc:sldChg chg="modSp mod">
        <pc:chgData name="Eve Thould" userId="38451c84653f422f" providerId="LiveId" clId="{49115A68-96FA-4EA3-A19C-60BD55FC84FD}" dt="2022-08-17T14:40:35.769" v="347" actId="20577"/>
        <pc:sldMkLst>
          <pc:docMk/>
          <pc:sldMk cId="0" sldId="281"/>
        </pc:sldMkLst>
        <pc:spChg chg="mod">
          <ac:chgData name="Eve Thould" userId="38451c84653f422f" providerId="LiveId" clId="{49115A68-96FA-4EA3-A19C-60BD55FC84FD}" dt="2022-08-17T14:40:35.769" v="347" actId="20577"/>
          <ac:spMkLst>
            <pc:docMk/>
            <pc:sldMk cId="0" sldId="281"/>
            <ac:spMk id="242" creationId="{00000000-0000-0000-0000-000000000000}"/>
          </ac:spMkLst>
        </pc:spChg>
      </pc:sldChg>
    </pc:docChg>
  </pc:docChgLst>
  <pc:docChgLst>
    <pc:chgData name="Eve Thould" userId="38451c84653f422f" providerId="LiveId" clId="{4368B1EE-D381-4C75-A25B-BD402008250E}"/>
    <pc:docChg chg="modSld">
      <pc:chgData name="Eve Thould" userId="38451c84653f422f" providerId="LiveId" clId="{4368B1EE-D381-4C75-A25B-BD402008250E}" dt="2022-08-18T15:16:43.800" v="12" actId="20577"/>
      <pc:docMkLst>
        <pc:docMk/>
      </pc:docMkLst>
      <pc:sldChg chg="modSp mod">
        <pc:chgData name="Eve Thould" userId="38451c84653f422f" providerId="LiveId" clId="{4368B1EE-D381-4C75-A25B-BD402008250E}" dt="2022-08-18T15:16:14.698" v="9" actId="20577"/>
        <pc:sldMkLst>
          <pc:docMk/>
          <pc:sldMk cId="0" sldId="264"/>
        </pc:sldMkLst>
        <pc:graphicFrameChg chg="modGraphic">
          <ac:chgData name="Eve Thould" userId="38451c84653f422f" providerId="LiveId" clId="{4368B1EE-D381-4C75-A25B-BD402008250E}" dt="2022-08-18T15:16:14.698" v="9" actId="20577"/>
          <ac:graphicFrameMkLst>
            <pc:docMk/>
            <pc:sldMk cId="0" sldId="264"/>
            <ac:graphicFrameMk id="107" creationId="{00000000-0000-0000-0000-000000000000}"/>
          </ac:graphicFrameMkLst>
        </pc:graphicFrameChg>
      </pc:sldChg>
      <pc:sldChg chg="modSp mod">
        <pc:chgData name="Eve Thould" userId="38451c84653f422f" providerId="LiveId" clId="{4368B1EE-D381-4C75-A25B-BD402008250E}" dt="2022-08-18T15:16:43.800" v="12" actId="20577"/>
        <pc:sldMkLst>
          <pc:docMk/>
          <pc:sldMk cId="0" sldId="273"/>
        </pc:sldMkLst>
        <pc:spChg chg="mod">
          <ac:chgData name="Eve Thould" userId="38451c84653f422f" providerId="LiveId" clId="{4368B1EE-D381-4C75-A25B-BD402008250E}" dt="2022-08-18T15:16:43.800" v="12" actId="20577"/>
          <ac:spMkLst>
            <pc:docMk/>
            <pc:sldMk cId="0" sldId="273"/>
            <ac:spMk id="185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4" name="Google Shape;2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10" name="Google Shape;110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1" name="Google Shape;111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17" name="Google Shape;117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8" name="Google Shape;118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25" name="Google Shape;125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6" name="Google Shape;126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33" name="Google Shape;133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4" name="Google Shape;13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53" name="Google Shape;153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54" name="Google Shape;154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61" name="Google Shape;161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2" name="Google Shape;162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8" name="Google Shape;168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74" name="Google Shape;174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5" name="Google Shape;175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81" name="Google Shape;181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2" name="Google Shape;182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18</a:t>
            </a:fld>
            <a:endParaRPr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89" name="Google Shape;189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90" name="Google Shape;190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19</a:t>
            </a:fld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1" name="Google Shape;3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97" name="Google Shape;197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Two of the youngest CEOs in the UK: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Lysander Bickham: https://www.forbes.com/sites/jamiehailstone/2021/12/07/meet-the-youngest-ceo-of-a-b-corps-in-britain/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Jenk Oz: https://londonspeakerbureau.com/exclusive-interview-jenk-oz/#:~:text=13%2Dyear%2Dold%20Jenk%20Oz,%2C%20science%2C%20art%20and%20gaming.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98" name="Google Shape;198;p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20</a:t>
            </a:fld>
            <a:endParaRPr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04" name="Google Shape;204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10" name="Google Shape;210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16" name="Google Shape;216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17" name="Google Shape;217;p2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23</a:t>
            </a:fld>
            <a:endParaRPr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24" name="Google Shape;224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5" name="Google Shape;225;p2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24</a:t>
            </a:fld>
            <a:endParaRPr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32" name="Google Shape;232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33" name="Google Shape;233;p2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25</a:t>
            </a:fld>
            <a:endParaRPr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39" name="Google Shape;239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45" name="Google Shape;245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7" name="Google Shape;3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43" name="Google Shape;4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4" name="Google Shape;44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71" name="Google Shape;71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2" name="Google Shape;72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80" name="Google Shape;80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1" name="Google Shape;81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88" name="Google Shape;88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9" name="Google Shape;89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96" name="Google Shape;96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7" name="Google Shape;97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4" name="Google Shape;10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9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9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4290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2286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3429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5pPr>
            <a:lvl6pPr marL="2743200" lvl="5" indent="-34290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8"/>
          <p:cNvSpPr txBox="1"/>
          <p:nvPr/>
        </p:nvSpPr>
        <p:spPr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 dirty="0">
                <a:solidFill>
                  <a:srgbClr val="D9D9D9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dirty="0"/>
          </a:p>
        </p:txBody>
      </p:sp>
      <p:sp>
        <p:nvSpPr>
          <p:cNvPr id="11" name="Google Shape;11;p28"/>
          <p:cNvSpPr txBox="1"/>
          <p:nvPr/>
        </p:nvSpPr>
        <p:spPr>
          <a:xfrm>
            <a:off x="7239000" y="6480000"/>
            <a:ext cx="14478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r>
              <a:rPr lang="en-US"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of 27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11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sz="11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11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sz="11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" name="Google Shape;12;p28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18488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0077E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28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0077E3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rgbClr val="E30613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»"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4" name="Google Shape;14;p28"/>
          <p:cNvSpPr/>
          <p:nvPr/>
        </p:nvSpPr>
        <p:spPr>
          <a:xfrm>
            <a:off x="468312" y="145670"/>
            <a:ext cx="60912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T-Level Technical Qualification in</a:t>
            </a:r>
            <a:br>
              <a:rPr lang="en-US"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Management and Administration (Level 3)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400"/>
              <a:buFont typeface="Arial"/>
              <a:buNone/>
            </a:pPr>
            <a:r>
              <a:rPr lang="en-US" sz="1400" b="0" dirty="0">
                <a:solidFill>
                  <a:srgbClr val="0077E3"/>
                </a:solidFill>
                <a:latin typeface="Arial"/>
                <a:ea typeface="Arial"/>
                <a:cs typeface="Arial"/>
                <a:sym typeface="Arial"/>
              </a:rPr>
              <a:t>300 Management and Administration Core</a:t>
            </a:r>
            <a:endParaRPr sz="1400" b="0" dirty="0">
              <a:solidFill>
                <a:srgbClr val="0077E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5" name="Google Shape;15;p28"/>
          <p:cNvCxnSpPr/>
          <p:nvPr/>
        </p:nvCxnSpPr>
        <p:spPr>
          <a:xfrm>
            <a:off x="457200" y="900000"/>
            <a:ext cx="8229600" cy="0"/>
          </a:xfrm>
          <a:prstGeom prst="straightConnector1">
            <a:avLst/>
          </a:prstGeom>
          <a:noFill/>
          <a:ln w="9525" cap="flat" cmpd="sng">
            <a:solidFill>
              <a:srgbClr val="0077E3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6" name="Google Shape;16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24650" y="184425"/>
            <a:ext cx="1962150" cy="409575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28"/>
          <p:cNvSpPr txBox="1"/>
          <p:nvPr/>
        </p:nvSpPr>
        <p:spPr>
          <a:xfrm>
            <a:off x="2280444" y="6081122"/>
            <a:ext cx="4572000" cy="269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© City &amp; Guilds Limited. All rights reserved.</a:t>
            </a:r>
            <a:endParaRPr sz="800" dirty="0"/>
          </a:p>
        </p:txBody>
      </p:sp>
      <p:pic>
        <p:nvPicPr>
          <p:cNvPr id="3" name="Picture 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FA6201E-92B0-5704-C00B-19F9F710224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156448" y="6027619"/>
            <a:ext cx="530352" cy="323088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"/>
          <p:cNvSpPr txBox="1">
            <a:spLocks noGrp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 dirty="0"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endParaRPr b="1" dirty="0"/>
          </a:p>
          <a:p>
            <a:pPr marL="0" lvl="0" indent="0" algn="ctr" rtl="0">
              <a:lnSpc>
                <a:spcPct val="36363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6600" dirty="0">
                <a:solidFill>
                  <a:schemeClr val="lt1"/>
                </a:solidFill>
              </a:rPr>
              <a:t>PowerPoint presentation</a:t>
            </a:r>
            <a:endParaRPr dirty="0"/>
          </a:p>
        </p:txBody>
      </p:sp>
      <p:sp>
        <p:nvSpPr>
          <p:cNvPr id="27" name="Google Shape;27;p1"/>
          <p:cNvSpPr txBox="1"/>
          <p:nvPr/>
        </p:nvSpPr>
        <p:spPr>
          <a:xfrm>
            <a:off x="457200" y="2209800"/>
            <a:ext cx="8001000" cy="73866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AutoNum type="arabicPeriod"/>
            </a:pPr>
            <a:r>
              <a:rPr lang="en-US" sz="2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Business context</a:t>
            </a:r>
            <a:endParaRPr sz="24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1"/>
          <p:cNvSpPr txBox="1">
            <a:spLocks noGrp="1"/>
          </p:cNvSpPr>
          <p:nvPr>
            <p:ph type="title"/>
          </p:nvPr>
        </p:nvSpPr>
        <p:spPr>
          <a:xfrm>
            <a:off x="457200" y="2853885"/>
            <a:ext cx="8363272" cy="251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PowerPoint 6: The operations and functions within organisations</a:t>
            </a: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0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en-US" dirty="0"/>
              <a:t>Functional areas of organisations – </a:t>
            </a:r>
            <a:r>
              <a:rPr lang="en-US" sz="2400" b="1" dirty="0"/>
              <a:t>human resources (HR) (1)</a:t>
            </a:r>
            <a:br>
              <a:rPr lang="en-US" sz="2400" dirty="0"/>
            </a:br>
            <a:endParaRPr dirty="0"/>
          </a:p>
        </p:txBody>
      </p:sp>
      <p:sp>
        <p:nvSpPr>
          <p:cNvPr id="114" name="Google Shape;114;p10"/>
          <p:cNvSpPr txBox="1">
            <a:spLocks noGrp="1"/>
          </p:cNvSpPr>
          <p:nvPr>
            <p:ph type="body" idx="1"/>
          </p:nvPr>
        </p:nvSpPr>
        <p:spPr>
          <a:xfrm>
            <a:off x="457200" y="1745694"/>
            <a:ext cx="8229600" cy="45812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33333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800" dirty="0"/>
              <a:t>The principal functions of the HR department are to ensure the workforce is fit for purpose in achieving organisational objectives.</a:t>
            </a:r>
            <a:endParaRPr sz="1800" dirty="0"/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Some of the main HR activities are:</a:t>
            </a:r>
            <a:endParaRPr sz="1800" dirty="0"/>
          </a:p>
          <a:p>
            <a:pPr marL="215900" lvl="3" indent="-215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Workforce planning – supporting recruitment and selection of staff.</a:t>
            </a:r>
            <a:endParaRPr sz="1800" dirty="0"/>
          </a:p>
          <a:p>
            <a:pPr marL="215900" lvl="3" indent="-215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Training and development – ensuring staff skills meet organisational needs. </a:t>
            </a:r>
            <a:endParaRPr sz="1800" dirty="0"/>
          </a:p>
          <a:p>
            <a:pPr marL="215900" lvl="3" indent="-215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Performance review and appraisal –  meeting personal and department KPIs.</a:t>
            </a:r>
            <a:endParaRPr sz="1800" dirty="0"/>
          </a:p>
          <a:p>
            <a:pPr marL="215900" lvl="3" indent="-215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Maintaining good working relations between employer/employees.</a:t>
            </a:r>
            <a:endParaRPr sz="1800" dirty="0"/>
          </a:p>
          <a:p>
            <a:pPr marL="215900" lvl="3" indent="-215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Minimising labour costs to ensure efficient operations.</a:t>
            </a:r>
            <a:endParaRPr sz="1800" dirty="0"/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The HR strategies used depend on an organisation’s mission and objectives. </a:t>
            </a:r>
            <a:endParaRPr sz="1800" dirty="0"/>
          </a:p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All organisations are required to comply with HR legislation. </a:t>
            </a:r>
            <a:endParaRPr sz="1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1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Functional areas of organisations – </a:t>
            </a:r>
            <a:r>
              <a:rPr lang="en-US" sz="2400" b="1" dirty="0"/>
              <a:t>human resources (HR) (2)</a:t>
            </a:r>
            <a:endParaRPr dirty="0"/>
          </a:p>
        </p:txBody>
      </p:sp>
      <p:sp>
        <p:nvSpPr>
          <p:cNvPr id="121" name="Google Shape;121;p11"/>
          <p:cNvSpPr txBox="1">
            <a:spLocks noGrp="1"/>
          </p:cNvSpPr>
          <p:nvPr>
            <p:ph type="body" idx="1"/>
          </p:nvPr>
        </p:nvSpPr>
        <p:spPr>
          <a:xfrm>
            <a:off x="457200" y="1781316"/>
            <a:ext cx="8229600" cy="45812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HR strategies</a:t>
            </a:r>
            <a:endParaRPr sz="1800" dirty="0"/>
          </a:p>
          <a:p>
            <a:pPr marL="0" lvl="0" indent="0" algn="l" rtl="0">
              <a:lnSpc>
                <a:spcPct val="133333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800" dirty="0"/>
              <a:t>How the HR department operates will depend on the strategies it uses.</a:t>
            </a:r>
            <a:endParaRPr sz="1800" dirty="0"/>
          </a:p>
          <a:p>
            <a:pPr marL="0" lvl="0" indent="0" algn="l" rtl="0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HARD HR strategy principles – HR is a control mechanism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Most efficient use of the workforce </a:t>
            </a:r>
            <a:endParaRPr sz="1800" dirty="0"/>
          </a:p>
          <a:p>
            <a:pPr marL="431800" lvl="4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Clr>
                <a:srgbClr val="0070C0"/>
              </a:buClr>
              <a:buSzPts val="1800"/>
              <a:buChar char="–"/>
            </a:pPr>
            <a:r>
              <a:rPr lang="en-US" sz="1800" dirty="0"/>
              <a:t>employees are a resource.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Control costs by monitoring hours </a:t>
            </a:r>
            <a:endParaRPr sz="1800" dirty="0"/>
          </a:p>
          <a:p>
            <a:pPr marL="431800" lvl="4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Clr>
                <a:srgbClr val="0070C0"/>
              </a:buClr>
              <a:buSzPts val="1800"/>
              <a:buChar char="–"/>
            </a:pPr>
            <a:r>
              <a:rPr lang="en-US" sz="1800" dirty="0"/>
              <a:t>full-time equivalent (FTE) hours.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Allocate full-time/part-time/casual employees</a:t>
            </a:r>
            <a:endParaRPr sz="1800" dirty="0"/>
          </a:p>
          <a:p>
            <a:pPr marL="431800" lvl="4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Clr>
                <a:srgbClr val="0070C0"/>
              </a:buClr>
              <a:buSzPts val="1800"/>
              <a:buChar char="–"/>
            </a:pPr>
            <a:r>
              <a:rPr lang="en-US" sz="1800" dirty="0"/>
              <a:t>fractional contracts; zero hours contracts.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Likely to be used in hierarchical organisation structure with central authoritarian or autocratic management styles of control.  </a:t>
            </a:r>
            <a:endParaRPr sz="1800" dirty="0"/>
          </a:p>
        </p:txBody>
      </p:sp>
      <p:pic>
        <p:nvPicPr>
          <p:cNvPr id="122" name="Google Shape;122;p11" descr="Businesspeople in a team meeti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96693" y="3058745"/>
            <a:ext cx="3040398" cy="20264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2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Functional areas of organisations – </a:t>
            </a:r>
            <a:r>
              <a:rPr lang="en-US" sz="2400" b="1" dirty="0"/>
              <a:t>human resources (HR) (2)</a:t>
            </a:r>
            <a:endParaRPr dirty="0"/>
          </a:p>
        </p:txBody>
      </p:sp>
      <p:sp>
        <p:nvSpPr>
          <p:cNvPr id="129" name="Google Shape;129;p12"/>
          <p:cNvSpPr txBox="1">
            <a:spLocks noGrp="1"/>
          </p:cNvSpPr>
          <p:nvPr>
            <p:ph type="body" idx="1"/>
          </p:nvPr>
        </p:nvSpPr>
        <p:spPr>
          <a:xfrm>
            <a:off x="457200" y="1804963"/>
            <a:ext cx="8229600" cy="45812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HR strategies (cont.)</a:t>
            </a:r>
            <a:endParaRPr sz="1800" dirty="0"/>
          </a:p>
          <a:p>
            <a:pPr marL="0" lvl="0" indent="0" algn="l" rtl="0">
              <a:lnSpc>
                <a:spcPct val="133333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800" dirty="0"/>
              <a:t>How the HR department operates will depend on the strategies it uses.</a:t>
            </a:r>
            <a:endParaRPr sz="1800" dirty="0"/>
          </a:p>
          <a:p>
            <a:pPr marL="0" lvl="0" indent="0" algn="l" rtl="0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1800" dirty="0"/>
          </a:p>
          <a:p>
            <a:pPr marL="0" lvl="0" indent="0" algn="l" rtl="0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SOFT HR strategy principles – focus on motivation and wellbeing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Importance of organisational culture. 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Personal development of employees.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Aim for harmonious industrial relations.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Encourages participation from all employees.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Likely to be used in flat or matrix organisation structures with a democratic and delegation management style of control.  </a:t>
            </a:r>
            <a:endParaRPr sz="1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3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Functional areas of organisations – marketing (1)</a:t>
            </a:r>
            <a:endParaRPr dirty="0"/>
          </a:p>
        </p:txBody>
      </p:sp>
      <p:sp>
        <p:nvSpPr>
          <p:cNvPr id="137" name="Google Shape;137;p13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5812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The marketing department is responsible for achieving corporate revenue objectives. It extracts marketing targets from corporate objectives: </a:t>
            </a:r>
            <a:endParaRPr dirty="0"/>
          </a:p>
          <a:p>
            <a:pPr marL="0" lvl="0" indent="0" algn="l" rtl="0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</p:txBody>
      </p:sp>
      <p:grpSp>
        <p:nvGrpSpPr>
          <p:cNvPr id="138" name="Google Shape;138;p13"/>
          <p:cNvGrpSpPr/>
          <p:nvPr/>
        </p:nvGrpSpPr>
        <p:grpSpPr>
          <a:xfrm>
            <a:off x="457200" y="2473593"/>
            <a:ext cx="7776867" cy="3376407"/>
            <a:chOff x="-1" y="-19304"/>
            <a:chExt cx="7776867" cy="3376407"/>
          </a:xfrm>
        </p:grpSpPr>
        <p:sp>
          <p:nvSpPr>
            <p:cNvPr id="139" name="Google Shape;139;p13"/>
            <p:cNvSpPr/>
            <p:nvPr/>
          </p:nvSpPr>
          <p:spPr>
            <a:xfrm rot="10800000">
              <a:off x="-1" y="3"/>
              <a:ext cx="7776867" cy="685658"/>
            </a:xfrm>
            <a:prstGeom prst="homePlate">
              <a:avLst>
                <a:gd name="adj" fmla="val 50000"/>
              </a:avLst>
            </a:prstGeom>
            <a:solidFill>
              <a:schemeClr val="accent1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0" name="Google Shape;140;p13"/>
            <p:cNvSpPr txBox="1"/>
            <p:nvPr/>
          </p:nvSpPr>
          <p:spPr>
            <a:xfrm>
              <a:off x="171413" y="-19304"/>
              <a:ext cx="7605453" cy="6856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2350" tIns="60950" rIns="113775" bIns="609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</a:pPr>
              <a:r>
                <a:rPr lang="en-US" sz="16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Corporate objectives</a:t>
              </a:r>
              <a:endParaRPr dirty="0"/>
            </a:p>
            <a:p>
              <a:pPr marL="0" marR="0" lvl="0" indent="0" algn="ctr" rtl="0">
                <a:lnSpc>
                  <a:spcPct val="90000"/>
                </a:lnSpc>
                <a:spcBef>
                  <a:spcPts val="56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</a:pPr>
              <a:r>
                <a:rPr lang="en-US" sz="16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To increase profitability by 12% in next 3 years</a:t>
              </a:r>
              <a:endParaRPr dirty="0"/>
            </a:p>
          </p:txBody>
        </p:sp>
        <p:sp>
          <p:nvSpPr>
            <p:cNvPr id="142" name="Google Shape;142;p13"/>
            <p:cNvSpPr/>
            <p:nvPr/>
          </p:nvSpPr>
          <p:spPr>
            <a:xfrm rot="10800000">
              <a:off x="-1" y="936104"/>
              <a:ext cx="7776867" cy="685658"/>
            </a:xfrm>
            <a:prstGeom prst="homePlate">
              <a:avLst>
                <a:gd name="adj" fmla="val 50000"/>
              </a:avLst>
            </a:prstGeom>
            <a:solidFill>
              <a:schemeClr val="accent1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3" name="Google Shape;143;p13"/>
            <p:cNvSpPr txBox="1"/>
            <p:nvPr/>
          </p:nvSpPr>
          <p:spPr>
            <a:xfrm>
              <a:off x="171413" y="936104"/>
              <a:ext cx="7605453" cy="6856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2350" tIns="60950" rIns="113775" bIns="609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</a:pPr>
              <a:r>
                <a:rPr lang="en-US" sz="16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Marketing objectives</a:t>
              </a:r>
              <a:endParaRPr dirty="0"/>
            </a:p>
            <a:p>
              <a:pPr marL="0" marR="0" lvl="0" indent="0" algn="ctr" rtl="0">
                <a:lnSpc>
                  <a:spcPct val="90000"/>
                </a:lnSpc>
                <a:spcBef>
                  <a:spcPts val="56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</a:pPr>
              <a:r>
                <a:rPr lang="en-US" sz="16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To capture 20% market share in next 3 years</a:t>
              </a:r>
              <a:endParaRPr dirty="0"/>
            </a:p>
          </p:txBody>
        </p:sp>
        <p:sp>
          <p:nvSpPr>
            <p:cNvPr id="145" name="Google Shape;145;p13"/>
            <p:cNvSpPr/>
            <p:nvPr/>
          </p:nvSpPr>
          <p:spPr>
            <a:xfrm rot="10800000">
              <a:off x="-1" y="1780889"/>
              <a:ext cx="7776867" cy="685658"/>
            </a:xfrm>
            <a:prstGeom prst="homePlate">
              <a:avLst>
                <a:gd name="adj" fmla="val 50000"/>
              </a:avLst>
            </a:prstGeom>
            <a:solidFill>
              <a:schemeClr val="accent1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6" name="Google Shape;146;p13"/>
            <p:cNvSpPr txBox="1"/>
            <p:nvPr/>
          </p:nvSpPr>
          <p:spPr>
            <a:xfrm>
              <a:off x="171413" y="1780889"/>
              <a:ext cx="7605453" cy="6856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2350" tIns="60950" rIns="113775" bIns="609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</a:pPr>
              <a:r>
                <a:rPr lang="en-US" sz="16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Marketing strategies</a:t>
              </a:r>
              <a:endParaRPr dirty="0"/>
            </a:p>
            <a:p>
              <a:pPr marL="0" marR="0" lvl="0" indent="0" algn="ctr" rtl="0">
                <a:lnSpc>
                  <a:spcPct val="90000"/>
                </a:lnSpc>
                <a:spcBef>
                  <a:spcPts val="56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</a:pPr>
              <a:r>
                <a:rPr lang="en-US" sz="16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                To create content marketing plans for four ideal client personas</a:t>
              </a:r>
              <a:endParaRPr sz="16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" name="Google Shape;148;p13"/>
            <p:cNvSpPr/>
            <p:nvPr/>
          </p:nvSpPr>
          <p:spPr>
            <a:xfrm rot="10800000">
              <a:off x="-1" y="2671445"/>
              <a:ext cx="7776867" cy="685658"/>
            </a:xfrm>
            <a:prstGeom prst="homePlate">
              <a:avLst>
                <a:gd name="adj" fmla="val 50000"/>
              </a:avLst>
            </a:prstGeom>
            <a:solidFill>
              <a:schemeClr val="accent1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49" name="Google Shape;149;p13"/>
            <p:cNvSpPr txBox="1"/>
            <p:nvPr/>
          </p:nvSpPr>
          <p:spPr>
            <a:xfrm>
              <a:off x="171413" y="2671445"/>
              <a:ext cx="7605453" cy="68565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02350" tIns="60950" rIns="113775" bIns="609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</a:pPr>
              <a:r>
                <a:rPr lang="en-US" sz="16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Marketing tactics</a:t>
              </a:r>
              <a:endParaRPr dirty="0"/>
            </a:p>
            <a:p>
              <a:pPr marL="0" marR="0" lvl="0" indent="0" algn="ctr" rtl="0">
                <a:lnSpc>
                  <a:spcPct val="90000"/>
                </a:lnSpc>
                <a:spcBef>
                  <a:spcPts val="56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Arial"/>
                <a:buNone/>
              </a:pPr>
              <a:r>
                <a:rPr lang="en-US" sz="16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                    Create lead generation campaigns for each product/client persona </a:t>
              </a:r>
              <a:endParaRPr dirty="0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4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Functional areas of organisations – 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77E3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marketing (2)</a:t>
            </a:r>
            <a:endParaRPr dirty="0"/>
          </a:p>
        </p:txBody>
      </p:sp>
      <p:sp>
        <p:nvSpPr>
          <p:cNvPr id="157" name="Google Shape;157;p14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5812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33333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800" dirty="0"/>
              <a:t>The marketing department uses a number of strategies and tactics to achieve its objectives.</a:t>
            </a:r>
            <a:endParaRPr sz="1800" dirty="0"/>
          </a:p>
          <a:p>
            <a:pPr marL="0" lvl="0" indent="0" algn="l" rtl="0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Marketing department: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Develop the brand and message.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Define marketing content strategies.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Create content and build customer journey.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Launch and run lead generation campaigns.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Manage social media across all platforms.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Support sales to achieve revenue targets.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Measure campaign result with analytics.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The most effective marketing departments excel in matching products/services to customers through engaging, high-value content that resonates with them.</a:t>
            </a:r>
            <a:endParaRPr sz="1800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91FA07C9-95AA-4068-AC4F-97E6E2538E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476768" y="2045087"/>
            <a:ext cx="2118079" cy="3170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5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Functional areas of organisations – finance</a:t>
            </a:r>
            <a:endParaRPr dirty="0"/>
          </a:p>
        </p:txBody>
      </p:sp>
      <p:sp>
        <p:nvSpPr>
          <p:cNvPr id="165" name="Google Shape;165;p15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435280" cy="45812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Financial objectives</a:t>
            </a:r>
            <a:endParaRPr sz="1800" dirty="0"/>
          </a:p>
          <a:p>
            <a:pPr marL="0" lvl="0" indent="0" algn="l" rtl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800" dirty="0"/>
              <a:t>The financial objectives are specific goals of the accounting and finance function of an organisation. </a:t>
            </a:r>
            <a:endParaRPr sz="1800" dirty="0"/>
          </a:p>
          <a:p>
            <a:pPr marL="0" lvl="0" indent="0" algn="l" rtl="0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  <a:p>
            <a:pPr marL="0" lvl="0" indent="0" algn="l" rtl="0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The main financial objectives are usually concerned with: 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Cash flow – vital to avoid financial difficulties in day-to-day operations.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Profitability – the organisation’s financial performance in a given time period.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Cost minimisation – to maintain selling price, maintain/increase profitability.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Return on capital employed (ROCE) – the value of resources used/profit target.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Shareholder returns (limited companies only) – dividends received by investors.</a:t>
            </a:r>
            <a:endParaRPr sz="1800" dirty="0"/>
          </a:p>
          <a:p>
            <a:pPr marL="0" lvl="0" indent="0" algn="l" rtl="0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0" indent="0" algn="l" rtl="0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Achieving financial objectives are used to measure the performance of all of the functional areas.</a:t>
            </a:r>
            <a:endParaRPr sz="18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6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Finance – operational factors</a:t>
            </a:r>
            <a:endParaRPr dirty="0"/>
          </a:p>
        </p:txBody>
      </p:sp>
      <p:graphicFrame>
        <p:nvGraphicFramePr>
          <p:cNvPr id="171" name="Google Shape;171;p16"/>
          <p:cNvGraphicFramePr/>
          <p:nvPr>
            <p:extLst>
              <p:ext uri="{D42A27DB-BD31-4B8C-83A1-F6EECF244321}">
                <p14:modId xmlns:p14="http://schemas.microsoft.com/office/powerpoint/2010/main" val="1563685789"/>
              </p:ext>
            </p:extLst>
          </p:nvPr>
        </p:nvGraphicFramePr>
        <p:xfrm>
          <a:off x="443606" y="1639884"/>
          <a:ext cx="8229600" cy="4048175"/>
        </p:xfrm>
        <a:graphic>
          <a:graphicData uri="http://schemas.openxmlformats.org/drawingml/2006/table">
            <a:tbl>
              <a:tblPr firstRow="1" bandRow="1">
                <a:noFill/>
                <a:tableStyleId>{424165C7-931D-4D27-A368-5D298D18B244}</a:tableStyleId>
              </a:tblPr>
              <a:tblGrid>
                <a:gridCol w="2184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45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569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>
                          <a:solidFill>
                            <a:schemeClr val="dk1"/>
                          </a:solidFill>
                        </a:rPr>
                        <a:t>Functional area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>
                          <a:solidFill>
                            <a:schemeClr val="dk1"/>
                          </a:solidFill>
                        </a:rPr>
                        <a:t>Performance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9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Finance</a:t>
                      </a:r>
                      <a:endParaRPr dirty="0"/>
                    </a:p>
                  </a:txBody>
                  <a:tcPr marL="91450" marR="91450" marT="81000" marB="8100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66FF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Coordination between departments/projects.</a:t>
                      </a:r>
                      <a:endParaRPr dirty="0"/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66FF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Improve efficiencies by monitoring budgets.</a:t>
                      </a:r>
                      <a:endParaRPr dirty="0"/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66FF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Suppliers’/customers’ confidence in ability to deliver. </a:t>
                      </a:r>
                      <a:endParaRPr dirty="0"/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66FF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Shareholder confidence in ability to pay dividends.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69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Operations</a:t>
                      </a:r>
                      <a:endParaRPr dirty="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management</a:t>
                      </a:r>
                      <a:endParaRPr dirty="0"/>
                    </a:p>
                  </a:txBody>
                  <a:tcPr marL="91450" marR="91450" marT="81000" marB="8100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66FF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Efficient management controls and processes.</a:t>
                      </a:r>
                      <a:endParaRPr dirty="0"/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66FF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High-quality products/lowest costs/less waste.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69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Marketing</a:t>
                      </a:r>
                      <a:endParaRPr dirty="0"/>
                    </a:p>
                  </a:txBody>
                  <a:tcPr marL="91450" marR="91450" marT="81000" marB="8100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66FF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Effective marketing campaigns delivered on budget.</a:t>
                      </a:r>
                      <a:endParaRPr dirty="0"/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66FF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Increase sales/market share as planned.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69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Human resources</a:t>
                      </a:r>
                      <a:endParaRPr dirty="0"/>
                    </a:p>
                  </a:txBody>
                  <a:tcPr marL="91450" marR="91450" marT="81000" marB="81000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66FF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Effective work planning and allocations.</a:t>
                      </a:r>
                      <a:endParaRPr dirty="0"/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66FF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Minimised costs of production/increased profitability. 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17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Roles within organisations (1)</a:t>
            </a:r>
            <a:endParaRPr dirty="0"/>
          </a:p>
        </p:txBody>
      </p:sp>
      <p:sp>
        <p:nvSpPr>
          <p:cNvPr id="178" name="Google Shape;178;p17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chemeClr val="tx1"/>
                </a:solidFill>
              </a:rPr>
              <a:t>Business roles</a:t>
            </a:r>
            <a:endParaRPr dirty="0"/>
          </a:p>
          <a:p>
            <a:pPr marL="0" lvl="0" indent="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dirty="0"/>
              <a:t>Roles are defined in terms of the duties and tasks each person is responsible for.</a:t>
            </a:r>
            <a:endParaRPr dirty="0"/>
          </a:p>
          <a:p>
            <a:pPr marL="0" lvl="0" indent="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dirty="0"/>
              <a:t>Job roles within organisations are often defined by their functional area within an organisation structure. </a:t>
            </a:r>
          </a:p>
          <a:p>
            <a:pPr marL="285750" lvl="0" indent="-28575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For example, a marketing manager responsible for the activities in the marketing department aided by one or more marketing assistants.</a:t>
            </a:r>
            <a:endParaRPr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2000" dirty="0"/>
              <a:t>Some roles can be assigned according to a specific area of expertise.</a:t>
            </a:r>
            <a:endParaRPr sz="2000" dirty="0"/>
          </a:p>
          <a:p>
            <a:pPr marL="285750" lvl="3" indent="-28575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Font typeface="Arial" panose="020B0604020202020204" pitchFamily="34" charset="0"/>
              <a:buChar char="•"/>
            </a:pPr>
            <a:r>
              <a:rPr lang="en-US" sz="2000" dirty="0"/>
              <a:t>For example, a graphic designer may work in the marketing department alongside a marketing assistant.</a:t>
            </a:r>
            <a:endParaRPr sz="20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 </a:t>
            </a:r>
            <a:endParaRPr sz="2000" dirty="0"/>
          </a:p>
          <a:p>
            <a:pPr marL="0" lvl="0" indent="0" algn="l" rtl="0">
              <a:lnSpc>
                <a:spcPct val="85714"/>
              </a:lnSpc>
              <a:spcBef>
                <a:spcPts val="1500"/>
              </a:spcBef>
              <a:spcAft>
                <a:spcPts val="0"/>
              </a:spcAft>
              <a:buNone/>
            </a:pPr>
            <a:endParaRPr sz="28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8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Roles within organisations (2)</a:t>
            </a:r>
            <a:endParaRPr dirty="0"/>
          </a:p>
        </p:txBody>
      </p:sp>
      <p:sp>
        <p:nvSpPr>
          <p:cNvPr id="185" name="Google Shape;185;p18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5812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Roles</a:t>
            </a:r>
            <a:endParaRPr dirty="0"/>
          </a:p>
          <a:p>
            <a:pPr marL="0" lvl="0" indent="0" algn="l" rtl="0">
              <a:lnSpc>
                <a:spcPct val="133333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dirty="0"/>
              <a:t>Most organisations can identify </a:t>
            </a:r>
            <a:r>
              <a:rPr lang="en-US" b="1" dirty="0"/>
              <a:t>THREE</a:t>
            </a:r>
            <a:r>
              <a:rPr lang="en-US" dirty="0"/>
              <a:t> different levels of roles. </a:t>
            </a:r>
            <a:endParaRPr dirty="0"/>
          </a:p>
          <a:p>
            <a:pPr marL="0" lvl="0" indent="0" algn="l" rtl="0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b="1" dirty="0"/>
          </a:p>
          <a:p>
            <a:pPr marL="0" lvl="0" indent="0" algn="l" rtl="0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Levels of roles: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Executive.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Management.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Operational.</a:t>
            </a:r>
            <a:endParaRPr sz="2000" dirty="0"/>
          </a:p>
          <a:p>
            <a:pPr marL="0" lvl="3" indent="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</a:pPr>
            <a:endParaRPr sz="20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2000" dirty="0"/>
              <a:t>Assigning roles by levels makes it easier to manage and run the organisation effectively, with clear lines of communications and responsibilities.</a:t>
            </a:r>
            <a:endParaRPr sz="20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9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Roles within organisations (3)</a:t>
            </a:r>
            <a:endParaRPr dirty="0"/>
          </a:p>
        </p:txBody>
      </p:sp>
      <p:sp>
        <p:nvSpPr>
          <p:cNvPr id="193" name="Google Shape;193;p19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5812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Executive level</a:t>
            </a:r>
            <a:endParaRPr sz="1800" dirty="0"/>
          </a:p>
          <a:p>
            <a:pPr marL="0" lvl="0" indent="0" algn="l" rtl="0">
              <a:lnSpc>
                <a:spcPct val="133333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800" dirty="0"/>
              <a:t>The senior management team, board of directors – the decision-makers.</a:t>
            </a:r>
            <a:endParaRPr sz="1800" dirty="0"/>
          </a:p>
          <a:p>
            <a:pPr marL="0" lvl="0" indent="0" algn="l" rtl="0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Responsible for: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Strategy, mission and direction.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Set the tone of organisational culture.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Usually highly experienced or skilled.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Some roles – professional qualifications.</a:t>
            </a:r>
            <a:endParaRPr sz="1800" dirty="0"/>
          </a:p>
          <a:p>
            <a:pPr marL="0" lvl="0" indent="0" algn="l" rtl="0">
              <a:lnSpc>
                <a:spcPct val="133333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1" dirty="0"/>
              <a:t>Executive roles: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Chief executive officer (CEO).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Chief operating officer (COO).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Chief financial officer (CFO).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Board of directors (BoD).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Executive assistant.</a:t>
            </a:r>
            <a:endParaRPr sz="1800" dirty="0"/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id="{267316A3-28B9-48CF-891F-151E4DD855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308847" y="2379515"/>
            <a:ext cx="2060681" cy="3084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"/>
          <p:cNvSpPr txBox="1">
            <a:spLocks noGrp="1"/>
          </p:cNvSpPr>
          <p:nvPr>
            <p:ph type="title"/>
          </p:nvPr>
        </p:nvSpPr>
        <p:spPr>
          <a:xfrm>
            <a:off x="431032" y="990245"/>
            <a:ext cx="8712968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Learning objectives</a:t>
            </a:r>
            <a:endParaRPr dirty="0"/>
          </a:p>
        </p:txBody>
      </p:sp>
      <p:sp>
        <p:nvSpPr>
          <p:cNvPr id="34" name="Google Shape;34;p2"/>
          <p:cNvSpPr txBox="1">
            <a:spLocks noGrp="1"/>
          </p:cNvSpPr>
          <p:nvPr>
            <p:ph type="body" idx="1"/>
          </p:nvPr>
        </p:nvSpPr>
        <p:spPr>
          <a:xfrm>
            <a:off x="431032" y="1459140"/>
            <a:ext cx="8229600" cy="35551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By the end of this session, learners should be able to:</a:t>
            </a:r>
            <a:endParaRPr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Consider the remits of different functional areas of organisations.</a:t>
            </a:r>
            <a:endParaRPr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Discuss how functional areas support the operations of organisations.</a:t>
            </a:r>
            <a:endParaRPr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Discuss the different roles and the reasons they exist in organisations.</a:t>
            </a:r>
            <a:endParaRPr dirty="0"/>
          </a:p>
          <a:p>
            <a:pPr marL="0" lvl="1" indent="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18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20"/>
          <p:cNvSpPr txBox="1">
            <a:spLocks noGrp="1"/>
          </p:cNvSpPr>
          <p:nvPr>
            <p:ph type="title"/>
          </p:nvPr>
        </p:nvSpPr>
        <p:spPr>
          <a:xfrm>
            <a:off x="457200" y="972488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Roles within organisations (4)</a:t>
            </a:r>
            <a:endParaRPr dirty="0"/>
          </a:p>
        </p:txBody>
      </p:sp>
      <p:graphicFrame>
        <p:nvGraphicFramePr>
          <p:cNvPr id="201" name="Google Shape;201;p20"/>
          <p:cNvGraphicFramePr/>
          <p:nvPr>
            <p:extLst>
              <p:ext uri="{D42A27DB-BD31-4B8C-83A1-F6EECF244321}">
                <p14:modId xmlns:p14="http://schemas.microsoft.com/office/powerpoint/2010/main" val="311614363"/>
              </p:ext>
            </p:extLst>
          </p:nvPr>
        </p:nvGraphicFramePr>
        <p:xfrm>
          <a:off x="457200" y="1350777"/>
          <a:ext cx="8229600" cy="4568640"/>
        </p:xfrm>
        <a:graphic>
          <a:graphicData uri="http://schemas.openxmlformats.org/drawingml/2006/table">
            <a:tbl>
              <a:tblPr firstRow="1" bandRow="1">
                <a:noFill/>
                <a:tableStyleId>{424165C7-931D-4D27-A368-5D298D18B244}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6101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>
                          <a:solidFill>
                            <a:schemeClr val="dk1"/>
                          </a:solidFill>
                        </a:rPr>
                        <a:t>CEO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>
                          <a:solidFill>
                            <a:schemeClr val="dk1"/>
                          </a:solidFill>
                        </a:rPr>
                        <a:t>COO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9128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The boss – the highest-ranking person in the organisation.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Reports directly to the CEO.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9128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Makes important organisation-wide decisions.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Oversees the day-to day operations of the organisation.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41284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Responsible for the use of all resources and operations in organisation.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Responsible for the effectiveness of administration and operational systems.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41284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Is the public face of the organisation </a:t>
                      </a:r>
                      <a:endParaRPr dirty="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For example: Lysander Bickham (Leo’s Box); Jenk Oz (iCoolKid). 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Ensures all the internal processes run smoothly throughout the organisation.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79128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Is voted on (or off) by the board of directors/shareholders.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Sits on the board of directors.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1"/>
          <p:cNvSpPr txBox="1">
            <a:spLocks noGrp="1"/>
          </p:cNvSpPr>
          <p:nvPr>
            <p:ph type="title"/>
          </p:nvPr>
        </p:nvSpPr>
        <p:spPr>
          <a:xfrm>
            <a:off x="457200" y="96361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Roles within organisations (5)</a:t>
            </a:r>
            <a:endParaRPr dirty="0"/>
          </a:p>
        </p:txBody>
      </p:sp>
      <p:graphicFrame>
        <p:nvGraphicFramePr>
          <p:cNvPr id="207" name="Google Shape;207;p21"/>
          <p:cNvGraphicFramePr/>
          <p:nvPr>
            <p:extLst>
              <p:ext uri="{D42A27DB-BD31-4B8C-83A1-F6EECF244321}">
                <p14:modId xmlns:p14="http://schemas.microsoft.com/office/powerpoint/2010/main" val="2173490744"/>
              </p:ext>
            </p:extLst>
          </p:nvPr>
        </p:nvGraphicFramePr>
        <p:xfrm>
          <a:off x="457200" y="1350779"/>
          <a:ext cx="8229600" cy="4294320"/>
        </p:xfrm>
        <a:graphic>
          <a:graphicData uri="http://schemas.openxmlformats.org/drawingml/2006/table">
            <a:tbl>
              <a:tblPr firstRow="1" bandRow="1">
                <a:noFill/>
                <a:tableStyleId>{424165C7-931D-4D27-A368-5D298D18B244}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0261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>
                          <a:solidFill>
                            <a:schemeClr val="dk1"/>
                          </a:solidFill>
                        </a:rPr>
                        <a:t>CFO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>
                          <a:solidFill>
                            <a:schemeClr val="dk1"/>
                          </a:solidFill>
                        </a:rPr>
                        <a:t>BoD</a:t>
                      </a:r>
                      <a:endParaRPr sz="2000" dirty="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6977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Reports directly to the CEO.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Held accountable by shareholders or trustees.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6977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Responsible for the organisation’s financial decisions.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Strategic leadership setting mission, vision and values.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66023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Responsible for monitoring the  cashflow and budgets in the organisation.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Protects the assets of the organisation by managing financial stability. 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6977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Carries out financial analyses of the strengths and weaknesses.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Ensures shareholders interests are protected.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96977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May also be the treasurer in some organisations.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Responsible to specific stakeholders.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22"/>
          <p:cNvSpPr txBox="1">
            <a:spLocks noGrp="1"/>
          </p:cNvSpPr>
          <p:nvPr>
            <p:ph type="title"/>
          </p:nvPr>
        </p:nvSpPr>
        <p:spPr>
          <a:xfrm>
            <a:off x="457200" y="96361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Roles within organisations (6)</a:t>
            </a:r>
            <a:endParaRPr dirty="0"/>
          </a:p>
        </p:txBody>
      </p:sp>
      <p:graphicFrame>
        <p:nvGraphicFramePr>
          <p:cNvPr id="213" name="Google Shape;213;p22"/>
          <p:cNvGraphicFramePr/>
          <p:nvPr>
            <p:extLst>
              <p:ext uri="{D42A27DB-BD31-4B8C-83A1-F6EECF244321}">
                <p14:modId xmlns:p14="http://schemas.microsoft.com/office/powerpoint/2010/main" val="2804767588"/>
              </p:ext>
            </p:extLst>
          </p:nvPr>
        </p:nvGraphicFramePr>
        <p:xfrm>
          <a:off x="457200" y="1404410"/>
          <a:ext cx="7643200" cy="4049180"/>
        </p:xfrm>
        <a:graphic>
          <a:graphicData uri="http://schemas.openxmlformats.org/drawingml/2006/table">
            <a:tbl>
              <a:tblPr firstRow="1" bandRow="1">
                <a:noFill/>
                <a:tableStyleId>{424165C7-931D-4D27-A368-5D298D18B244}</a:tableStyleId>
              </a:tblPr>
              <a:tblGrid>
                <a:gridCol w="764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569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>
                          <a:solidFill>
                            <a:schemeClr val="dk1"/>
                          </a:solidFill>
                        </a:rPr>
                        <a:t>Executive assistant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9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Reports directly to the CEO, supports the COO/CFO.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69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Carries out administration for the senior executives. 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69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Responsible for managing the senior executive diaries, booking appointments,  taking messages – concisely and accurately.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69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Organise meetings, booking rooms, inviting attendees, agenda, minutes.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569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Requires high-level administration and organisation skills, with abilities to maintain absolute confidentiality at all times. 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23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Roles within organisations (7)</a:t>
            </a:r>
            <a:endParaRPr dirty="0"/>
          </a:p>
        </p:txBody>
      </p:sp>
      <p:sp>
        <p:nvSpPr>
          <p:cNvPr id="220" name="Google Shape;220;p23"/>
          <p:cNvSpPr txBox="1">
            <a:spLocks noGrp="1"/>
          </p:cNvSpPr>
          <p:nvPr>
            <p:ph type="body" idx="1"/>
          </p:nvPr>
        </p:nvSpPr>
        <p:spPr>
          <a:xfrm>
            <a:off x="457200" y="1390588"/>
            <a:ext cx="8229600" cy="45812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Management level</a:t>
            </a:r>
            <a:endParaRPr sz="1800" dirty="0"/>
          </a:p>
          <a:p>
            <a:pPr marL="0" lvl="0" indent="0" algn="l" rtl="0">
              <a:lnSpc>
                <a:spcPct val="133333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800" dirty="0"/>
              <a:t>There are TWO sub-levels of management.</a:t>
            </a:r>
            <a:endParaRPr sz="1800" dirty="0"/>
          </a:p>
          <a:p>
            <a:pPr marL="0" lvl="0" indent="0" algn="l" rtl="0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Middle management: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Liaise between the senior executives and the workforce.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Responsible for managing processes and systems.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Responsible for managing staff in their own department.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Ensure key objectives are met for own functional areas.</a:t>
            </a:r>
            <a:endParaRPr sz="1800" dirty="0"/>
          </a:p>
          <a:p>
            <a:pPr marL="0" lvl="0" indent="0" algn="l" rtl="0">
              <a:lnSpc>
                <a:spcPct val="133333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1" dirty="0"/>
              <a:t>Team leader: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Supervise their own teams on a day-to-day basis.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Responsible for ensuring processes are completed on time.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Keep their team motivated and on target to achieve daily goals.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Ensure their team is motivated and well-trained to do their job.</a:t>
            </a:r>
            <a:endParaRPr sz="18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24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Roles within organisations (8)</a:t>
            </a:r>
            <a:endParaRPr dirty="0"/>
          </a:p>
        </p:txBody>
      </p:sp>
      <p:sp>
        <p:nvSpPr>
          <p:cNvPr id="228" name="Google Shape;228;p24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473736" cy="45812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Operational level</a:t>
            </a:r>
            <a:endParaRPr sz="1800" dirty="0"/>
          </a:p>
          <a:p>
            <a:pPr marL="0" lvl="0" indent="0" algn="l" rtl="0">
              <a:lnSpc>
                <a:spcPct val="133333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800" dirty="0"/>
              <a:t>The workforce at the ‘coal face’ doing the daily activities that move the business on. 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May be many people with same job role.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Essential workers to keep the business running.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Skilled in their own field of operations.</a:t>
            </a:r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endParaRPr sz="1800" dirty="0"/>
          </a:p>
          <a:p>
            <a:pPr marL="0" lvl="0" indent="0" algn="l" rtl="0">
              <a:lnSpc>
                <a:spcPct val="133333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1" dirty="0"/>
              <a:t>Typical operational roles: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Machine operators (manufacturing).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Customer service representatives.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HR/accounts administrators.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Marketing assistants.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Sales representatives.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Store assistants (retail).</a:t>
            </a:r>
            <a:endParaRPr sz="1800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2C627516-52D0-4490-9BF0-09E35262A0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751496" y="3045041"/>
            <a:ext cx="4027412" cy="2690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25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Roles within organisations (9)</a:t>
            </a:r>
            <a:endParaRPr dirty="0"/>
          </a:p>
        </p:txBody>
      </p:sp>
      <p:sp>
        <p:nvSpPr>
          <p:cNvPr id="236" name="Google Shape;236;p25"/>
          <p:cNvSpPr txBox="1">
            <a:spLocks noGrp="1"/>
          </p:cNvSpPr>
          <p:nvPr>
            <p:ph type="body" idx="1"/>
          </p:nvPr>
        </p:nvSpPr>
        <p:spPr>
          <a:xfrm>
            <a:off x="457200" y="1390588"/>
            <a:ext cx="8229600" cy="45812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Job roles</a:t>
            </a:r>
            <a:endParaRPr sz="1800" dirty="0"/>
          </a:p>
          <a:p>
            <a:pPr marL="0" lvl="0" indent="0" algn="l" rtl="0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There are job roles at every level, in every organisation – both paid and voluntary, depending on the type of organisation worked for.</a:t>
            </a:r>
            <a:endParaRPr sz="1800" dirty="0"/>
          </a:p>
          <a:p>
            <a:pPr marL="0" lvl="0" indent="0" algn="l" rtl="0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  <a:p>
            <a:pPr marL="0" lvl="0" indent="0" algn="l" rtl="0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Every employee/volunteer is expected to make a positive contribution to the organisation they work for. To support the success of the organisation. </a:t>
            </a:r>
            <a:endParaRPr sz="1800" dirty="0"/>
          </a:p>
          <a:p>
            <a:pPr marL="0" lvl="0" indent="0" algn="l" rtl="0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  <a:p>
            <a:pPr marL="0" lvl="0" indent="0" algn="l" rtl="0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To maintain employment levels and support economic growth at local, national and international levels.</a:t>
            </a:r>
            <a:endParaRPr sz="1800" dirty="0"/>
          </a:p>
          <a:p>
            <a:pPr marL="0" lvl="0" indent="0" algn="l" rtl="0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  <a:p>
            <a:pPr marL="0" lvl="0" indent="0" algn="l" rtl="0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Employment/volunteering at every level of an organisation can add to the skill set of everyone that engages with the attitude of learning as much as possible from each experience. 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26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Summary – what we did</a:t>
            </a:r>
            <a:endParaRPr dirty="0"/>
          </a:p>
        </p:txBody>
      </p:sp>
      <p:sp>
        <p:nvSpPr>
          <p:cNvPr id="242" name="Google Shape;242;p26"/>
          <p:cNvSpPr txBox="1">
            <a:spLocks noGrp="1"/>
          </p:cNvSpPr>
          <p:nvPr>
            <p:ph type="body" idx="1"/>
          </p:nvPr>
        </p:nvSpPr>
        <p:spPr>
          <a:xfrm>
            <a:off x="457200" y="1507416"/>
            <a:ext cx="8229600" cy="3843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5900" lvl="1" indent="-215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Char char="•"/>
            </a:pPr>
            <a:r>
              <a:rPr lang="en-US" sz="2000" dirty="0"/>
              <a:t>Considered the remits of different functional areas of organisations – what it is each functional department actually does.</a:t>
            </a:r>
            <a:endParaRPr dirty="0"/>
          </a:p>
          <a:p>
            <a:pPr marL="215900" lvl="1" indent="-215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 sz="2000" dirty="0"/>
              <a:t>Discussed how functional areas support the operations of organisations by considering the type of activities each department carries out.</a:t>
            </a:r>
            <a:endParaRPr sz="2000" dirty="0"/>
          </a:p>
          <a:p>
            <a:pPr marL="215900" lvl="1" indent="-215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 sz="2000" dirty="0"/>
              <a:t>Discussed the different roles at three levels of organisation and the reasons they exist in organisations through the responsibilities required at each level.</a:t>
            </a:r>
            <a:endParaRPr dirty="0"/>
          </a:p>
          <a:p>
            <a:pPr marL="215900" lvl="1" indent="-88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endParaRPr sz="2000" dirty="0"/>
          </a:p>
          <a:p>
            <a:pPr marL="342900" lvl="0" indent="-215900" algn="l" rtl="0">
              <a:lnSpc>
                <a:spcPct val="12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27"/>
          <p:cNvSpPr txBox="1">
            <a:spLocks noGrp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6000" dirty="0">
              <a:solidFill>
                <a:srgbClr val="E30613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6000" dirty="0">
                <a:solidFill>
                  <a:srgbClr val="0077E3"/>
                </a:solidFill>
              </a:rPr>
              <a:t>Any questions?</a:t>
            </a:r>
            <a:endParaRPr dirty="0"/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6226D5A7-70CF-D77C-00EF-9CC1B58B33AC}"/>
              </a:ext>
            </a:extLst>
          </p:cNvPr>
          <p:cNvSpPr txBox="1"/>
          <p:nvPr/>
        </p:nvSpPr>
        <p:spPr>
          <a:xfrm>
            <a:off x="1867892" y="6167299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3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Functional areas of organisations</a:t>
            </a:r>
            <a:endParaRPr dirty="0"/>
          </a:p>
        </p:txBody>
      </p:sp>
      <p:sp>
        <p:nvSpPr>
          <p:cNvPr id="40" name="Google Shape;40;p3"/>
          <p:cNvSpPr txBox="1">
            <a:spLocks noGrp="1"/>
          </p:cNvSpPr>
          <p:nvPr>
            <p:ph type="body" idx="1"/>
          </p:nvPr>
        </p:nvSpPr>
        <p:spPr>
          <a:xfrm>
            <a:off x="457200" y="1331600"/>
            <a:ext cx="8229600" cy="419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dirty="0"/>
              <a:t>Regardless of an organisation’s structure, it can be divided into functional areas (or departments) to ensure its survival and success. </a:t>
            </a:r>
            <a:endParaRPr sz="2000" dirty="0"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dirty="0"/>
              <a:t>This can be adopted by organisations with either a hierarchical or matrix structure.</a:t>
            </a:r>
            <a:endParaRPr dirty="0"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dirty="0"/>
              <a:t>Hierarchical structures can also adopt the functional approach to support a divisional structure: whether it is geographic, market or product based.</a:t>
            </a:r>
            <a:endParaRPr dirty="0"/>
          </a:p>
          <a:p>
            <a:pPr marL="0" lvl="3" indent="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2000"/>
              <a:buNone/>
            </a:pPr>
            <a:r>
              <a:rPr lang="en-US" sz="2000" dirty="0"/>
              <a:t>A matrix structure will more likely use a parallel functional structure with project teams calling on experts from different departments.</a:t>
            </a:r>
            <a:endParaRPr dirty="0"/>
          </a:p>
          <a:p>
            <a:pPr marL="215900" lvl="3" indent="-8890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2000"/>
              <a:buNone/>
            </a:pPr>
            <a:endParaRPr sz="2000" dirty="0"/>
          </a:p>
          <a:p>
            <a:pPr marL="0" lvl="0" indent="0">
              <a:lnSpc>
                <a:spcPct val="85714"/>
              </a:lnSpc>
              <a:spcBef>
                <a:spcPts val="2000"/>
              </a:spcBef>
            </a:pPr>
            <a:endParaRPr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4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Functional/hierarchical/geographic divisional structure</a:t>
            </a:r>
            <a:endParaRPr dirty="0"/>
          </a:p>
        </p:txBody>
      </p:sp>
      <p:grpSp>
        <p:nvGrpSpPr>
          <p:cNvPr id="47" name="Google Shape;47;p4"/>
          <p:cNvGrpSpPr/>
          <p:nvPr/>
        </p:nvGrpSpPr>
        <p:grpSpPr>
          <a:xfrm>
            <a:off x="1258841" y="1574547"/>
            <a:ext cx="6626318" cy="3456383"/>
            <a:chOff x="801384" y="0"/>
            <a:chExt cx="6626318" cy="3456383"/>
          </a:xfrm>
        </p:grpSpPr>
        <p:sp>
          <p:nvSpPr>
            <p:cNvPr id="48" name="Google Shape;48;p4"/>
            <p:cNvSpPr/>
            <p:nvPr/>
          </p:nvSpPr>
          <p:spPr>
            <a:xfrm>
              <a:off x="4114800" y="452023"/>
              <a:ext cx="2464401" cy="769074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0"/>
                  </a:moveTo>
                  <a:lnTo>
                    <a:pt x="0" y="60091"/>
                  </a:lnTo>
                  <a:lnTo>
                    <a:pt x="120000" y="60091"/>
                  </a:lnTo>
                  <a:lnTo>
                    <a:pt x="120000" y="120000"/>
                  </a:lnTo>
                </a:path>
              </a:pathLst>
            </a:custGeom>
            <a:noFill/>
            <a:ln w="25400" cap="flat" cmpd="sng">
              <a:solidFill>
                <a:srgbClr val="93B1B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9" name="Google Shape;49;p4"/>
            <p:cNvSpPr/>
            <p:nvPr/>
          </p:nvSpPr>
          <p:spPr>
            <a:xfrm>
              <a:off x="4111106" y="2160341"/>
              <a:ext cx="1917248" cy="650601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0"/>
                  </a:moveTo>
                  <a:lnTo>
                    <a:pt x="0" y="49182"/>
                  </a:lnTo>
                  <a:lnTo>
                    <a:pt x="120000" y="49182"/>
                  </a:lnTo>
                  <a:lnTo>
                    <a:pt x="120000" y="120000"/>
                  </a:lnTo>
                </a:path>
              </a:pathLst>
            </a:custGeom>
            <a:noFill/>
            <a:ln w="25400" cap="flat" cmpd="sng">
              <a:solidFill>
                <a:srgbClr val="A8CAC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0" name="Google Shape;50;p4"/>
            <p:cNvSpPr/>
            <p:nvPr/>
          </p:nvSpPr>
          <p:spPr>
            <a:xfrm>
              <a:off x="4024248" y="2160341"/>
              <a:ext cx="91440" cy="658239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13986" y="0"/>
                  </a:moveTo>
                  <a:lnTo>
                    <a:pt x="113986" y="50003"/>
                  </a:lnTo>
                  <a:lnTo>
                    <a:pt x="60000" y="50003"/>
                  </a:lnTo>
                  <a:lnTo>
                    <a:pt x="60000" y="120000"/>
                  </a:lnTo>
                </a:path>
              </a:pathLst>
            </a:custGeom>
            <a:noFill/>
            <a:ln w="25400" cap="flat" cmpd="sng">
              <a:solidFill>
                <a:srgbClr val="A8CAC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1" name="Google Shape;51;p4"/>
            <p:cNvSpPr/>
            <p:nvPr/>
          </p:nvSpPr>
          <p:spPr>
            <a:xfrm>
              <a:off x="2192176" y="2160341"/>
              <a:ext cx="1918930" cy="658239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20000" y="0"/>
                  </a:moveTo>
                  <a:lnTo>
                    <a:pt x="120000" y="50003"/>
                  </a:lnTo>
                  <a:lnTo>
                    <a:pt x="0" y="50003"/>
                  </a:lnTo>
                  <a:lnTo>
                    <a:pt x="0" y="120000"/>
                  </a:lnTo>
                </a:path>
              </a:pathLst>
            </a:custGeom>
            <a:noFill/>
            <a:ln w="25400" cap="flat" cmpd="sng">
              <a:solidFill>
                <a:srgbClr val="A8CAC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2" name="Google Shape;52;p4"/>
            <p:cNvSpPr/>
            <p:nvPr/>
          </p:nvSpPr>
          <p:spPr>
            <a:xfrm>
              <a:off x="4065386" y="452023"/>
              <a:ext cx="91440" cy="879909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4846" y="0"/>
                  </a:moveTo>
                  <a:lnTo>
                    <a:pt x="64846" y="67637"/>
                  </a:lnTo>
                  <a:lnTo>
                    <a:pt x="60000" y="67637"/>
                  </a:lnTo>
                  <a:lnTo>
                    <a:pt x="60000" y="120000"/>
                  </a:lnTo>
                </a:path>
              </a:pathLst>
            </a:custGeom>
            <a:noFill/>
            <a:ln w="25400" cap="flat" cmpd="sng">
              <a:solidFill>
                <a:srgbClr val="93B1B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3" name="Google Shape;53;p4"/>
            <p:cNvSpPr/>
            <p:nvPr/>
          </p:nvSpPr>
          <p:spPr>
            <a:xfrm>
              <a:off x="1649374" y="452023"/>
              <a:ext cx="2465425" cy="75931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20000" y="0"/>
                  </a:moveTo>
                  <a:lnTo>
                    <a:pt x="120000" y="59321"/>
                  </a:lnTo>
                  <a:lnTo>
                    <a:pt x="0" y="59321"/>
                  </a:lnTo>
                  <a:lnTo>
                    <a:pt x="0" y="120000"/>
                  </a:lnTo>
                </a:path>
              </a:pathLst>
            </a:custGeom>
            <a:noFill/>
            <a:ln w="25400" cap="flat" cmpd="sng">
              <a:solidFill>
                <a:srgbClr val="93B1B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4" name="Google Shape;54;p4"/>
            <p:cNvSpPr/>
            <p:nvPr/>
          </p:nvSpPr>
          <p:spPr>
            <a:xfrm>
              <a:off x="3662885" y="0"/>
              <a:ext cx="903828" cy="452023"/>
            </a:xfrm>
            <a:prstGeom prst="rect">
              <a:avLst/>
            </a:prstGeom>
            <a:solidFill>
              <a:schemeClr val="accent1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5" name="Google Shape;55;p4"/>
            <p:cNvSpPr txBox="1"/>
            <p:nvPr/>
          </p:nvSpPr>
          <p:spPr>
            <a:xfrm>
              <a:off x="3662885" y="0"/>
              <a:ext cx="903828" cy="45202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5225" tIns="15225" rIns="15225" bIns="152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Arial"/>
                <a:buNone/>
              </a:pPr>
              <a:r>
                <a:rPr lang="en-US" sz="24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CEO</a:t>
              </a:r>
              <a:endParaRPr dirty="0"/>
            </a:p>
          </p:txBody>
        </p:sp>
        <p:sp>
          <p:nvSpPr>
            <p:cNvPr id="56" name="Google Shape;56;p4"/>
            <p:cNvSpPr/>
            <p:nvPr/>
          </p:nvSpPr>
          <p:spPr>
            <a:xfrm>
              <a:off x="801384" y="1211334"/>
              <a:ext cx="1695980" cy="827585"/>
            </a:xfrm>
            <a:prstGeom prst="rect">
              <a:avLst/>
            </a:prstGeom>
            <a:solidFill>
              <a:schemeClr val="accent1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7" name="Google Shape;57;p4"/>
            <p:cNvSpPr txBox="1"/>
            <p:nvPr/>
          </p:nvSpPr>
          <p:spPr>
            <a:xfrm>
              <a:off x="801384" y="1211334"/>
              <a:ext cx="1695980" cy="8275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12700" rIns="12700" bIns="127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None/>
              </a:pPr>
              <a:r>
                <a:rPr lang="en-US" sz="20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European operations</a:t>
              </a:r>
              <a:endParaRPr dirty="0"/>
            </a:p>
          </p:txBody>
        </p:sp>
        <p:sp>
          <p:nvSpPr>
            <p:cNvPr id="58" name="Google Shape;58;p4"/>
            <p:cNvSpPr/>
            <p:nvPr/>
          </p:nvSpPr>
          <p:spPr>
            <a:xfrm>
              <a:off x="3262604" y="1331932"/>
              <a:ext cx="1697004" cy="828408"/>
            </a:xfrm>
            <a:prstGeom prst="rect">
              <a:avLst/>
            </a:prstGeom>
            <a:solidFill>
              <a:schemeClr val="accent1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59" name="Google Shape;59;p4"/>
            <p:cNvSpPr txBox="1"/>
            <p:nvPr/>
          </p:nvSpPr>
          <p:spPr>
            <a:xfrm>
              <a:off x="3262604" y="1331932"/>
              <a:ext cx="1697004" cy="82840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12700" rIns="12700" bIns="127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None/>
              </a:pPr>
              <a:r>
                <a:rPr lang="en-US" sz="20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UK </a:t>
              </a:r>
              <a:endParaRPr dirty="0"/>
            </a:p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None/>
              </a:pPr>
              <a:r>
                <a:rPr lang="en-US" sz="20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operations</a:t>
              </a:r>
              <a:endParaRPr dirty="0"/>
            </a:p>
          </p:txBody>
        </p:sp>
        <p:sp>
          <p:nvSpPr>
            <p:cNvPr id="60" name="Google Shape;60;p4"/>
            <p:cNvSpPr/>
            <p:nvPr/>
          </p:nvSpPr>
          <p:spPr>
            <a:xfrm>
              <a:off x="1612350" y="2818581"/>
              <a:ext cx="1159651" cy="637802"/>
            </a:xfrm>
            <a:prstGeom prst="rect">
              <a:avLst/>
            </a:prstGeom>
            <a:solidFill>
              <a:schemeClr val="accent1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1" name="Google Shape;61;p4"/>
            <p:cNvSpPr txBox="1"/>
            <p:nvPr/>
          </p:nvSpPr>
          <p:spPr>
            <a:xfrm>
              <a:off x="1612350" y="2818581"/>
              <a:ext cx="1159651" cy="6378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1425" tIns="11425" rIns="11425" bIns="1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Marketing</a:t>
              </a:r>
              <a:endParaRPr dirty="0"/>
            </a:p>
          </p:txBody>
        </p:sp>
        <p:sp>
          <p:nvSpPr>
            <p:cNvPr id="62" name="Google Shape;62;p4"/>
            <p:cNvSpPr/>
            <p:nvPr/>
          </p:nvSpPr>
          <p:spPr>
            <a:xfrm>
              <a:off x="3490143" y="2818581"/>
              <a:ext cx="1159651" cy="637802"/>
            </a:xfrm>
            <a:prstGeom prst="rect">
              <a:avLst/>
            </a:prstGeom>
            <a:solidFill>
              <a:schemeClr val="accent1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3" name="Google Shape;63;p4"/>
            <p:cNvSpPr txBox="1"/>
            <p:nvPr/>
          </p:nvSpPr>
          <p:spPr>
            <a:xfrm>
              <a:off x="3490143" y="2818581"/>
              <a:ext cx="1159651" cy="6378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1425" tIns="11425" rIns="11425" bIns="1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Finance</a:t>
              </a:r>
              <a:endParaRPr dirty="0"/>
            </a:p>
          </p:txBody>
        </p:sp>
        <p:sp>
          <p:nvSpPr>
            <p:cNvPr id="64" name="Google Shape;64;p4"/>
            <p:cNvSpPr/>
            <p:nvPr/>
          </p:nvSpPr>
          <p:spPr>
            <a:xfrm>
              <a:off x="5448529" y="2810942"/>
              <a:ext cx="1159651" cy="637802"/>
            </a:xfrm>
            <a:prstGeom prst="rect">
              <a:avLst/>
            </a:prstGeom>
            <a:solidFill>
              <a:schemeClr val="accent1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5" name="Google Shape;65;p4"/>
            <p:cNvSpPr txBox="1"/>
            <p:nvPr/>
          </p:nvSpPr>
          <p:spPr>
            <a:xfrm>
              <a:off x="5448529" y="2810942"/>
              <a:ext cx="1159651" cy="6378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1425" tIns="11425" rIns="11425" bIns="114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Human resources</a:t>
              </a:r>
              <a:endParaRPr dirty="0"/>
            </a:p>
          </p:txBody>
        </p:sp>
        <p:sp>
          <p:nvSpPr>
            <p:cNvPr id="66" name="Google Shape;66;p4"/>
            <p:cNvSpPr/>
            <p:nvPr/>
          </p:nvSpPr>
          <p:spPr>
            <a:xfrm>
              <a:off x="5730698" y="1221098"/>
              <a:ext cx="1697004" cy="828225"/>
            </a:xfrm>
            <a:prstGeom prst="rect">
              <a:avLst/>
            </a:prstGeom>
            <a:solidFill>
              <a:schemeClr val="accent1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67" name="Google Shape;67;p4"/>
            <p:cNvSpPr txBox="1"/>
            <p:nvPr/>
          </p:nvSpPr>
          <p:spPr>
            <a:xfrm>
              <a:off x="5730698" y="1221098"/>
              <a:ext cx="1697004" cy="8282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12700" rIns="12700" bIns="127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None/>
              </a:pPr>
              <a:r>
                <a:rPr lang="en-US" sz="20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USA </a:t>
              </a:r>
              <a:endParaRPr dirty="0"/>
            </a:p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Arial"/>
                <a:buNone/>
              </a:pPr>
              <a:r>
                <a:rPr lang="en-US" sz="2000" dirty="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operations</a:t>
              </a:r>
              <a:endParaRPr dirty="0"/>
            </a:p>
          </p:txBody>
        </p:sp>
      </p:grpSp>
      <p:sp>
        <p:nvSpPr>
          <p:cNvPr id="68" name="Google Shape;68;p4"/>
          <p:cNvSpPr txBox="1"/>
          <p:nvPr/>
        </p:nvSpPr>
        <p:spPr>
          <a:xfrm>
            <a:off x="457200" y="5480668"/>
            <a:ext cx="7776864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Each division has its own hierarchy of functional support departments.</a:t>
            </a:r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5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Functional/matrix structure</a:t>
            </a:r>
            <a:endParaRPr dirty="0"/>
          </a:p>
        </p:txBody>
      </p:sp>
      <p:graphicFrame>
        <p:nvGraphicFramePr>
          <p:cNvPr id="75" name="Google Shape;75;p5"/>
          <p:cNvGraphicFramePr/>
          <p:nvPr>
            <p:extLst>
              <p:ext uri="{D42A27DB-BD31-4B8C-83A1-F6EECF244321}">
                <p14:modId xmlns:p14="http://schemas.microsoft.com/office/powerpoint/2010/main" val="333802944"/>
              </p:ext>
            </p:extLst>
          </p:nvPr>
        </p:nvGraphicFramePr>
        <p:xfrm>
          <a:off x="455526" y="1538416"/>
          <a:ext cx="8298089" cy="2444010"/>
        </p:xfrm>
        <a:graphic>
          <a:graphicData uri="http://schemas.openxmlformats.org/drawingml/2006/table">
            <a:tbl>
              <a:tblPr firstRow="1" bandRow="1">
                <a:noFill/>
                <a:tableStyleId>{1A5EFA9F-87E1-4317-AF54-A961A74F06A9}</a:tableStyleId>
              </a:tblPr>
              <a:tblGrid>
                <a:gridCol w="1580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05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454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59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59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97325"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kumimoji="0" lang="en-US" sz="18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en-US" sz="18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cs typeface="Arial"/>
                          <a:sym typeface="Arial"/>
                        </a:rPr>
                        <a:t>New project initiation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sz="1800" dirty="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1575" marB="41575"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solidFill>
                          <a:schemeClr val="tx1"/>
                        </a:solidFill>
                      </a:endParaRPr>
                    </a:p>
                  </a:txBody>
                  <a:tcPr marL="83125" marR="83125" marT="41575" marB="41575" anchor="ctr"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8677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1575" marB="4157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dirty="0">
                          <a:solidFill>
                            <a:schemeClr val="dk1"/>
                          </a:solidFill>
                        </a:rPr>
                        <a:t>Design department</a:t>
                      </a:r>
                      <a:endParaRPr sz="1800" b="1" dirty="0"/>
                    </a:p>
                  </a:txBody>
                  <a:tcPr marL="91450" marR="91450" marT="41575" marB="41575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dirty="0">
                          <a:solidFill>
                            <a:schemeClr val="dk1"/>
                          </a:solidFill>
                        </a:rPr>
                        <a:t>Marketing department</a:t>
                      </a:r>
                      <a:endParaRPr sz="1800" b="1" dirty="0"/>
                    </a:p>
                  </a:txBody>
                  <a:tcPr marL="91450" marR="91450" marT="41575" marB="41575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dirty="0">
                          <a:solidFill>
                            <a:schemeClr val="dk1"/>
                          </a:solidFill>
                        </a:rPr>
                        <a:t>Engineering department</a:t>
                      </a:r>
                      <a:endParaRPr sz="1800" b="1" dirty="0"/>
                    </a:p>
                  </a:txBody>
                  <a:tcPr marL="91450" marR="91450" marT="41575" marB="41575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dirty="0">
                          <a:solidFill>
                            <a:schemeClr val="dk1"/>
                          </a:solidFill>
                        </a:rPr>
                        <a:t>Finance department</a:t>
                      </a:r>
                      <a:endParaRPr sz="1800" b="1" dirty="0"/>
                    </a:p>
                  </a:txBody>
                  <a:tcPr marL="91450" marR="91450" marT="41575" marB="41575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7806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Project manager</a:t>
                      </a:r>
                      <a:endParaRPr sz="1800" dirty="0"/>
                    </a:p>
                  </a:txBody>
                  <a:tcPr marL="91450" marR="91450" marT="41575" marB="4157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1 Designer</a:t>
                      </a:r>
                      <a:endParaRPr sz="1800" dirty="0"/>
                    </a:p>
                  </a:txBody>
                  <a:tcPr marL="91450" marR="91450" marT="41575" marB="4157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1 Marketing assistant</a:t>
                      </a:r>
                      <a:endParaRPr sz="1800" dirty="0"/>
                    </a:p>
                  </a:txBody>
                  <a:tcPr marL="91450" marR="91450" marT="41575" marB="41575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1</a:t>
                      </a:r>
                      <a:r>
                        <a:rPr lang="en-GB" sz="18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–</a:t>
                      </a: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2 Engineers</a:t>
                      </a:r>
                      <a:endParaRPr sz="1800" dirty="0"/>
                    </a:p>
                  </a:txBody>
                  <a:tcPr marL="91450" marR="91450" marT="41575" marB="41575">
                    <a:lnL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1 Finance support person</a:t>
                      </a:r>
                      <a:endParaRPr sz="1800" dirty="0"/>
                    </a:p>
                  </a:txBody>
                  <a:tcPr marL="91450" marR="91450" marT="41575" marB="4157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6" name="Google Shape;76;p5"/>
          <p:cNvGraphicFramePr/>
          <p:nvPr/>
        </p:nvGraphicFramePr>
        <p:xfrm>
          <a:off x="-371959" y="1022888"/>
          <a:ext cx="208300" cy="365770"/>
        </p:xfrm>
        <a:graphic>
          <a:graphicData uri="http://schemas.openxmlformats.org/drawingml/2006/table">
            <a:tbl>
              <a:tblPr>
                <a:noFill/>
                <a:tableStyleId>{A8EE33A1-1C35-474B-A287-9BCBB2F471FA}</a:tableStyleId>
              </a:tblPr>
              <a:tblGrid>
                <a:gridCol w="208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7" name="Google Shape;77;p5"/>
          <p:cNvSpPr txBox="1"/>
          <p:nvPr/>
        </p:nvSpPr>
        <p:spPr>
          <a:xfrm>
            <a:off x="375627" y="4027639"/>
            <a:ext cx="8229600" cy="2062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project manager will assemble the project development team from different functional departments. 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Each member of the team will have their own role within the team and report to the project manager but will also be answerable to their own departmental managers.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6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Functional areas of organisations (1)</a:t>
            </a:r>
            <a:endParaRPr dirty="0"/>
          </a:p>
        </p:txBody>
      </p:sp>
      <p:sp>
        <p:nvSpPr>
          <p:cNvPr id="84" name="Google Shape;84;p6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Functional objectives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Each department given its own targets.	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Designed to achieve corporate objectives.	</a:t>
            </a:r>
            <a:endParaRPr sz="1800" dirty="0">
              <a:solidFill>
                <a:srgbClr val="FF0000"/>
              </a:solidFill>
            </a:endParaRPr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Used to design and coordinate operations.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Used as key performance indicators (KPIs).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Every functional area is designed to contribute to an organisation’s main objectives. 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Consider this: unless financial objectives are reached, social objectives cannot be sustained.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0" indent="0" algn="l" rtl="0">
              <a:lnSpc>
                <a:spcPct val="85714"/>
              </a:lnSpc>
              <a:spcBef>
                <a:spcPts val="1500"/>
              </a:spcBef>
              <a:spcAft>
                <a:spcPts val="0"/>
              </a:spcAft>
              <a:buNone/>
            </a:pPr>
            <a:endParaRPr sz="2800" dirty="0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CDD7BE4D-CBA0-41DC-A1FB-3C53E23E10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344358" y="1609091"/>
            <a:ext cx="3274750" cy="2187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7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Functional areas of organisations (2)</a:t>
            </a:r>
            <a:endParaRPr dirty="0"/>
          </a:p>
        </p:txBody>
      </p:sp>
      <p:sp>
        <p:nvSpPr>
          <p:cNvPr id="92" name="Google Shape;92;p7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Each organisation has several functional areas depending on their operational needs. For example: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information technology/systems.</a:t>
            </a:r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human resources.</a:t>
            </a:r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marketing.</a:t>
            </a:r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finance.</a:t>
            </a:r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Commercial organisations may need additional departments such as research and development, sales or production.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Even smaller organisations, sole traders and limited companies may outsource some functional support to other small business. For example, accountancy services.</a:t>
            </a:r>
            <a:endParaRPr sz="1800" dirty="0"/>
          </a:p>
          <a:p>
            <a:pPr marL="0" lvl="0" indent="0" algn="l" rtl="0">
              <a:lnSpc>
                <a:spcPct val="85714"/>
              </a:lnSpc>
              <a:spcBef>
                <a:spcPts val="1500"/>
              </a:spcBef>
              <a:spcAft>
                <a:spcPts val="0"/>
              </a:spcAft>
              <a:buNone/>
            </a:pPr>
            <a:endParaRPr sz="2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8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en-US" dirty="0"/>
              <a:t>Functional areas of organisations – </a:t>
            </a:r>
            <a:r>
              <a:rPr lang="en-US" b="1" dirty="0"/>
              <a:t>information and communications technology systems (ICT)</a:t>
            </a:r>
            <a:br>
              <a:rPr lang="en-US" dirty="0"/>
            </a:br>
            <a:endParaRPr dirty="0"/>
          </a:p>
        </p:txBody>
      </p:sp>
      <p:sp>
        <p:nvSpPr>
          <p:cNvPr id="100" name="Google Shape;100;p8"/>
          <p:cNvSpPr txBox="1">
            <a:spLocks noGrp="1"/>
          </p:cNvSpPr>
          <p:nvPr>
            <p:ph type="body" idx="1"/>
          </p:nvPr>
        </p:nvSpPr>
        <p:spPr>
          <a:xfrm>
            <a:off x="457200" y="1796085"/>
            <a:ext cx="8229600" cy="45812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33333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800" dirty="0"/>
              <a:t>The principal functions of ICT systems are to support managers to plan, use and monitor resources efficiently and take advantage of new opportunities.</a:t>
            </a:r>
            <a:endParaRPr dirty="0"/>
          </a:p>
          <a:p>
            <a:pPr marL="0" lvl="0" indent="0" algn="l" rtl="0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Some of the main types of activities are:</a:t>
            </a:r>
            <a:endParaRPr dirty="0"/>
          </a:p>
          <a:p>
            <a:pPr marL="285750" lvl="0" indent="-285750" algn="l" rtl="0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MIS – management information systems.</a:t>
            </a:r>
            <a:endParaRPr lang="en-US" dirty="0"/>
          </a:p>
          <a:p>
            <a:pPr marL="285750" lvl="3" indent="-285750">
              <a:spcBef>
                <a:spcPts val="1000"/>
              </a:spcBef>
              <a:buClr>
                <a:srgbClr val="0070C0"/>
              </a:buClr>
            </a:pPr>
            <a:r>
              <a:rPr lang="en-US" sz="1800" dirty="0"/>
              <a:t>internal and external communications.</a:t>
            </a:r>
            <a:endParaRPr lang="en-US" dirty="0"/>
          </a:p>
          <a:p>
            <a:pPr marL="285750" lvl="3" indent="-285750">
              <a:spcBef>
                <a:spcPts val="1000"/>
              </a:spcBef>
              <a:buClr>
                <a:srgbClr val="0070C0"/>
              </a:buClr>
            </a:pPr>
            <a:r>
              <a:rPr lang="en-US" sz="1800" dirty="0"/>
              <a:t>data collection and analysis.</a:t>
            </a:r>
            <a:endParaRPr lang="en-US" dirty="0"/>
          </a:p>
          <a:p>
            <a:pPr marL="285750" lvl="3" indent="-285750">
              <a:spcBef>
                <a:spcPts val="1000"/>
              </a:spcBef>
              <a:buClr>
                <a:srgbClr val="0070C0"/>
              </a:buClr>
            </a:pPr>
            <a:r>
              <a:rPr lang="en-US" sz="1800" dirty="0"/>
              <a:t>marketing activities and analytics.</a:t>
            </a:r>
            <a:endParaRPr lang="en-US" dirty="0"/>
          </a:p>
          <a:p>
            <a:pPr marL="285750" lvl="3" indent="-285750">
              <a:spcBef>
                <a:spcPts val="1000"/>
              </a:spcBef>
              <a:buClr>
                <a:srgbClr val="0070C0"/>
              </a:buClr>
            </a:pPr>
            <a:r>
              <a:rPr lang="en-US" sz="1800" dirty="0"/>
              <a:t>implementing technological change.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This list is not exhaustive and other ICT activities will be introduced, depending on the type of organisation.</a:t>
            </a:r>
            <a:endParaRPr dirty="0"/>
          </a:p>
          <a:p>
            <a:pPr marL="0" lvl="0" indent="0" algn="l" rtl="0">
              <a:lnSpc>
                <a:spcPct val="85714"/>
              </a:lnSpc>
              <a:spcBef>
                <a:spcPts val="1500"/>
              </a:spcBef>
              <a:spcAft>
                <a:spcPts val="0"/>
              </a:spcAft>
              <a:buNone/>
            </a:pPr>
            <a:endParaRPr sz="2800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F465CED8-9AE3-4921-8288-E1F68D8A0B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348956" y="2872623"/>
            <a:ext cx="3123830" cy="208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9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Functional areas of organisations – benefits of ICT</a:t>
            </a:r>
            <a:endParaRPr dirty="0"/>
          </a:p>
        </p:txBody>
      </p:sp>
      <p:graphicFrame>
        <p:nvGraphicFramePr>
          <p:cNvPr id="107" name="Google Shape;107;p9"/>
          <p:cNvGraphicFramePr/>
          <p:nvPr>
            <p:extLst>
              <p:ext uri="{D42A27DB-BD31-4B8C-83A1-F6EECF244321}">
                <p14:modId xmlns:p14="http://schemas.microsoft.com/office/powerpoint/2010/main" val="2452936403"/>
              </p:ext>
            </p:extLst>
          </p:nvPr>
        </p:nvGraphicFramePr>
        <p:xfrm>
          <a:off x="443606" y="1639884"/>
          <a:ext cx="8229600" cy="4210175"/>
        </p:xfrm>
        <a:graphic>
          <a:graphicData uri="http://schemas.openxmlformats.org/drawingml/2006/table">
            <a:tbl>
              <a:tblPr firstRow="1" bandRow="1">
                <a:noFill/>
                <a:tableStyleId>{424165C7-931D-4D27-A368-5D298D18B244}</a:tableStyleId>
              </a:tblPr>
              <a:tblGrid>
                <a:gridCol w="2416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12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569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>
                          <a:solidFill>
                            <a:schemeClr val="dk1"/>
                          </a:solidFill>
                        </a:rPr>
                        <a:t>Functional area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dirty="0">
                          <a:solidFill>
                            <a:schemeClr val="dk1"/>
                          </a:solidFill>
                        </a:rPr>
                        <a:t>Benefits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69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Management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Real-time performance reports.</a:t>
                      </a:r>
                      <a:endParaRPr dirty="0"/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Decision support systems.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69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Finance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Transaction support systems.</a:t>
                      </a:r>
                      <a:endParaRPr dirty="0"/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Real-time accounting records/inventory control.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69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Marketing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Analytical reports – social media results.</a:t>
                      </a:r>
                      <a:endParaRPr dirty="0"/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Compares projections with performance.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69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Human resources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Supports work allocation.</a:t>
                      </a:r>
                      <a:endParaRPr dirty="0"/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Performance monitoring of KPIs. 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569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All functional departments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Improves internal and external communications.</a:t>
                      </a:r>
                      <a:endParaRPr dirty="0"/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Consistency in operations with one ICT system.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2198</Words>
  <Application>Microsoft Office PowerPoint</Application>
  <PresentationFormat>On-screen Show (4:3)</PresentationFormat>
  <Paragraphs>302</Paragraphs>
  <Slides>27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ＭＳ Ｐゴシック</vt:lpstr>
      <vt:lpstr>Arial</vt:lpstr>
      <vt:lpstr>Times New Roman</vt:lpstr>
      <vt:lpstr>Default Design</vt:lpstr>
      <vt:lpstr>PowerPoint 6: The operations and functions within organisations</vt:lpstr>
      <vt:lpstr>Learning objectives</vt:lpstr>
      <vt:lpstr>Functional areas of organisations</vt:lpstr>
      <vt:lpstr>Functional/hierarchical/geographic divisional structure</vt:lpstr>
      <vt:lpstr>Functional/matrix structure</vt:lpstr>
      <vt:lpstr>Functional areas of organisations (1)</vt:lpstr>
      <vt:lpstr>Functional areas of organisations (2)</vt:lpstr>
      <vt:lpstr>Functional areas of organisations – information and communications technology systems (ICT) </vt:lpstr>
      <vt:lpstr>Functional areas of organisations – benefits of ICT</vt:lpstr>
      <vt:lpstr>Functional areas of organisations – human resources (HR) (1) </vt:lpstr>
      <vt:lpstr>Functional areas of organisations – human resources (HR) (2)</vt:lpstr>
      <vt:lpstr>Functional areas of organisations – human resources (HR) (2)</vt:lpstr>
      <vt:lpstr>Functional areas of organisations – marketing (1)</vt:lpstr>
      <vt:lpstr>Functional areas of organisations – marketing (2)</vt:lpstr>
      <vt:lpstr>Functional areas of organisations – finance</vt:lpstr>
      <vt:lpstr>Finance – operational factors</vt:lpstr>
      <vt:lpstr>Roles within organisations (1)</vt:lpstr>
      <vt:lpstr>Roles within organisations (2)</vt:lpstr>
      <vt:lpstr>Roles within organisations (3)</vt:lpstr>
      <vt:lpstr>Roles within organisations (4)</vt:lpstr>
      <vt:lpstr>Roles within organisations (5)</vt:lpstr>
      <vt:lpstr>Roles within organisations (6)</vt:lpstr>
      <vt:lpstr>Roles within organisations (7)</vt:lpstr>
      <vt:lpstr>Roles within organisations (8)</vt:lpstr>
      <vt:lpstr>Roles within organisations (9)</vt:lpstr>
      <vt:lpstr>Summary – what we did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6: The operations and functions within organisations</dc:title>
  <dc:creator>janicec</dc:creator>
  <cp:lastModifiedBy>Suzanne Thurston</cp:lastModifiedBy>
  <cp:revision>12</cp:revision>
  <dcterms:created xsi:type="dcterms:W3CDTF">2013-05-28T00:38:54Z</dcterms:created>
  <dcterms:modified xsi:type="dcterms:W3CDTF">2025-11-19T18:27:45Z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