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5"/>
  </p:notesMasterIdLst>
  <p:handoutMasterIdLst>
    <p:handoutMasterId r:id="rId16"/>
  </p:handoutMasterIdLst>
  <p:sldIdLst>
    <p:sldId id="256" r:id="rId5"/>
    <p:sldId id="331" r:id="rId6"/>
    <p:sldId id="341" r:id="rId7"/>
    <p:sldId id="353" r:id="rId8"/>
    <p:sldId id="354" r:id="rId9"/>
    <p:sldId id="349" r:id="rId10"/>
    <p:sldId id="350" r:id="rId11"/>
    <p:sldId id="351" r:id="rId12"/>
    <p:sldId id="352"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A8CEB8-3DA8-4DE4-B446-32FAEAEF63D1}" v="8" dt="2022-08-08T13:42:09.6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86395"/>
  </p:normalViewPr>
  <p:slideViewPr>
    <p:cSldViewPr showGuides="1">
      <p:cViewPr varScale="1">
        <p:scale>
          <a:sx n="110" d="100"/>
          <a:sy n="110" d="100"/>
        </p:scale>
        <p:origin x="1216" y="16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D5A8CEB8-3DA8-4DE4-B446-32FAEAEF63D1}"/>
    <pc:docChg chg="modSld">
      <pc:chgData name="Eve Thould" userId="38451c84653f422f" providerId="LiveId" clId="{D5A8CEB8-3DA8-4DE4-B446-32FAEAEF63D1}" dt="2022-08-08T13:35:32.903" v="89" actId="1035"/>
      <pc:docMkLst>
        <pc:docMk/>
      </pc:docMkLst>
      <pc:sldChg chg="modSp mod">
        <pc:chgData name="Eve Thould" userId="38451c84653f422f" providerId="LiveId" clId="{D5A8CEB8-3DA8-4DE4-B446-32FAEAEF63D1}" dt="2022-08-04T13:41:37.934" v="29" actId="20577"/>
        <pc:sldMkLst>
          <pc:docMk/>
          <pc:sldMk cId="0" sldId="256"/>
        </pc:sldMkLst>
        <pc:spChg chg="mod">
          <ac:chgData name="Eve Thould" userId="38451c84653f422f" providerId="LiveId" clId="{D5A8CEB8-3DA8-4DE4-B446-32FAEAEF63D1}" dt="2022-08-04T13:41:37.934" v="29" actId="20577"/>
          <ac:spMkLst>
            <pc:docMk/>
            <pc:sldMk cId="0" sldId="256"/>
            <ac:spMk id="2053" creationId="{00000000-0000-0000-0000-000000000000}"/>
          </ac:spMkLst>
        </pc:spChg>
        <pc:spChg chg="mod">
          <ac:chgData name="Eve Thould" userId="38451c84653f422f" providerId="LiveId" clId="{D5A8CEB8-3DA8-4DE4-B446-32FAEAEF63D1}" dt="2022-08-03T15:46:36.931" v="0" actId="20577"/>
          <ac:spMkLst>
            <pc:docMk/>
            <pc:sldMk cId="0" sldId="256"/>
            <ac:spMk id="2054" creationId="{00000000-0000-0000-0000-000000000000}"/>
          </ac:spMkLst>
        </pc:spChg>
      </pc:sldChg>
      <pc:sldChg chg="modSp mod">
        <pc:chgData name="Eve Thould" userId="38451c84653f422f" providerId="LiveId" clId="{D5A8CEB8-3DA8-4DE4-B446-32FAEAEF63D1}" dt="2022-08-04T15:07:22.911" v="34" actId="20577"/>
        <pc:sldMkLst>
          <pc:docMk/>
          <pc:sldMk cId="0" sldId="331"/>
        </pc:sldMkLst>
        <pc:spChg chg="mod">
          <ac:chgData name="Eve Thould" userId="38451c84653f422f" providerId="LiveId" clId="{D5A8CEB8-3DA8-4DE4-B446-32FAEAEF63D1}" dt="2022-08-04T15:07:22.911" v="34" actId="20577"/>
          <ac:spMkLst>
            <pc:docMk/>
            <pc:sldMk cId="0" sldId="331"/>
            <ac:spMk id="3" creationId="{00000000-0000-0000-0000-000000000000}"/>
          </ac:spMkLst>
        </pc:spChg>
      </pc:sldChg>
      <pc:sldChg chg="modSp mod">
        <pc:chgData name="Eve Thould" userId="38451c84653f422f" providerId="LiveId" clId="{D5A8CEB8-3DA8-4DE4-B446-32FAEAEF63D1}" dt="2022-08-08T13:35:32.903" v="89" actId="1035"/>
        <pc:sldMkLst>
          <pc:docMk/>
          <pc:sldMk cId="58304019" sldId="348"/>
        </pc:sldMkLst>
        <pc:spChg chg="mod">
          <ac:chgData name="Eve Thould" userId="38451c84653f422f" providerId="LiveId" clId="{D5A8CEB8-3DA8-4DE4-B446-32FAEAEF63D1}" dt="2022-08-08T13:35:32.903" v="89" actId="1035"/>
          <ac:spMkLst>
            <pc:docMk/>
            <pc:sldMk cId="58304019" sldId="348"/>
            <ac:spMk id="3" creationId="{00000000-0000-0000-0000-000000000000}"/>
          </ac:spMkLst>
        </pc:spChg>
      </pc:sldChg>
      <pc:sldChg chg="modSp mod modNotesTx">
        <pc:chgData name="Eve Thould" userId="38451c84653f422f" providerId="LiveId" clId="{D5A8CEB8-3DA8-4DE4-B446-32FAEAEF63D1}" dt="2022-08-04T15:23:13.503" v="46" actId="20577"/>
        <pc:sldMkLst>
          <pc:docMk/>
          <pc:sldMk cId="879400632" sldId="349"/>
        </pc:sldMkLst>
        <pc:spChg chg="mod">
          <ac:chgData name="Eve Thould" userId="38451c84653f422f" providerId="LiveId" clId="{D5A8CEB8-3DA8-4DE4-B446-32FAEAEF63D1}" dt="2022-08-04T15:23:13.503" v="46" actId="20577"/>
          <ac:spMkLst>
            <pc:docMk/>
            <pc:sldMk cId="879400632" sldId="349"/>
            <ac:spMk id="3" creationId="{00000000-0000-0000-0000-000000000000}"/>
          </ac:spMkLst>
        </pc:spChg>
      </pc:sldChg>
      <pc:sldChg chg="modSp mod">
        <pc:chgData name="Eve Thould" userId="38451c84653f422f" providerId="LiveId" clId="{D5A8CEB8-3DA8-4DE4-B446-32FAEAEF63D1}" dt="2022-08-08T13:34:46.980" v="75" actId="20577"/>
        <pc:sldMkLst>
          <pc:docMk/>
          <pc:sldMk cId="3722349201" sldId="350"/>
        </pc:sldMkLst>
        <pc:spChg chg="mod">
          <ac:chgData name="Eve Thould" userId="38451c84653f422f" providerId="LiveId" clId="{D5A8CEB8-3DA8-4DE4-B446-32FAEAEF63D1}" dt="2022-08-08T13:34:46.980" v="75" actId="20577"/>
          <ac:spMkLst>
            <pc:docMk/>
            <pc:sldMk cId="3722349201" sldId="350"/>
            <ac:spMk id="3" creationId="{00000000-0000-0000-0000-000000000000}"/>
          </ac:spMkLst>
        </pc:spChg>
      </pc:sldChg>
      <pc:sldChg chg="modSp mod modNotesTx">
        <pc:chgData name="Eve Thould" userId="38451c84653f422f" providerId="LiveId" clId="{D5A8CEB8-3DA8-4DE4-B446-32FAEAEF63D1}" dt="2022-08-08T13:35:06.304" v="81" actId="1037"/>
        <pc:sldMkLst>
          <pc:docMk/>
          <pc:sldMk cId="202640443" sldId="351"/>
        </pc:sldMkLst>
        <pc:spChg chg="mod">
          <ac:chgData name="Eve Thould" userId="38451c84653f422f" providerId="LiveId" clId="{D5A8CEB8-3DA8-4DE4-B446-32FAEAEF63D1}" dt="2022-08-08T13:35:06.304" v="81" actId="1037"/>
          <ac:spMkLst>
            <pc:docMk/>
            <pc:sldMk cId="202640443" sldId="351"/>
            <ac:spMk id="3" creationId="{00000000-0000-0000-0000-000000000000}"/>
          </ac:spMkLst>
        </pc:spChg>
        <pc:spChg chg="mod">
          <ac:chgData name="Eve Thould" userId="38451c84653f422f" providerId="LiveId" clId="{D5A8CEB8-3DA8-4DE4-B446-32FAEAEF63D1}" dt="2022-08-08T13:35:01.332" v="79" actId="1038"/>
          <ac:spMkLst>
            <pc:docMk/>
            <pc:sldMk cId="202640443" sldId="351"/>
            <ac:spMk id="8" creationId="{F3E0060F-0E39-996C-D548-627DF0B84248}"/>
          </ac:spMkLst>
        </pc:spChg>
        <pc:picChg chg="mod">
          <ac:chgData name="Eve Thould" userId="38451c84653f422f" providerId="LiveId" clId="{D5A8CEB8-3DA8-4DE4-B446-32FAEAEF63D1}" dt="2022-08-07T22:06:46.907" v="65" actId="14826"/>
          <ac:picMkLst>
            <pc:docMk/>
            <pc:sldMk cId="202640443" sldId="351"/>
            <ac:picMk id="1026" creationId="{FBE46FB0-9601-61EC-3857-82AA9C223BBC}"/>
          </ac:picMkLst>
        </pc:picChg>
      </pc:sldChg>
      <pc:sldChg chg="modSp mod">
        <pc:chgData name="Eve Thould" userId="38451c84653f422f" providerId="LiveId" clId="{D5A8CEB8-3DA8-4DE4-B446-32FAEAEF63D1}" dt="2022-08-08T13:35:20.502" v="82" actId="1036"/>
        <pc:sldMkLst>
          <pc:docMk/>
          <pc:sldMk cId="2062041089" sldId="352"/>
        </pc:sldMkLst>
        <pc:spChg chg="mod">
          <ac:chgData name="Eve Thould" userId="38451c84653f422f" providerId="LiveId" clId="{D5A8CEB8-3DA8-4DE4-B446-32FAEAEF63D1}" dt="2022-08-08T13:35:20.502" v="82" actId="1036"/>
          <ac:spMkLst>
            <pc:docMk/>
            <pc:sldMk cId="2062041089" sldId="352"/>
            <ac:spMk id="3" creationId="{00000000-0000-0000-0000-000000000000}"/>
          </ac:spMkLst>
        </pc:spChg>
      </pc:sldChg>
      <pc:sldChg chg="addSp delSp modSp modNotesTx">
        <pc:chgData name="Eve Thould" userId="38451c84653f422f" providerId="LiveId" clId="{D5A8CEB8-3DA8-4DE4-B446-32FAEAEF63D1}" dt="2022-08-07T22:05:11.403" v="63" actId="14826"/>
        <pc:sldMkLst>
          <pc:docMk/>
          <pc:sldMk cId="3233659492" sldId="353"/>
        </pc:sldMkLst>
        <pc:picChg chg="add mod">
          <ac:chgData name="Eve Thould" userId="38451c84653f422f" providerId="LiveId" clId="{D5A8CEB8-3DA8-4DE4-B446-32FAEAEF63D1}" dt="2022-08-07T22:05:11.403" v="63" actId="14826"/>
          <ac:picMkLst>
            <pc:docMk/>
            <pc:sldMk cId="3233659492" sldId="353"/>
            <ac:picMk id="4" creationId="{0D391CDE-ED7C-4214-8F0E-034D4A059D57}"/>
          </ac:picMkLst>
        </pc:picChg>
        <pc:picChg chg="del">
          <ac:chgData name="Eve Thould" userId="38451c84653f422f" providerId="LiveId" clId="{D5A8CEB8-3DA8-4DE4-B446-32FAEAEF63D1}" dt="2022-08-07T22:04:55.819" v="59" actId="478"/>
          <ac:picMkLst>
            <pc:docMk/>
            <pc:sldMk cId="3233659492" sldId="353"/>
            <ac:picMk id="1026" creationId="{50EBC6C6-052D-4740-B0A3-5CB3EC942EAA}"/>
          </ac:picMkLst>
        </pc:picChg>
      </pc:sldChg>
      <pc:sldChg chg="modSp modNotesTx">
        <pc:chgData name="Eve Thould" userId="38451c84653f422f" providerId="LiveId" clId="{D5A8CEB8-3DA8-4DE4-B446-32FAEAEF63D1}" dt="2022-08-07T22:05:44.094" v="64" actId="14826"/>
        <pc:sldMkLst>
          <pc:docMk/>
          <pc:sldMk cId="3053575308" sldId="354"/>
        </pc:sldMkLst>
        <pc:picChg chg="mod">
          <ac:chgData name="Eve Thould" userId="38451c84653f422f" providerId="LiveId" clId="{D5A8CEB8-3DA8-4DE4-B446-32FAEAEF63D1}" dt="2022-08-07T22:05:44.094" v="64" actId="14826"/>
          <ac:picMkLst>
            <pc:docMk/>
            <pc:sldMk cId="3053575308" sldId="354"/>
            <ac:picMk id="2052" creationId="{32D806F0-64A7-314B-820B-52DC9BDB8F6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11/28/25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237342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775731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1" dirty="0"/>
              <a:t>Tutor notes: Tutor to discuss with learners the different types of inspections and the benefits of these type for both the organisation and the regulatory body. </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057103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5731194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1" dirty="0"/>
              <a:t>Tutor notes: Tutor could ask learners to think of specific </a:t>
            </a:r>
            <a:r>
              <a:rPr lang="en-US" i="1" dirty="0"/>
              <a:t>operational, financial, reputational risks that could be a result of being non-compliant.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7571783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Tutor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 learners: </a:t>
            </a:r>
            <a:r>
              <a:rPr lang="en-US" b="1" dirty="0">
                <a:ea typeface="ＭＳ Ｐゴシック" pitchFamily="-105" charset="-128"/>
                <a:cs typeface="ＭＳ Ｐゴシック" pitchFamily="-105" charset="-128"/>
              </a:rPr>
              <a:t>Can you think of any barriers organisations may face in using approaches to remain compliant?</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Opportunity for tutor to test learners understanding and suggest barriers such as resistance from staff and lack of staff buy in. </a:t>
            </a:r>
            <a:endParaRPr lang="en-US" dirty="0"/>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635128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75182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037495"/>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3FA840DC-B5D1-6FAC-6544-2DB6B5B29C86}"/>
              </a:ext>
            </a:extLst>
          </p:cNvPr>
          <p:cNvPicPr>
            <a:picLocks noChangeAspect="1"/>
          </p:cNvPicPr>
          <p:nvPr userDrawn="1"/>
        </p:nvPicPr>
        <p:blipFill>
          <a:blip r:embed="rId4"/>
          <a:stretch>
            <a:fillRect/>
          </a:stretch>
        </p:blipFill>
        <p:spPr>
          <a:xfrm>
            <a:off x="8156448" y="595800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Quality </a:t>
            </a:r>
            <a:r>
              <a:rPr lang="en-GB" sz="2400" b="1"/>
              <a:t>and compliance</a:t>
            </a:r>
            <a:endParaRPr lang="en-GB" sz="2400" b="1" dirty="0"/>
          </a:p>
          <a:p>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9: </a:t>
            </a:r>
            <a:r>
              <a:rPr lang="en-GB"/>
              <a:t>Regulatory inspections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1967045"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GB" dirty="0">
                <a:ea typeface="ＭＳ Ｐゴシック" pitchFamily="-105" charset="-128"/>
                <a:cs typeface="ＭＳ Ｐゴシック" pitchFamily="-105" charset="-128"/>
              </a:rPr>
              <a:t>understand the powers that regulatory authorities have </a:t>
            </a:r>
          </a:p>
          <a:p>
            <a:pPr lvl="1"/>
            <a:r>
              <a:rPr lang="en-GB" dirty="0">
                <a:ea typeface="ＭＳ Ｐゴシック" pitchFamily="-105" charset="-128"/>
                <a:cs typeface="ＭＳ Ｐゴシック" pitchFamily="-105" charset="-128"/>
              </a:rPr>
              <a:t>understand the purpose and frequency of inspections and the preparation an organisation needs to make in relation </a:t>
            </a:r>
            <a:r>
              <a:rPr lang="en-GB">
                <a:ea typeface="ＭＳ Ｐゴシック" pitchFamily="-105" charset="-128"/>
                <a:cs typeface="ＭＳ Ｐゴシック" pitchFamily="-105" charset="-128"/>
              </a:rPr>
              <a:t>to inspections</a:t>
            </a:r>
            <a:endParaRPr lang="en-GB" dirty="0">
              <a:ea typeface="ＭＳ Ｐゴシック" pitchFamily="-105" charset="-128"/>
              <a:cs typeface="ＭＳ Ｐゴシック" pitchFamily="-105" charset="-128"/>
            </a:endParaRPr>
          </a:p>
          <a:p>
            <a:pPr lvl="1"/>
            <a:r>
              <a:rPr lang="en-GB" dirty="0">
                <a:ea typeface="ＭＳ Ｐゴシック" pitchFamily="-105" charset="-128"/>
                <a:cs typeface="ＭＳ Ｐゴシック" pitchFamily="-105" charset="-128"/>
              </a:rPr>
              <a:t>understand the impacts and risks of being regulatory non-compliant to an organisation and the approaches that organisations follow to be compliant. </a:t>
            </a: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Powers that regulatory authorities have (1)</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Regulatory authorities/bodies have many powers which they can use against an </a:t>
            </a:r>
            <a:r>
              <a:rPr lang="en-US" dirty="0" err="1"/>
              <a:t>organisation</a:t>
            </a:r>
            <a:r>
              <a:rPr lang="en-US" dirty="0"/>
              <a:t> that is not meeting the required standard or found to be breaching the rules set by the regulatory authority. </a:t>
            </a:r>
          </a:p>
          <a:p>
            <a:pPr marL="0" lvl="1" indent="0">
              <a:buNone/>
            </a:pPr>
            <a:r>
              <a:rPr lang="en-US" dirty="0"/>
              <a:t>There are three main powers which an authority can use against an organisation. The option selected by the authority will depend on the nature of the incident and the seriousness. </a:t>
            </a:r>
          </a:p>
          <a:p>
            <a:pPr marL="0" lvl="1" indent="0">
              <a:buNone/>
            </a:pPr>
            <a:r>
              <a:rPr lang="en-US" dirty="0"/>
              <a:t>The powers are: </a:t>
            </a:r>
          </a:p>
          <a:p>
            <a:pPr lvl="1"/>
            <a:r>
              <a:rPr lang="en-US" dirty="0"/>
              <a:t>prohibition notice</a:t>
            </a:r>
          </a:p>
          <a:p>
            <a:pPr lvl="1"/>
            <a:r>
              <a:rPr lang="en-US" dirty="0"/>
              <a:t>suspension</a:t>
            </a:r>
          </a:p>
          <a:p>
            <a:pPr lvl="1"/>
            <a:r>
              <a:rPr lang="en-US" dirty="0"/>
              <a:t>closure. </a:t>
            </a:r>
          </a:p>
          <a:p>
            <a:pPr marL="0" lvl="1" indent="0">
              <a:buNone/>
            </a:pPr>
            <a:endParaRPr lang="en-US" dirty="0">
              <a:highlight>
                <a:srgbClr val="FFFF00"/>
              </a:highlight>
            </a:endParaRPr>
          </a:p>
        </p:txBody>
      </p:sp>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Powers that regulatory authorities have (2)</a:t>
            </a:r>
            <a:endParaRPr lang="en-US" dirty="0"/>
          </a:p>
        </p:txBody>
      </p:sp>
      <p:sp>
        <p:nvSpPr>
          <p:cNvPr id="3" name="Content Placeholder 2"/>
          <p:cNvSpPr>
            <a:spLocks noGrp="1"/>
          </p:cNvSpPr>
          <p:nvPr>
            <p:ph sz="quarter" idx="10"/>
          </p:nvPr>
        </p:nvSpPr>
        <p:spPr>
          <a:xfrm>
            <a:off x="457200" y="1512000"/>
            <a:ext cx="5554960" cy="4248000"/>
          </a:xfrm>
        </p:spPr>
        <p:txBody>
          <a:bodyPr/>
          <a:lstStyle/>
          <a:p>
            <a:pPr lvl="1"/>
            <a:r>
              <a:rPr lang="en-US" b="1" dirty="0"/>
              <a:t>Prohibition notice:</a:t>
            </a:r>
            <a:r>
              <a:rPr lang="en-US" dirty="0"/>
              <a:t> Requires the organisation to cease related activities immediately until the documented issues have been resolved or for a set period of time due to being non-compliant. The issues would also need to be confirmed to be of an acceptable standard (follow up) by the regulatory authority before activities can resume. </a:t>
            </a:r>
          </a:p>
          <a:p>
            <a:pPr lvl="1"/>
            <a:r>
              <a:rPr lang="en-US" dirty="0"/>
              <a:t>Example: Due to extreme health and safety concerns the Health &amp; Safety Executive has issued a prohibition notice to a factory as it is not using personal protective equipment (PPE). The factory must supply PPE to all employees before resuming any activity.</a:t>
            </a:r>
          </a:p>
          <a:p>
            <a:pPr lvl="1"/>
            <a:endParaRPr lang="en-US" dirty="0"/>
          </a:p>
          <a:p>
            <a:pPr marL="0" lvl="1" indent="0">
              <a:buNone/>
            </a:pPr>
            <a:endParaRPr lang="en-US" dirty="0">
              <a:highlight>
                <a:srgbClr val="FFFF00"/>
              </a:highlight>
            </a:endParaRPr>
          </a:p>
        </p:txBody>
      </p:sp>
      <p:pic>
        <p:nvPicPr>
          <p:cNvPr id="4" name="Picture 2">
            <a:extLst>
              <a:ext uri="{FF2B5EF4-FFF2-40B4-BE49-F238E27FC236}">
                <a16:creationId xmlns:a16="http://schemas.microsoft.com/office/drawing/2014/main" id="{0D391CDE-ED7C-4214-8F0E-034D4A059D5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6156176" y="2102868"/>
            <a:ext cx="2673014" cy="3066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3659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Powers that regulatory authorities have (3)</a:t>
            </a:r>
            <a:endParaRPr lang="en-US" dirty="0"/>
          </a:p>
        </p:txBody>
      </p:sp>
      <p:sp>
        <p:nvSpPr>
          <p:cNvPr id="3" name="Content Placeholder 2"/>
          <p:cNvSpPr>
            <a:spLocks noGrp="1"/>
          </p:cNvSpPr>
          <p:nvPr>
            <p:ph sz="quarter" idx="10"/>
          </p:nvPr>
        </p:nvSpPr>
        <p:spPr>
          <a:xfrm>
            <a:off x="457200" y="1512000"/>
            <a:ext cx="8229600" cy="4248000"/>
          </a:xfrm>
        </p:spPr>
        <p:txBody>
          <a:bodyPr/>
          <a:lstStyle/>
          <a:p>
            <a:pPr lvl="1"/>
            <a:r>
              <a:rPr lang="en-US" b="1" dirty="0"/>
              <a:t>Suspension</a:t>
            </a:r>
            <a:r>
              <a:rPr lang="en-US" dirty="0"/>
              <a:t>: A suspension notice could be issued until an organisation is fully compliant with the required standards that it should be following. This would mean the organisation does not operate until the issues have been rectified.</a:t>
            </a:r>
          </a:p>
          <a:p>
            <a:pPr lvl="1"/>
            <a:endParaRPr lang="en-US" dirty="0"/>
          </a:p>
          <a:p>
            <a:pPr lvl="1"/>
            <a:r>
              <a:rPr lang="en-US" b="1" dirty="0"/>
              <a:t>Closure: </a:t>
            </a:r>
            <a:r>
              <a:rPr lang="en-US" dirty="0"/>
              <a:t>The organisation must close and cease all activity. This is the most serious of penalties that the regulatory authority can apply. The organisation is no longer allowed to operate in any form.  </a:t>
            </a:r>
          </a:p>
          <a:p>
            <a:pPr marL="0" lvl="1" indent="0">
              <a:buNone/>
            </a:pPr>
            <a:endParaRPr lang="en-US" dirty="0">
              <a:highlight>
                <a:srgbClr val="FFFF00"/>
              </a:highlight>
            </a:endParaRPr>
          </a:p>
        </p:txBody>
      </p:sp>
      <p:pic>
        <p:nvPicPr>
          <p:cNvPr id="2052" name="Picture 4">
            <a:extLst>
              <a:ext uri="{FF2B5EF4-FFF2-40B4-BE49-F238E27FC236}">
                <a16:creationId xmlns:a16="http://schemas.microsoft.com/office/drawing/2014/main" id="{32D806F0-64A7-314B-820B-52DC9BDB8F6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2771800" y="4392139"/>
            <a:ext cx="3096344" cy="15503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35753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Purpose and frequency of inspections</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Regulatory bodies carry out routine inspections to ensure organisations are being compliant and following the regulation and standards. </a:t>
            </a:r>
          </a:p>
          <a:p>
            <a:pPr marL="0" lvl="1" indent="0">
              <a:buNone/>
            </a:pPr>
            <a:r>
              <a:rPr lang="en-US" dirty="0"/>
              <a:t>The purpose of these inspections is to check if an organisation is doing what it says it is doing or meant to be doing. Inspections can be: </a:t>
            </a:r>
          </a:p>
          <a:p>
            <a:pPr lvl="1"/>
            <a:r>
              <a:rPr lang="en-US" b="1" dirty="0"/>
              <a:t>pre-planned inspections: </a:t>
            </a:r>
            <a:r>
              <a:rPr lang="en-US" dirty="0"/>
              <a:t>whereby organisations are informed in advance as to when an inspection will be taking place</a:t>
            </a:r>
          </a:p>
          <a:p>
            <a:pPr lvl="1"/>
            <a:r>
              <a:rPr lang="en-US" b="1" dirty="0"/>
              <a:t>unannounced inspections: </a:t>
            </a:r>
            <a:r>
              <a:rPr lang="en-US" dirty="0"/>
              <a:t>whereby the organisation is not informed in advance and receives no notice of the inspection taking place. </a:t>
            </a:r>
          </a:p>
          <a:p>
            <a:pPr marL="0" lvl="1" indent="0">
              <a:buNone/>
            </a:pPr>
            <a:r>
              <a:rPr lang="en-US" dirty="0"/>
              <a:t>The type and frequency of inspection will depend on the regulatory body itself and its requirements but also will depend if it’s a routine inspection or due to a complaint/concern having been raised. This could range from a six-monthly inspection to a yearly inspection.</a:t>
            </a:r>
          </a:p>
        </p:txBody>
      </p:sp>
    </p:spTree>
    <p:extLst>
      <p:ext uri="{BB962C8B-B14F-4D97-AF65-F5344CB8AC3E}">
        <p14:creationId xmlns:p14="http://schemas.microsoft.com/office/powerpoint/2010/main" val="8794006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Preparation an organisation needs to make</a:t>
            </a:r>
            <a:endParaRPr lang="en-US" dirty="0"/>
          </a:p>
        </p:txBody>
      </p:sp>
      <p:sp>
        <p:nvSpPr>
          <p:cNvPr id="3" name="Content Placeholder 2"/>
          <p:cNvSpPr>
            <a:spLocks noGrp="1"/>
          </p:cNvSpPr>
          <p:nvPr>
            <p:ph sz="quarter" idx="10"/>
          </p:nvPr>
        </p:nvSpPr>
        <p:spPr>
          <a:xfrm>
            <a:off x="456771" y="1463902"/>
            <a:ext cx="8229600" cy="4248000"/>
          </a:xfrm>
        </p:spPr>
        <p:txBody>
          <a:bodyPr/>
          <a:lstStyle/>
          <a:p>
            <a:pPr marL="0" lvl="1" indent="0">
              <a:buNone/>
            </a:pPr>
            <a:r>
              <a:rPr lang="en-US" dirty="0"/>
              <a:t>When an organisation receives notice of a forthcoming inspection advanced preparation will need to be made. This preparation will ensure the inspection runs as planned and will not identify any major issues that are previously unknown. </a:t>
            </a:r>
          </a:p>
          <a:p>
            <a:pPr marL="0" lvl="1" indent="0">
              <a:buNone/>
            </a:pPr>
            <a:r>
              <a:rPr lang="en-US" b="1" dirty="0"/>
              <a:t>Preparation could include: </a:t>
            </a:r>
          </a:p>
          <a:p>
            <a:pPr lvl="1"/>
            <a:r>
              <a:rPr lang="en-US" dirty="0"/>
              <a:t>hold staff meeting and discuss the inspection agenda</a:t>
            </a:r>
          </a:p>
          <a:p>
            <a:pPr lvl="1"/>
            <a:r>
              <a:rPr lang="en-US" dirty="0"/>
              <a:t>allocate staff tasks based on the nature of the inspection</a:t>
            </a:r>
          </a:p>
          <a:p>
            <a:pPr lvl="1"/>
            <a:r>
              <a:rPr lang="en-US" dirty="0"/>
              <a:t>liaise with staff to ensure that the items requested by the regulatory body are available for review </a:t>
            </a:r>
          </a:p>
          <a:p>
            <a:pPr lvl="1"/>
            <a:r>
              <a:rPr lang="en-US" dirty="0"/>
              <a:t>complete regular ‘mock inspections’ internally to identify any gaps</a:t>
            </a:r>
          </a:p>
          <a:p>
            <a:pPr lvl="1"/>
            <a:r>
              <a:rPr lang="en-US" dirty="0"/>
              <a:t>prepare all organisation documentation such as policies, procedures, </a:t>
            </a:r>
            <a:r>
              <a:rPr lang="en-US" dirty="0" err="1"/>
              <a:t>organisation</a:t>
            </a:r>
            <a:r>
              <a:rPr lang="en-US" dirty="0"/>
              <a:t> chart, etc.</a:t>
            </a:r>
          </a:p>
        </p:txBody>
      </p:sp>
    </p:spTree>
    <p:extLst>
      <p:ext uri="{BB962C8B-B14F-4D97-AF65-F5344CB8AC3E}">
        <p14:creationId xmlns:p14="http://schemas.microsoft.com/office/powerpoint/2010/main" val="37223492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Impacts and risks of being regulatory non-compliant</a:t>
            </a:r>
            <a:endParaRPr lang="en-US" dirty="0"/>
          </a:p>
        </p:txBody>
      </p:sp>
      <p:sp>
        <p:nvSpPr>
          <p:cNvPr id="3" name="Content Placeholder 2"/>
          <p:cNvSpPr>
            <a:spLocks noGrp="1"/>
          </p:cNvSpPr>
          <p:nvPr>
            <p:ph sz="quarter" idx="10"/>
          </p:nvPr>
        </p:nvSpPr>
        <p:spPr>
          <a:xfrm>
            <a:off x="467544" y="2910805"/>
            <a:ext cx="4349060" cy="4248000"/>
          </a:xfrm>
        </p:spPr>
        <p:txBody>
          <a:bodyPr/>
          <a:lstStyle/>
          <a:p>
            <a:pPr marL="0" lvl="1" indent="0">
              <a:buNone/>
            </a:pPr>
            <a:r>
              <a:rPr lang="en-US" dirty="0"/>
              <a:t>Being non-compliant can have serious impacts and risks on the organisation. These include: </a:t>
            </a:r>
          </a:p>
          <a:p>
            <a:pPr lvl="1"/>
            <a:r>
              <a:rPr lang="en-US" b="1" dirty="0"/>
              <a:t>impacts:</a:t>
            </a:r>
            <a:r>
              <a:rPr lang="en-US" dirty="0"/>
              <a:t> job losses, budget reductions, no service for customers, customer dissatisfaction, fines, prohibition notices issues, suspensions issued</a:t>
            </a:r>
          </a:p>
          <a:p>
            <a:pPr lvl="1"/>
            <a:r>
              <a:rPr lang="en-US" b="1" dirty="0"/>
              <a:t>risks</a:t>
            </a:r>
            <a:r>
              <a:rPr lang="en-US" dirty="0"/>
              <a:t>: operational, financial, reputational.</a:t>
            </a:r>
          </a:p>
          <a:p>
            <a:pPr lvl="1"/>
            <a:endParaRPr lang="en-US" dirty="0"/>
          </a:p>
        </p:txBody>
      </p:sp>
      <p:pic>
        <p:nvPicPr>
          <p:cNvPr id="1026" name="Picture 2">
            <a:extLst>
              <a:ext uri="{FF2B5EF4-FFF2-40B4-BE49-F238E27FC236}">
                <a16:creationId xmlns:a16="http://schemas.microsoft.com/office/drawing/2014/main" id="{FBE46FB0-9601-61EC-3857-82AA9C223BBC}"/>
              </a:ext>
            </a:extLst>
          </p:cNvPr>
          <p:cNvPicPr>
            <a:picLocks noChangeAspect="1" noChangeArrowheads="1"/>
          </p:cNvPicPr>
          <p:nvPr/>
        </p:nvPicPr>
        <p:blipFill>
          <a:blip r:embed="rId3"/>
          <a:srcRect/>
          <a:stretch/>
        </p:blipFill>
        <p:spPr bwMode="auto">
          <a:xfrm>
            <a:off x="5148064" y="3346032"/>
            <a:ext cx="3776186" cy="209955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F3E0060F-0E39-996C-D548-627DF0B84248}"/>
              </a:ext>
            </a:extLst>
          </p:cNvPr>
          <p:cNvSpPr txBox="1"/>
          <p:nvPr/>
        </p:nvSpPr>
        <p:spPr>
          <a:xfrm>
            <a:off x="384455" y="1503849"/>
            <a:ext cx="8219993" cy="1323439"/>
          </a:xfrm>
          <a:prstGeom prst="rect">
            <a:avLst/>
          </a:prstGeom>
          <a:noFill/>
        </p:spPr>
        <p:txBody>
          <a:bodyPr wrap="square">
            <a:spAutoFit/>
          </a:bodyPr>
          <a:lstStyle/>
          <a:p>
            <a:pPr marL="0" lvl="1" indent="0">
              <a:buNone/>
            </a:pPr>
            <a:r>
              <a:rPr lang="en-US" dirty="0"/>
              <a:t>Following on from an inspection, a regulatory body will prepare a report with feedback to the </a:t>
            </a:r>
            <a:r>
              <a:rPr lang="en-US" dirty="0" err="1"/>
              <a:t>organisation</a:t>
            </a:r>
            <a:r>
              <a:rPr lang="en-US" dirty="0"/>
              <a:t> on the outcome of the inspection. </a:t>
            </a:r>
          </a:p>
          <a:p>
            <a:pPr marL="0" lvl="1" indent="0">
              <a:buNone/>
            </a:pPr>
            <a:r>
              <a:rPr lang="en-US" dirty="0" err="1"/>
              <a:t>Organisations</a:t>
            </a:r>
            <a:r>
              <a:rPr lang="en-US" dirty="0"/>
              <a:t> will be informed if they are being compliant or non-compliant and the areas associated with each. </a:t>
            </a:r>
          </a:p>
        </p:txBody>
      </p:sp>
    </p:spTree>
    <p:extLst>
      <p:ext uri="{BB962C8B-B14F-4D97-AF65-F5344CB8AC3E}">
        <p14:creationId xmlns:p14="http://schemas.microsoft.com/office/powerpoint/2010/main" val="2026404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Approaches that organisations follow to be compliant</a:t>
            </a:r>
            <a:endParaRPr lang="en-US" dirty="0"/>
          </a:p>
        </p:txBody>
      </p:sp>
      <p:sp>
        <p:nvSpPr>
          <p:cNvPr id="3" name="Content Placeholder 2"/>
          <p:cNvSpPr>
            <a:spLocks noGrp="1"/>
          </p:cNvSpPr>
          <p:nvPr>
            <p:ph sz="quarter" idx="10"/>
          </p:nvPr>
        </p:nvSpPr>
        <p:spPr>
          <a:xfrm>
            <a:off x="432679" y="1845296"/>
            <a:ext cx="8229600" cy="4248000"/>
          </a:xfrm>
        </p:spPr>
        <p:txBody>
          <a:bodyPr/>
          <a:lstStyle/>
          <a:p>
            <a:pPr marL="0" lvl="1" indent="0">
              <a:buNone/>
            </a:pPr>
            <a:r>
              <a:rPr lang="en-US" dirty="0"/>
              <a:t>Organisations can use a range of approaches to ensure they are compliant with the the regulatory body. These approaches can help an organisation prepare for real-life inspections and ensure it is being compliant at all times. These could include:</a:t>
            </a:r>
          </a:p>
          <a:p>
            <a:pPr lvl="1"/>
            <a:r>
              <a:rPr lang="en-US" dirty="0"/>
              <a:t>appointing a compliance manager to take responsibility for enforcing compliance and ensuring staff follow the standards</a:t>
            </a:r>
          </a:p>
          <a:p>
            <a:pPr lvl="1"/>
            <a:r>
              <a:rPr lang="en-US" dirty="0"/>
              <a:t>undertaking regular internal inspections and having ‘mock inspections’ to identify any potential issues</a:t>
            </a:r>
          </a:p>
          <a:p>
            <a:pPr lvl="1"/>
            <a:r>
              <a:rPr lang="en-US" dirty="0"/>
              <a:t>using unannounced internal inspections to get an ‘on the spot’ picture of how standards are being followed</a:t>
            </a:r>
          </a:p>
          <a:p>
            <a:pPr lvl="1"/>
            <a:r>
              <a:rPr lang="en-US" dirty="0"/>
              <a:t>regularly quality assuring staff work against the standards.</a:t>
            </a:r>
          </a:p>
          <a:p>
            <a:pPr marL="0" lvl="1" indent="0">
              <a:buNone/>
            </a:pPr>
            <a:endParaRPr lang="en-US" dirty="0">
              <a:highlight>
                <a:srgbClr val="FFFF00"/>
              </a:highlight>
            </a:endParaRPr>
          </a:p>
        </p:txBody>
      </p:sp>
    </p:spTree>
    <p:extLst>
      <p:ext uri="{BB962C8B-B14F-4D97-AF65-F5344CB8AC3E}">
        <p14:creationId xmlns:p14="http://schemas.microsoft.com/office/powerpoint/2010/main" val="20620410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1491</TotalTime>
  <Words>952</Words>
  <Application>Microsoft Macintosh PowerPoint</Application>
  <PresentationFormat>On-screen Show (4:3)</PresentationFormat>
  <Paragraphs>69</Paragraphs>
  <Slides>10</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ＭＳ Ｐゴシック</vt:lpstr>
      <vt:lpstr>Arial</vt:lpstr>
      <vt:lpstr>Lucida Grande</vt:lpstr>
      <vt:lpstr>Times New Roman</vt:lpstr>
      <vt:lpstr>Default Design</vt:lpstr>
      <vt:lpstr>PowerPoint 9: Regulatory inspections</vt:lpstr>
      <vt:lpstr>Learning objectives</vt:lpstr>
      <vt:lpstr>Powers that regulatory authorities have (1)</vt:lpstr>
      <vt:lpstr>Powers that regulatory authorities have (2)</vt:lpstr>
      <vt:lpstr>Powers that regulatory authorities have (3)</vt:lpstr>
      <vt:lpstr>Purpose and frequency of inspections</vt:lpstr>
      <vt:lpstr>Preparation an organisation needs to make</vt:lpstr>
      <vt:lpstr>Impacts and risks of being regulatory non-compliant</vt:lpstr>
      <vt:lpstr>Approaches that organisations follow to be compliant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Aidan Gill</cp:lastModifiedBy>
  <cp:revision>194</cp:revision>
  <dcterms:created xsi:type="dcterms:W3CDTF">2013-05-28T00:38:54Z</dcterms:created>
  <dcterms:modified xsi:type="dcterms:W3CDTF">2025-11-28T12:58:03Z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