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0"/>
  </p:notesMasterIdLst>
  <p:handoutMasterIdLst>
    <p:handoutMasterId r:id="rId21"/>
  </p:handoutMasterIdLst>
  <p:sldIdLst>
    <p:sldId id="256" r:id="rId5"/>
    <p:sldId id="331" r:id="rId6"/>
    <p:sldId id="348" r:id="rId7"/>
    <p:sldId id="341" r:id="rId8"/>
    <p:sldId id="350" r:id="rId9"/>
    <p:sldId id="349" r:id="rId10"/>
    <p:sldId id="351" r:id="rId11"/>
    <p:sldId id="352" r:id="rId12"/>
    <p:sldId id="353" r:id="rId13"/>
    <p:sldId id="354" r:id="rId14"/>
    <p:sldId id="355" r:id="rId15"/>
    <p:sldId id="356" r:id="rId16"/>
    <p:sldId id="357" r:id="rId17"/>
    <p:sldId id="358" r:id="rId18"/>
    <p:sldId id="267"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BDB4EE-47BD-4D82-A752-CEF59D487312}" v="16" dt="2022-08-08T12:37:12.26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86395"/>
  </p:normalViewPr>
  <p:slideViewPr>
    <p:cSldViewPr showGuides="1">
      <p:cViewPr varScale="1">
        <p:scale>
          <a:sx n="110" d="100"/>
          <a:sy n="110" d="100"/>
        </p:scale>
        <p:origin x="1216" y="16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8" d="100"/>
          <a:sy n="58" d="100"/>
        </p:scale>
        <p:origin x="3024"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5CBDB4EE-47BD-4D82-A752-CEF59D487312}"/>
    <pc:docChg chg="modSld">
      <pc:chgData name="Eve Thould" userId="38451c84653f422f" providerId="LiveId" clId="{5CBDB4EE-47BD-4D82-A752-CEF59D487312}" dt="2022-08-08T12:37:12.267" v="74" actId="14826"/>
      <pc:docMkLst>
        <pc:docMk/>
      </pc:docMkLst>
      <pc:sldChg chg="modSp mod">
        <pc:chgData name="Eve Thould" userId="38451c84653f422f" providerId="LiveId" clId="{5CBDB4EE-47BD-4D82-A752-CEF59D487312}" dt="2022-08-04T13:40:31.395" v="22" actId="20577"/>
        <pc:sldMkLst>
          <pc:docMk/>
          <pc:sldMk cId="0" sldId="256"/>
        </pc:sldMkLst>
        <pc:spChg chg="mod">
          <ac:chgData name="Eve Thould" userId="38451c84653f422f" providerId="LiveId" clId="{5CBDB4EE-47BD-4D82-A752-CEF59D487312}" dt="2022-08-04T13:40:31.395" v="22" actId="20577"/>
          <ac:spMkLst>
            <pc:docMk/>
            <pc:sldMk cId="0" sldId="256"/>
            <ac:spMk id="2053" creationId="{00000000-0000-0000-0000-000000000000}"/>
          </ac:spMkLst>
        </pc:spChg>
        <pc:spChg chg="mod">
          <ac:chgData name="Eve Thould" userId="38451c84653f422f" providerId="LiveId" clId="{5CBDB4EE-47BD-4D82-A752-CEF59D487312}" dt="2022-08-03T15:45:51.594" v="0" actId="20577"/>
          <ac:spMkLst>
            <pc:docMk/>
            <pc:sldMk cId="0" sldId="256"/>
            <ac:spMk id="2054" creationId="{00000000-0000-0000-0000-000000000000}"/>
          </ac:spMkLst>
        </pc:spChg>
      </pc:sldChg>
      <pc:sldChg chg="modSp mod">
        <pc:chgData name="Eve Thould" userId="38451c84653f422f" providerId="LiveId" clId="{5CBDB4EE-47BD-4D82-A752-CEF59D487312}" dt="2022-08-04T15:04:09.720" v="25" actId="20577"/>
        <pc:sldMkLst>
          <pc:docMk/>
          <pc:sldMk cId="0" sldId="331"/>
        </pc:sldMkLst>
        <pc:spChg chg="mod">
          <ac:chgData name="Eve Thould" userId="38451c84653f422f" providerId="LiveId" clId="{5CBDB4EE-47BD-4D82-A752-CEF59D487312}" dt="2022-08-04T15:04:09.720" v="25" actId="20577"/>
          <ac:spMkLst>
            <pc:docMk/>
            <pc:sldMk cId="0" sldId="331"/>
            <ac:spMk id="3" creationId="{00000000-0000-0000-0000-000000000000}"/>
          </ac:spMkLst>
        </pc:spChg>
      </pc:sldChg>
      <pc:sldChg chg="addSp modSp">
        <pc:chgData name="Eve Thould" userId="38451c84653f422f" providerId="LiveId" clId="{5CBDB4EE-47BD-4D82-A752-CEF59D487312}" dt="2022-08-08T12:37:12.267" v="74" actId="14826"/>
        <pc:sldMkLst>
          <pc:docMk/>
          <pc:sldMk cId="2566656462" sldId="341"/>
        </pc:sldMkLst>
        <pc:picChg chg="add mod">
          <ac:chgData name="Eve Thould" userId="38451c84653f422f" providerId="LiveId" clId="{5CBDB4EE-47BD-4D82-A752-CEF59D487312}" dt="2022-08-08T12:37:12.267" v="74" actId="14826"/>
          <ac:picMkLst>
            <pc:docMk/>
            <pc:sldMk cId="2566656462" sldId="341"/>
            <ac:picMk id="1026" creationId="{6FE47CC0-BD43-4743-B906-3FB799962867}"/>
          </ac:picMkLst>
        </pc:picChg>
      </pc:sldChg>
      <pc:sldChg chg="modSp mod modNotesTx">
        <pc:chgData name="Eve Thould" userId="38451c84653f422f" providerId="LiveId" clId="{5CBDB4EE-47BD-4D82-A752-CEF59D487312}" dt="2022-08-07T21:44:26.723" v="65" actId="20577"/>
        <pc:sldMkLst>
          <pc:docMk/>
          <pc:sldMk cId="3138566651" sldId="349"/>
        </pc:sldMkLst>
        <pc:spChg chg="mod">
          <ac:chgData name="Eve Thould" userId="38451c84653f422f" providerId="LiveId" clId="{5CBDB4EE-47BD-4D82-A752-CEF59D487312}" dt="2022-08-07T21:44:26.723" v="65" actId="20577"/>
          <ac:spMkLst>
            <pc:docMk/>
            <pc:sldMk cId="3138566651" sldId="349"/>
            <ac:spMk id="3" creationId="{00000000-0000-0000-0000-000000000000}"/>
          </ac:spMkLst>
        </pc:spChg>
        <pc:picChg chg="mod">
          <ac:chgData name="Eve Thould" userId="38451c84653f422f" providerId="LiveId" clId="{5CBDB4EE-47BD-4D82-A752-CEF59D487312}" dt="2022-08-07T21:44:18.713" v="64" actId="14826"/>
          <ac:picMkLst>
            <pc:docMk/>
            <pc:sldMk cId="3138566651" sldId="349"/>
            <ac:picMk id="1026" creationId="{20227B15-1C11-1A4B-AC69-05FD1D3DF385}"/>
          </ac:picMkLst>
        </pc:picChg>
      </pc:sldChg>
      <pc:sldChg chg="modSp mod modNotesTx">
        <pc:chgData name="Eve Thould" userId="38451c84653f422f" providerId="LiveId" clId="{5CBDB4EE-47BD-4D82-A752-CEF59D487312}" dt="2022-08-05T09:52:05.288" v="57"/>
        <pc:sldMkLst>
          <pc:docMk/>
          <pc:sldMk cId="1691854145" sldId="351"/>
        </pc:sldMkLst>
        <pc:spChg chg="mod">
          <ac:chgData name="Eve Thould" userId="38451c84653f422f" providerId="LiveId" clId="{5CBDB4EE-47BD-4D82-A752-CEF59D487312}" dt="2022-08-04T15:08:35.750" v="45" actId="20577"/>
          <ac:spMkLst>
            <pc:docMk/>
            <pc:sldMk cId="1691854145" sldId="351"/>
            <ac:spMk id="3" creationId="{00000000-0000-0000-0000-000000000000}"/>
          </ac:spMkLst>
        </pc:spChg>
      </pc:sldChg>
      <pc:sldChg chg="modSp mod modNotesTx">
        <pc:chgData name="Eve Thould" userId="38451c84653f422f" providerId="LiveId" clId="{5CBDB4EE-47BD-4D82-A752-CEF59D487312}" dt="2022-08-07T21:45:10.548" v="66" actId="14826"/>
        <pc:sldMkLst>
          <pc:docMk/>
          <pc:sldMk cId="2251489512" sldId="352"/>
        </pc:sldMkLst>
        <pc:spChg chg="mod">
          <ac:chgData name="Eve Thould" userId="38451c84653f422f" providerId="LiveId" clId="{5CBDB4EE-47BD-4D82-A752-CEF59D487312}" dt="2022-08-04T15:09:18.023" v="51" actId="20577"/>
          <ac:spMkLst>
            <pc:docMk/>
            <pc:sldMk cId="2251489512" sldId="352"/>
            <ac:spMk id="3" creationId="{00000000-0000-0000-0000-000000000000}"/>
          </ac:spMkLst>
        </pc:spChg>
        <pc:picChg chg="mod">
          <ac:chgData name="Eve Thould" userId="38451c84653f422f" providerId="LiveId" clId="{5CBDB4EE-47BD-4D82-A752-CEF59D487312}" dt="2022-08-07T21:45:10.548" v="66" actId="14826"/>
          <ac:picMkLst>
            <pc:docMk/>
            <pc:sldMk cId="2251489512" sldId="352"/>
            <ac:picMk id="1026" creationId="{B35E1233-878E-B8F0-AD65-19586004512C}"/>
          </ac:picMkLst>
        </pc:picChg>
      </pc:sldChg>
      <pc:sldChg chg="modSp mod modNotesTx">
        <pc:chgData name="Eve Thould" userId="38451c84653f422f" providerId="LiveId" clId="{5CBDB4EE-47BD-4D82-A752-CEF59D487312}" dt="2022-08-05T09:52:25.713" v="61"/>
        <pc:sldMkLst>
          <pc:docMk/>
          <pc:sldMk cId="3468503098" sldId="353"/>
        </pc:sldMkLst>
        <pc:spChg chg="mod">
          <ac:chgData name="Eve Thould" userId="38451c84653f422f" providerId="LiveId" clId="{5CBDB4EE-47BD-4D82-A752-CEF59D487312}" dt="2022-08-04T15:09:36.462" v="53" actId="20577"/>
          <ac:spMkLst>
            <pc:docMk/>
            <pc:sldMk cId="3468503098" sldId="353"/>
            <ac:spMk id="3" creationId="{00000000-0000-0000-0000-000000000000}"/>
          </ac:spMkLst>
        </pc:spChg>
      </pc:sldChg>
      <pc:sldChg chg="modSp mod modNotesTx">
        <pc:chgData name="Eve Thould" userId="38451c84653f422f" providerId="LiveId" clId="{5CBDB4EE-47BD-4D82-A752-CEF59D487312}" dt="2022-08-05T09:52:35.973" v="63"/>
        <pc:sldMkLst>
          <pc:docMk/>
          <pc:sldMk cId="2055728728" sldId="355"/>
        </pc:sldMkLst>
        <pc:spChg chg="mod">
          <ac:chgData name="Eve Thould" userId="38451c84653f422f" providerId="LiveId" clId="{5CBDB4EE-47BD-4D82-A752-CEF59D487312}" dt="2022-08-04T15:09:55.257" v="54" actId="20577"/>
          <ac:spMkLst>
            <pc:docMk/>
            <pc:sldMk cId="2055728728" sldId="355"/>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11/28/25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Tutor Notes: Opportunity for learners to share their own opinions on why an organisation would wish to use a quality standard i.e. the benefits of using a quality standard </a:t>
            </a:r>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5096693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3060404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9098592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Tutor Notes: Opportunity for learners to share their understanding of quality standards and to have a class discussion on specific standards such as 14001. Tutor should highlight that 14001 would be used for organisations wishing to commit to their environmental impact/footprint and evidence their processes to achieve this. </a:t>
            </a:r>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42727740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27518251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4761676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749986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should provide learners the link within the PowerPoint slide and advise them to complete further reading to understand the specifics of the standard itself. </a:t>
            </a:r>
          </a:p>
          <a:p>
            <a:endParaRPr lang="en-US" dirty="0"/>
          </a:p>
          <a:p>
            <a:r>
              <a:rPr lang="en-US" dirty="0"/>
              <a:t>https://efqm.org/</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3589067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Tutor should provide learners the link within the PowerPoint slide and advise them to complete further reading to understand the specifics of the standard itself.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https://www.iso.org/</a:t>
            </a:r>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3595742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Tutor should provide learners the link within the PowerPoint slide and advise them to complete further reading to understand the specifics of the standard itself. </a:t>
            </a:r>
          </a:p>
          <a:p>
            <a:endParaRPr lang="en-US" dirty="0"/>
          </a:p>
          <a:p>
            <a:r>
              <a:rPr lang="en-US" dirty="0"/>
              <a:t>https://www.bsigroup.com/</a:t>
            </a:r>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40933036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5866960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Tutor should provide learners the link within the PowerPoint slide and advise them to complete further reading to understand the specifics of the standard itself. </a:t>
            </a:r>
          </a:p>
          <a:p>
            <a:endParaRPr lang="en-US" dirty="0"/>
          </a:p>
          <a:p>
            <a:r>
              <a:rPr lang="en-US" dirty="0"/>
              <a:t>https://www.investorsinpeople.com/</a:t>
            </a:r>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8066188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6159291"/>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City &amp; Guilds Limited. All rights reserved</a:t>
            </a:r>
            <a:r>
              <a:rPr lang="en-GB" sz="900" dirty="0">
                <a:effectLst/>
                <a:latin typeface="Arial" panose="020B0604020202020204" pitchFamily="34" charset="0"/>
                <a:ea typeface="Cambria" panose="02040503050406030204" pitchFamily="18" charset="0"/>
                <a:cs typeface="Times New Roman" panose="02020603050405020304" pitchFamily="18" charset="0"/>
              </a:rPr>
              <a:t>.</a:t>
            </a:r>
          </a:p>
        </p:txBody>
      </p:sp>
      <p:pic>
        <p:nvPicPr>
          <p:cNvPr id="4" name="Picture 3" descr="A picture containing text, clipart&#10;&#10;Description automatically generated">
            <a:extLst>
              <a:ext uri="{FF2B5EF4-FFF2-40B4-BE49-F238E27FC236}">
                <a16:creationId xmlns:a16="http://schemas.microsoft.com/office/drawing/2014/main" id="{B6294087-9BE0-5108-CB10-BD3BFD423460}"/>
              </a:ext>
            </a:extLst>
          </p:cNvPr>
          <p:cNvPicPr>
            <a:picLocks noChangeAspect="1"/>
          </p:cNvPicPr>
          <p:nvPr userDrawn="1"/>
        </p:nvPicPr>
        <p:blipFill>
          <a:blip r:embed="rId4"/>
          <a:stretch>
            <a:fillRect/>
          </a:stretch>
        </p:blipFill>
        <p:spPr>
          <a:xfrm>
            <a:off x="8156448" y="5958000"/>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https://www.investorsinpeople.com/"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efqm.org/"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hyperlink" Target="https://www.iso.org/"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9.xml.rels><?xml version="1.0" encoding="UTF-8" standalone="yes"?>
<Relationships xmlns="http://schemas.openxmlformats.org/package/2006/relationships"><Relationship Id="rId3" Type="http://schemas.openxmlformats.org/officeDocument/2006/relationships/hyperlink" Target="https://www.bsigroup.com/"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Quality </a:t>
            </a:r>
            <a:r>
              <a:rPr lang="en-GB" sz="2400" b="1"/>
              <a:t>and compliance</a:t>
            </a:r>
            <a:endParaRPr lang="en-GB" sz="2400" b="1" dirty="0"/>
          </a:p>
          <a:p>
            <a:endParaRPr lang="en-GB" sz="2400" b="1" dirty="0"/>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5: </a:t>
            </a:r>
            <a:r>
              <a:rPr lang="en-GB">
                <a:ea typeface="ＭＳ Ｐゴシック" pitchFamily="-105" charset="-128"/>
                <a:cs typeface="ＭＳ Ｐゴシック" pitchFamily="-105" charset="-128"/>
              </a:rPr>
              <a:t>Quality standards</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Quality standards (8)</a:t>
            </a:r>
            <a:endParaRPr lang="en-US" dirty="0"/>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b="1" dirty="0"/>
              <a:t>ISO accreditations</a:t>
            </a:r>
          </a:p>
          <a:p>
            <a:pPr marL="0" lvl="1" indent="0">
              <a:buNone/>
            </a:pPr>
            <a:r>
              <a:rPr lang="en-US" dirty="0"/>
              <a:t>In order to obtain an ISO accreditation, organisations would need to register with a third-party assessment body who will complete an audit against the standard you wish to be accredited for. If you are compliant and meet the requirements of the standard the ISO accreditation body will issue you wish an ISO certification. </a:t>
            </a:r>
          </a:p>
          <a:p>
            <a:pPr marL="0" lvl="1" indent="0">
              <a:buNone/>
            </a:pPr>
            <a:r>
              <a:rPr lang="en-US" dirty="0"/>
              <a:t>Having an ISO certification allows organisations to show that their services and processes are world-class in their quality, safety and efficiency, which in return is reassuring for the organisations and its stakeholders. </a:t>
            </a:r>
          </a:p>
        </p:txBody>
      </p:sp>
    </p:spTree>
    <p:extLst>
      <p:ext uri="{BB962C8B-B14F-4D97-AF65-F5344CB8AC3E}">
        <p14:creationId xmlns:p14="http://schemas.microsoft.com/office/powerpoint/2010/main" val="4876314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Quality standards (9)</a:t>
            </a:r>
            <a:endParaRPr lang="en-US" dirty="0"/>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b="1" dirty="0"/>
              <a:t>Investors in People</a:t>
            </a:r>
          </a:p>
          <a:p>
            <a:pPr marL="0" lvl="1" indent="0">
              <a:buNone/>
            </a:pPr>
            <a:r>
              <a:rPr lang="en-US" dirty="0">
                <a:hlinkClick r:id="rId3"/>
              </a:rPr>
              <a:t>Investors in People </a:t>
            </a:r>
            <a:r>
              <a:rPr lang="en-US" dirty="0"/>
              <a:t>assesses how an organisation is performing against its standards/frameworks. It advises and supports </a:t>
            </a:r>
            <a:r>
              <a:rPr lang="en-US" dirty="0" err="1"/>
              <a:t>organisations</a:t>
            </a:r>
            <a:r>
              <a:rPr lang="en-US" dirty="0"/>
              <a:t> on how to improve over time, specifically in areas around the framework. This could include employee engagement, communication, organisational culture and work practices. </a:t>
            </a:r>
          </a:p>
          <a:p>
            <a:pPr marL="0" lvl="1" indent="0">
              <a:buNone/>
            </a:pPr>
            <a:r>
              <a:rPr lang="en-US" dirty="0"/>
              <a:t>If an organisation can demonstrate it meets the standards of the Investors in People framework, it will receive Investors in People certification. </a:t>
            </a:r>
          </a:p>
          <a:p>
            <a:pPr marL="0" lvl="1" indent="0">
              <a:buNone/>
            </a:pPr>
            <a:endParaRPr lang="en-US" b="1" dirty="0"/>
          </a:p>
        </p:txBody>
      </p:sp>
    </p:spTree>
    <p:extLst>
      <p:ext uri="{BB962C8B-B14F-4D97-AF65-F5344CB8AC3E}">
        <p14:creationId xmlns:p14="http://schemas.microsoft.com/office/powerpoint/2010/main" val="20557287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Quality standards in different sectors (1) </a:t>
            </a:r>
            <a:endParaRPr lang="en-US" dirty="0"/>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dirty="0"/>
              <a:t>Not all organisations will wish to have the same quality standard accreditations. This will vary depending on on the sector of the organisation and the nature of the processes it uses. </a:t>
            </a:r>
            <a:endParaRPr lang="en-US" b="1" dirty="0"/>
          </a:p>
          <a:p>
            <a:pPr marL="0" lvl="1" indent="0">
              <a:buNone/>
            </a:pPr>
            <a:endParaRPr lang="en-US" dirty="0"/>
          </a:p>
          <a:p>
            <a:pPr marL="0" lvl="1" indent="0">
              <a:buNone/>
            </a:pPr>
            <a:r>
              <a:rPr lang="en-US" b="1" dirty="0"/>
              <a:t>For example: </a:t>
            </a:r>
          </a:p>
          <a:p>
            <a:pPr marL="0" lvl="1" indent="0">
              <a:buNone/>
            </a:pPr>
            <a:r>
              <a:rPr lang="en-US" dirty="0"/>
              <a:t>An organisation that processes personal information may wish to attain the ISO accreditation for the ISO 27001 Information Security standard but may not wish to attain ISO 14001, which is for Environmental Management.</a:t>
            </a:r>
          </a:p>
        </p:txBody>
      </p:sp>
    </p:spTree>
    <p:extLst>
      <p:ext uri="{BB962C8B-B14F-4D97-AF65-F5344CB8AC3E}">
        <p14:creationId xmlns:p14="http://schemas.microsoft.com/office/powerpoint/2010/main" val="10182659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Quality standards in different sectors (2) </a:t>
            </a:r>
            <a:endParaRPr lang="en-US" dirty="0"/>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dirty="0"/>
              <a:t>ISO has many standards across a range of specific areas of businesses. </a:t>
            </a:r>
          </a:p>
          <a:p>
            <a:pPr marL="0" lvl="1" indent="0">
              <a:buNone/>
            </a:pPr>
            <a:r>
              <a:rPr lang="en-US" dirty="0"/>
              <a:t>Popular standards include:    </a:t>
            </a:r>
          </a:p>
          <a:p>
            <a:pPr lvl="1"/>
            <a:r>
              <a:rPr lang="en-US" dirty="0"/>
              <a:t>ISO 27001 Information Security Management </a:t>
            </a:r>
          </a:p>
          <a:p>
            <a:pPr lvl="1"/>
            <a:r>
              <a:rPr lang="en-US" dirty="0"/>
              <a:t>ISO 45000 Health &amp; Safety Management </a:t>
            </a:r>
          </a:p>
          <a:p>
            <a:pPr lvl="1"/>
            <a:r>
              <a:rPr lang="en-US" dirty="0"/>
              <a:t>ISO 14001 Environmental Management </a:t>
            </a:r>
          </a:p>
          <a:p>
            <a:pPr lvl="1"/>
            <a:r>
              <a:rPr lang="en-US" dirty="0"/>
              <a:t>ISO 9000 Quality Management. </a:t>
            </a:r>
          </a:p>
          <a:p>
            <a:pPr marL="0" lvl="1" indent="0">
              <a:buNone/>
            </a:pPr>
            <a:endParaRPr lang="en-US" dirty="0"/>
          </a:p>
        </p:txBody>
      </p:sp>
    </p:spTree>
    <p:extLst>
      <p:ext uri="{BB962C8B-B14F-4D97-AF65-F5344CB8AC3E}">
        <p14:creationId xmlns:p14="http://schemas.microsoft.com/office/powerpoint/2010/main" val="22671973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Quality standards</a:t>
            </a:r>
            <a:r>
              <a:rPr kumimoji="0" lang="en-GB" sz="2400" b="1" i="0" u="none" strike="noStrike" kern="0" cap="none" spc="0" normalizeH="0" baseline="0" noProof="0" dirty="0">
                <a:ln>
                  <a:noFill/>
                </a:ln>
                <a:solidFill>
                  <a:srgbClr val="0077E3"/>
                </a:solidFill>
                <a:effectLst/>
                <a:uLnTx/>
                <a:uFillTx/>
                <a:latin typeface="Arial"/>
                <a:ea typeface="ＭＳ Ｐゴシック" pitchFamily="-105" charset="-128"/>
                <a:cs typeface="ＭＳ Ｐゴシック" pitchFamily="-105" charset="-128"/>
              </a:rPr>
              <a:t> in different sectors (3)</a:t>
            </a:r>
            <a:r>
              <a:rPr lang="en-US" dirty="0"/>
              <a:t> </a:t>
            </a:r>
          </a:p>
        </p:txBody>
      </p:sp>
      <p:sp>
        <p:nvSpPr>
          <p:cNvPr id="3" name="Content Placeholder 2"/>
          <p:cNvSpPr>
            <a:spLocks noGrp="1"/>
          </p:cNvSpPr>
          <p:nvPr>
            <p:ph sz="quarter" idx="10"/>
          </p:nvPr>
        </p:nvSpPr>
        <p:spPr>
          <a:xfrm>
            <a:off x="457200" y="1512000"/>
            <a:ext cx="8229600" cy="4248000"/>
          </a:xfrm>
        </p:spPr>
        <p:txBody>
          <a:bodyPr/>
          <a:lstStyle/>
          <a:p>
            <a:endParaRPr lang="en-US" b="1" dirty="0">
              <a:ea typeface="ＭＳ Ｐゴシック" pitchFamily="-105" charset="-128"/>
              <a:cs typeface="ＭＳ Ｐゴシック" pitchFamily="-105" charset="-128"/>
            </a:endParaRPr>
          </a:p>
          <a:p>
            <a:endParaRPr lang="en-US" b="1" dirty="0">
              <a:ea typeface="ＭＳ Ｐゴシック" pitchFamily="-105" charset="-128"/>
              <a:cs typeface="ＭＳ Ｐゴシック" pitchFamily="-105" charset="-128"/>
            </a:endParaRPr>
          </a:p>
          <a:p>
            <a:r>
              <a:rPr lang="en-US" b="1" dirty="0">
                <a:ea typeface="ＭＳ Ｐゴシック" pitchFamily="-105" charset="-128"/>
                <a:cs typeface="ＭＳ Ｐゴシック" pitchFamily="-105" charset="-128"/>
              </a:rPr>
              <a:t>Question:</a:t>
            </a:r>
          </a:p>
          <a:p>
            <a:r>
              <a:rPr lang="en-US" b="1" dirty="0">
                <a:ea typeface="ＭＳ Ｐゴシック" pitchFamily="-105" charset="-128"/>
                <a:cs typeface="ＭＳ Ｐゴシック" pitchFamily="-105" charset="-128"/>
              </a:rPr>
              <a:t>Can you think of organisations that would wish to have an ISO 14001?</a:t>
            </a:r>
            <a:endParaRPr lang="en-US" dirty="0"/>
          </a:p>
        </p:txBody>
      </p:sp>
    </p:spTree>
    <p:extLst>
      <p:ext uri="{BB962C8B-B14F-4D97-AF65-F5344CB8AC3E}">
        <p14:creationId xmlns:p14="http://schemas.microsoft.com/office/powerpoint/2010/main" val="8639665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1967045" y="6237312"/>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lvl="1"/>
            <a:r>
              <a:rPr lang="en-GB" dirty="0">
                <a:ea typeface="ＭＳ Ｐゴシック" pitchFamily="-105" charset="-128"/>
                <a:cs typeface="ＭＳ Ｐゴシック" pitchFamily="-105" charset="-128"/>
              </a:rPr>
              <a:t>understand the purpose of quality standards for organisations in different sectors </a:t>
            </a:r>
          </a:p>
          <a:p>
            <a:pPr lvl="1"/>
            <a:r>
              <a:rPr lang="en-GB" dirty="0">
                <a:ea typeface="ＭＳ Ｐゴシック" pitchFamily="-105" charset="-128"/>
                <a:cs typeface="ＭＳ Ｐゴシック" pitchFamily="-105" charset="-128"/>
              </a:rPr>
              <a:t>understand the different accreditation across different sectors and the use of ISO standards. </a:t>
            </a: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Quality standards (1)</a:t>
            </a:r>
          </a:p>
        </p:txBody>
      </p:sp>
      <p:sp>
        <p:nvSpPr>
          <p:cNvPr id="3" name="Content Placeholder 2"/>
          <p:cNvSpPr>
            <a:spLocks noGrp="1"/>
          </p:cNvSpPr>
          <p:nvPr>
            <p:ph sz="quarter" idx="10"/>
          </p:nvPr>
        </p:nvSpPr>
        <p:spPr>
          <a:xfrm>
            <a:off x="457200" y="1512000"/>
            <a:ext cx="8229600" cy="4248000"/>
          </a:xfrm>
        </p:spPr>
        <p:txBody>
          <a:bodyPr/>
          <a:lstStyle/>
          <a:p>
            <a:endParaRPr lang="en-US" b="1" dirty="0">
              <a:ea typeface="ＭＳ Ｐゴシック" pitchFamily="-105" charset="-128"/>
              <a:cs typeface="ＭＳ Ｐゴシック" pitchFamily="-105" charset="-128"/>
            </a:endParaRPr>
          </a:p>
          <a:p>
            <a:endParaRPr lang="en-US" b="1" dirty="0">
              <a:ea typeface="ＭＳ Ｐゴシック" pitchFamily="-105" charset="-128"/>
              <a:cs typeface="ＭＳ Ｐゴシック" pitchFamily="-105" charset="-128"/>
            </a:endParaRPr>
          </a:p>
          <a:p>
            <a:r>
              <a:rPr lang="en-US" b="1" dirty="0">
                <a:ea typeface="ＭＳ Ｐゴシック" pitchFamily="-105" charset="-128"/>
                <a:cs typeface="ＭＳ Ｐゴシック" pitchFamily="-105" charset="-128"/>
              </a:rPr>
              <a:t>Question:</a:t>
            </a:r>
          </a:p>
          <a:p>
            <a:r>
              <a:rPr lang="en-US" b="1" dirty="0">
                <a:ea typeface="ＭＳ Ｐゴシック" pitchFamily="-105" charset="-128"/>
                <a:cs typeface="ＭＳ Ｐゴシック" pitchFamily="-105" charset="-128"/>
              </a:rPr>
              <a:t>Why would organisations use a quality standard?</a:t>
            </a:r>
            <a:endParaRPr lang="en-US" dirty="0"/>
          </a:p>
        </p:txBody>
      </p:sp>
    </p:spTree>
    <p:extLst>
      <p:ext uri="{BB962C8B-B14F-4D97-AF65-F5344CB8AC3E}">
        <p14:creationId xmlns:p14="http://schemas.microsoft.com/office/powerpoint/2010/main" val="583040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Quality standards (2)</a:t>
            </a:r>
            <a:endParaRPr lang="en-US" dirty="0"/>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dirty="0"/>
              <a:t>Quality standards are details of requirements, specifications, guidelines or characteristics that can be used to ensure that products, services or processes meet in order to ensure they are fit for purpose. </a:t>
            </a:r>
          </a:p>
          <a:p>
            <a:pPr marL="0" lvl="1" indent="0">
              <a:buNone/>
            </a:pPr>
            <a:r>
              <a:rPr lang="en-US" dirty="0"/>
              <a:t>This will ensure that they:</a:t>
            </a:r>
          </a:p>
          <a:p>
            <a:pPr lvl="1"/>
            <a:r>
              <a:rPr lang="en-US" dirty="0"/>
              <a:t>meet customer/user expectations</a:t>
            </a:r>
          </a:p>
          <a:p>
            <a:pPr lvl="1"/>
            <a:r>
              <a:rPr lang="en-US" dirty="0"/>
              <a:t>meet the specific needs of the customer </a:t>
            </a:r>
          </a:p>
          <a:p>
            <a:pPr lvl="1"/>
            <a:r>
              <a:rPr lang="en-US" dirty="0"/>
              <a:t>are fit for purpose.</a:t>
            </a:r>
          </a:p>
          <a:p>
            <a:pPr marL="0" lvl="1" indent="0">
              <a:buNone/>
            </a:pPr>
            <a:endParaRPr lang="en-US" dirty="0">
              <a:highlight>
                <a:srgbClr val="FFFF00"/>
              </a:highlight>
            </a:endParaRPr>
          </a:p>
          <a:p>
            <a:pPr lvl="1"/>
            <a:endParaRPr lang="en-US" dirty="0"/>
          </a:p>
        </p:txBody>
      </p:sp>
      <p:pic>
        <p:nvPicPr>
          <p:cNvPr id="1026" name="Picture 2">
            <a:extLst>
              <a:ext uri="{FF2B5EF4-FFF2-40B4-BE49-F238E27FC236}">
                <a16:creationId xmlns:a16="http://schemas.microsoft.com/office/drawing/2014/main" id="{6FE47CC0-BD43-4743-B906-3FB799962867}"/>
              </a:ext>
            </a:extLst>
          </p:cNvPr>
          <p:cNvPicPr>
            <a:picLocks noChangeAspect="1" noChangeArrowheads="1"/>
          </p:cNvPicPr>
          <p:nvPr/>
        </p:nvPicPr>
        <p:blipFill>
          <a:blip r:embed="rId3"/>
          <a:srcRect/>
          <a:stretch/>
        </p:blipFill>
        <p:spPr bwMode="auto">
          <a:xfrm>
            <a:off x="5292080" y="2694518"/>
            <a:ext cx="3600400" cy="2405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Quality standards (3)</a:t>
            </a:r>
            <a:endParaRPr lang="en-US" dirty="0"/>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b="1" dirty="0"/>
              <a:t>Purpose of quality standards</a:t>
            </a:r>
          </a:p>
          <a:p>
            <a:pPr marL="0" lvl="1" indent="0">
              <a:buNone/>
            </a:pPr>
            <a:r>
              <a:rPr lang="en-US" dirty="0"/>
              <a:t>Organisations use quality standards to ensure their customers quality requirements are met and to: </a:t>
            </a:r>
          </a:p>
          <a:p>
            <a:pPr lvl="1"/>
            <a:r>
              <a:rPr lang="en-US" dirty="0"/>
              <a:t>ensure the safety and reliability of products and services</a:t>
            </a:r>
          </a:p>
          <a:p>
            <a:pPr lvl="1"/>
            <a:r>
              <a:rPr lang="en-US" dirty="0"/>
              <a:t>comply with relevant laws and regulations</a:t>
            </a:r>
          </a:p>
          <a:p>
            <a:pPr lvl="1"/>
            <a:r>
              <a:rPr lang="en-US" dirty="0"/>
              <a:t>specify and improve on processes/procedures  </a:t>
            </a:r>
          </a:p>
          <a:p>
            <a:pPr lvl="1"/>
            <a:r>
              <a:rPr lang="en-US" dirty="0"/>
              <a:t>meet environmental objectives as an organisation </a:t>
            </a:r>
          </a:p>
          <a:p>
            <a:pPr lvl="1"/>
            <a:r>
              <a:rPr lang="en-US" dirty="0"/>
              <a:t>meet other objectives depending on the sector. The nature of the objectives will vary depending on the quality standard itself.</a:t>
            </a:r>
          </a:p>
          <a:p>
            <a:pPr lvl="1"/>
            <a:endParaRPr lang="en-US" dirty="0"/>
          </a:p>
        </p:txBody>
      </p:sp>
    </p:spTree>
    <p:extLst>
      <p:ext uri="{BB962C8B-B14F-4D97-AF65-F5344CB8AC3E}">
        <p14:creationId xmlns:p14="http://schemas.microsoft.com/office/powerpoint/2010/main" val="38470237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Quality standards (4)</a:t>
            </a:r>
            <a:endParaRPr lang="en-US" dirty="0"/>
          </a:p>
        </p:txBody>
      </p:sp>
      <p:sp>
        <p:nvSpPr>
          <p:cNvPr id="3" name="Content Placeholder 2"/>
          <p:cNvSpPr>
            <a:spLocks noGrp="1"/>
          </p:cNvSpPr>
          <p:nvPr>
            <p:ph sz="quarter" idx="10"/>
          </p:nvPr>
        </p:nvSpPr>
        <p:spPr>
          <a:xfrm>
            <a:off x="457200" y="1512000"/>
            <a:ext cx="5050904" cy="4248000"/>
          </a:xfrm>
        </p:spPr>
        <p:txBody>
          <a:bodyPr/>
          <a:lstStyle/>
          <a:p>
            <a:pPr marL="0" lvl="1" indent="0">
              <a:buNone/>
            </a:pPr>
            <a:r>
              <a:rPr lang="en-US" dirty="0"/>
              <a:t>There is a range of different quality standards available. </a:t>
            </a:r>
          </a:p>
          <a:p>
            <a:pPr marL="0" lvl="1" indent="0">
              <a:buNone/>
            </a:pPr>
            <a:r>
              <a:rPr lang="en-US" dirty="0"/>
              <a:t>Examples include:</a:t>
            </a:r>
            <a:endParaRPr lang="en-US" dirty="0">
              <a:highlight>
                <a:srgbClr val="FFFF00"/>
              </a:highlight>
            </a:endParaRPr>
          </a:p>
          <a:p>
            <a:pPr lvl="1"/>
            <a:r>
              <a:rPr lang="en-US" dirty="0"/>
              <a:t>European Foundation for Quality Management (EFQM)</a:t>
            </a:r>
          </a:p>
          <a:p>
            <a:pPr lvl="1"/>
            <a:r>
              <a:rPr lang="en-US" dirty="0"/>
              <a:t>International Organisation for </a:t>
            </a:r>
            <a:r>
              <a:rPr lang="en-US" dirty="0" err="1"/>
              <a:t>Standardisation</a:t>
            </a:r>
            <a:r>
              <a:rPr lang="en-US" dirty="0"/>
              <a:t> (ISO)</a:t>
            </a:r>
          </a:p>
          <a:p>
            <a:pPr lvl="1"/>
            <a:r>
              <a:rPr lang="en-US" dirty="0"/>
              <a:t>British Standards Institution (BSI)</a:t>
            </a:r>
          </a:p>
          <a:p>
            <a:pPr lvl="1"/>
            <a:r>
              <a:rPr lang="en-US" dirty="0"/>
              <a:t>ISO Accreditations</a:t>
            </a:r>
          </a:p>
          <a:p>
            <a:pPr lvl="1"/>
            <a:r>
              <a:rPr lang="en-US" dirty="0"/>
              <a:t>Investors in People. </a:t>
            </a:r>
          </a:p>
        </p:txBody>
      </p:sp>
      <p:pic>
        <p:nvPicPr>
          <p:cNvPr id="1026" name="Picture 2">
            <a:extLst>
              <a:ext uri="{FF2B5EF4-FFF2-40B4-BE49-F238E27FC236}">
                <a16:creationId xmlns:a16="http://schemas.microsoft.com/office/drawing/2014/main" id="{20227B15-1C11-1A4B-AC69-05FD1D3DF385}"/>
              </a:ext>
            </a:extLst>
          </p:cNvPr>
          <p:cNvPicPr>
            <a:picLocks noChangeAspect="1" noChangeArrowheads="1"/>
          </p:cNvPicPr>
          <p:nvPr/>
        </p:nvPicPr>
        <p:blipFill>
          <a:blip r:embed="rId3"/>
          <a:srcRect/>
          <a:stretch/>
        </p:blipFill>
        <p:spPr bwMode="auto">
          <a:xfrm>
            <a:off x="5364088" y="1905782"/>
            <a:ext cx="3667124" cy="36671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85666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Quality standards (5)</a:t>
            </a:r>
            <a:endParaRPr lang="en-US" dirty="0"/>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b="1" dirty="0"/>
              <a:t>European Foundation for Quality Management (EFQM)</a:t>
            </a:r>
          </a:p>
          <a:p>
            <a:pPr marL="0" lvl="1" indent="0">
              <a:buNone/>
            </a:pPr>
            <a:r>
              <a:rPr lang="en-GB" dirty="0"/>
              <a:t>The </a:t>
            </a:r>
            <a:r>
              <a:rPr lang="en-GB" dirty="0">
                <a:hlinkClick r:id="rId3"/>
              </a:rPr>
              <a:t>EFQM</a:t>
            </a:r>
            <a:r>
              <a:rPr lang="en-GB" dirty="0"/>
              <a:t> model is a globally recognised management framework that supports organisations in managing change and improving performance.</a:t>
            </a:r>
          </a:p>
          <a:p>
            <a:r>
              <a:rPr lang="en-GB" dirty="0"/>
              <a:t>The EFQM model structure is based on the simple but powerful logic of asking three questions:</a:t>
            </a:r>
          </a:p>
          <a:p>
            <a:pPr marL="342900" indent="-342900">
              <a:buClr>
                <a:srgbClr val="0070C0"/>
              </a:buClr>
              <a:buFont typeface="Arial" panose="020B0604020202020204" pitchFamily="34" charset="0"/>
              <a:buChar char="•"/>
            </a:pPr>
            <a:r>
              <a:rPr lang="en-GB" b="1" dirty="0"/>
              <a:t>WHY  </a:t>
            </a:r>
            <a:r>
              <a:rPr kumimoji="0" lang="en-US" sz="2000" b="0" i="0" u="none" strike="noStrike" kern="0" cap="none" spc="0" normalizeH="0" baseline="0" noProof="0" dirty="0">
                <a:ln>
                  <a:noFill/>
                </a:ln>
                <a:solidFill>
                  <a:srgbClr val="000000"/>
                </a:solidFill>
                <a:effectLst/>
                <a:uLnTx/>
                <a:uFillTx/>
                <a:latin typeface="Arial"/>
                <a:ea typeface="ＭＳ Ｐゴシック" charset="-128"/>
              </a:rPr>
              <a:t>–  </a:t>
            </a:r>
            <a:r>
              <a:rPr lang="en-GB" dirty="0"/>
              <a:t>Why does this organisation exist? What purpose does it fulfil? Why use this particular strategy? … </a:t>
            </a:r>
            <a:r>
              <a:rPr lang="en-GB" b="1" dirty="0"/>
              <a:t>DIRECTION</a:t>
            </a:r>
          </a:p>
          <a:p>
            <a:pPr marL="342900" indent="-342900">
              <a:buClr>
                <a:srgbClr val="0070C0"/>
              </a:buClr>
              <a:buFont typeface="Arial" panose="020B0604020202020204" pitchFamily="34" charset="0"/>
              <a:buChar char="•"/>
            </a:pPr>
            <a:r>
              <a:rPr lang="en-GB" b="1" dirty="0"/>
              <a:t>HOW </a:t>
            </a:r>
            <a:r>
              <a:rPr kumimoji="0" lang="en-US" sz="2000" b="0" i="0" u="none" strike="noStrike" kern="0" cap="none" spc="0" normalizeH="0" baseline="0" noProof="0" dirty="0">
                <a:ln>
                  <a:noFill/>
                </a:ln>
                <a:solidFill>
                  <a:srgbClr val="000000"/>
                </a:solidFill>
                <a:effectLst/>
                <a:uLnTx/>
                <a:uFillTx/>
                <a:latin typeface="Arial"/>
                <a:ea typeface="ＭＳ Ｐゴシック" charset="-128"/>
              </a:rPr>
              <a:t>– </a:t>
            </a:r>
            <a:r>
              <a:rPr lang="en-GB" dirty="0"/>
              <a:t>How does it intend to deliver on its purpose and its strategy? … </a:t>
            </a:r>
            <a:r>
              <a:rPr lang="en-GB" b="1" dirty="0"/>
              <a:t>EXECUTION</a:t>
            </a:r>
          </a:p>
          <a:p>
            <a:pPr marL="342900" indent="-342900">
              <a:buClr>
                <a:srgbClr val="0070C0"/>
              </a:buClr>
              <a:buFont typeface="Arial" panose="020B0604020202020204" pitchFamily="34" charset="0"/>
              <a:buChar char="•"/>
            </a:pPr>
            <a:r>
              <a:rPr lang="en-GB" b="1" dirty="0"/>
              <a:t>WHAT  </a:t>
            </a:r>
            <a:r>
              <a:rPr kumimoji="0" lang="en-US" sz="2000" b="0" i="0" u="none" strike="noStrike" kern="0" cap="none" spc="0" normalizeH="0" baseline="0" noProof="0" dirty="0">
                <a:ln>
                  <a:noFill/>
                </a:ln>
                <a:solidFill>
                  <a:srgbClr val="000000"/>
                </a:solidFill>
                <a:effectLst/>
                <a:uLnTx/>
                <a:uFillTx/>
                <a:latin typeface="Arial"/>
                <a:ea typeface="ＭＳ Ｐゴシック" charset="-128"/>
              </a:rPr>
              <a:t>– </a:t>
            </a:r>
            <a:r>
              <a:rPr lang="en-GB" dirty="0"/>
              <a:t>What has it actually achieved to date? What does it intend to achieve tomorrow? … </a:t>
            </a:r>
            <a:r>
              <a:rPr lang="en-GB" b="1" dirty="0"/>
              <a:t>RESULTS</a:t>
            </a:r>
          </a:p>
          <a:p>
            <a:pPr marL="0" lvl="1" indent="0">
              <a:buNone/>
            </a:pPr>
            <a:endParaRPr lang="en-US" dirty="0"/>
          </a:p>
        </p:txBody>
      </p:sp>
    </p:spTree>
    <p:extLst>
      <p:ext uri="{BB962C8B-B14F-4D97-AF65-F5344CB8AC3E}">
        <p14:creationId xmlns:p14="http://schemas.microsoft.com/office/powerpoint/2010/main" val="16918541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Quality standards (6)</a:t>
            </a:r>
            <a:endParaRPr lang="en-US" dirty="0"/>
          </a:p>
        </p:txBody>
      </p:sp>
      <p:sp>
        <p:nvSpPr>
          <p:cNvPr id="3" name="Content Placeholder 2"/>
          <p:cNvSpPr>
            <a:spLocks noGrp="1"/>
          </p:cNvSpPr>
          <p:nvPr>
            <p:ph sz="quarter" idx="10"/>
          </p:nvPr>
        </p:nvSpPr>
        <p:spPr>
          <a:xfrm>
            <a:off x="457200" y="1512000"/>
            <a:ext cx="4978896" cy="4248000"/>
          </a:xfrm>
        </p:spPr>
        <p:txBody>
          <a:bodyPr/>
          <a:lstStyle/>
          <a:p>
            <a:pPr marL="0" lvl="1" indent="0">
              <a:buNone/>
            </a:pPr>
            <a:r>
              <a:rPr lang="en-US" b="1" dirty="0"/>
              <a:t>International Organisation for </a:t>
            </a:r>
            <a:r>
              <a:rPr lang="en-US" b="1" dirty="0" err="1"/>
              <a:t>Standardisation</a:t>
            </a:r>
            <a:r>
              <a:rPr lang="en-US" b="1" dirty="0"/>
              <a:t> (ISO)</a:t>
            </a:r>
          </a:p>
          <a:p>
            <a:pPr marL="0" lvl="1" indent="0">
              <a:buNone/>
            </a:pPr>
            <a:r>
              <a:rPr lang="en-US" dirty="0">
                <a:hlinkClick r:id="rId3"/>
              </a:rPr>
              <a:t>ISO standards </a:t>
            </a:r>
            <a:r>
              <a:rPr lang="en-US" dirty="0"/>
              <a:t>are internationally agreed standards by experts.</a:t>
            </a:r>
          </a:p>
          <a:p>
            <a:pPr marL="0" lvl="1" indent="0">
              <a:buNone/>
            </a:pPr>
            <a:r>
              <a:rPr lang="en-US" dirty="0"/>
              <a:t>Think of them as a formula that describes the best way of doing something. </a:t>
            </a:r>
          </a:p>
          <a:p>
            <a:pPr marL="0" lvl="1" indent="0">
              <a:buNone/>
            </a:pPr>
            <a:r>
              <a:rPr lang="en-US" dirty="0"/>
              <a:t>It could be about making a product, managing a process, delivering a service or supplying materials – standards cover a huge range of activities.</a:t>
            </a:r>
          </a:p>
        </p:txBody>
      </p:sp>
      <p:pic>
        <p:nvPicPr>
          <p:cNvPr id="1026" name="Picture 2">
            <a:extLst>
              <a:ext uri="{FF2B5EF4-FFF2-40B4-BE49-F238E27FC236}">
                <a16:creationId xmlns:a16="http://schemas.microsoft.com/office/drawing/2014/main" id="{B35E1233-878E-B8F0-AD65-19586004512C}"/>
              </a:ext>
            </a:extLst>
          </p:cNvPr>
          <p:cNvPicPr>
            <a:picLocks noChangeAspect="1" noChangeArrowheads="1"/>
          </p:cNvPicPr>
          <p:nvPr/>
        </p:nvPicPr>
        <p:blipFill>
          <a:blip r:embed="rId4"/>
          <a:srcRect/>
          <a:stretch/>
        </p:blipFill>
        <p:spPr bwMode="auto">
          <a:xfrm>
            <a:off x="5470874" y="1820441"/>
            <a:ext cx="28575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14895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Quality standards (7)</a:t>
            </a:r>
            <a:endParaRPr lang="en-US" dirty="0"/>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b="1" dirty="0"/>
              <a:t>British Standards Institution (BSI)</a:t>
            </a:r>
          </a:p>
          <a:p>
            <a:pPr marL="0" lvl="1" indent="0">
              <a:buNone/>
            </a:pPr>
            <a:r>
              <a:rPr lang="en-US" dirty="0">
                <a:hlinkClick r:id="rId3"/>
              </a:rPr>
              <a:t>BSI</a:t>
            </a:r>
            <a:r>
              <a:rPr lang="en-US" dirty="0"/>
              <a:t> produces British Standards and is also responsible for the UK publication of international and European standards. </a:t>
            </a:r>
          </a:p>
          <a:p>
            <a:pPr marL="0" lvl="1" indent="0">
              <a:buNone/>
            </a:pPr>
            <a:r>
              <a:rPr lang="en-US" dirty="0"/>
              <a:t>BSI is required to adopt and publish European Standards as identical British Standards (using the prefix BS EN). BSI also has the option to adopt and publish international standards (using the prefix BS ISO or BS IEC).</a:t>
            </a:r>
          </a:p>
        </p:txBody>
      </p:sp>
    </p:spTree>
    <p:extLst>
      <p:ext uri="{BB962C8B-B14F-4D97-AF65-F5344CB8AC3E}">
        <p14:creationId xmlns:p14="http://schemas.microsoft.com/office/powerpoint/2010/main" val="34685030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4609</TotalTime>
  <Words>1087</Words>
  <Application>Microsoft Macintosh PowerPoint</Application>
  <PresentationFormat>On-screen Show (4:3)</PresentationFormat>
  <Paragraphs>108</Paragraphs>
  <Slides>15</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ＭＳ Ｐゴシック</vt:lpstr>
      <vt:lpstr>Arial</vt:lpstr>
      <vt:lpstr>Lucida Grande</vt:lpstr>
      <vt:lpstr>Times New Roman</vt:lpstr>
      <vt:lpstr>Default Design</vt:lpstr>
      <vt:lpstr>PowerPoint 5: Quality standards</vt:lpstr>
      <vt:lpstr>Learning objectives</vt:lpstr>
      <vt:lpstr>Quality standards (1)</vt:lpstr>
      <vt:lpstr>Quality standards (2)</vt:lpstr>
      <vt:lpstr>Quality standards (3)</vt:lpstr>
      <vt:lpstr>Quality standards (4)</vt:lpstr>
      <vt:lpstr>Quality standards (5)</vt:lpstr>
      <vt:lpstr>Quality standards (6)</vt:lpstr>
      <vt:lpstr>Quality standards (7)</vt:lpstr>
      <vt:lpstr>Quality standards (8)</vt:lpstr>
      <vt:lpstr>Quality standards (9)</vt:lpstr>
      <vt:lpstr>Quality standards in different sectors (1) </vt:lpstr>
      <vt:lpstr>Quality standards in different sectors (2) </vt:lpstr>
      <vt:lpstr>Quality standards in different sectors (3)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Aidan Gill</cp:lastModifiedBy>
  <cp:revision>180</cp:revision>
  <dcterms:created xsi:type="dcterms:W3CDTF">2013-05-28T00:38:54Z</dcterms:created>
  <dcterms:modified xsi:type="dcterms:W3CDTF">2025-11-28T12:58:27Z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