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256" r:id="rId5"/>
    <p:sldId id="331" r:id="rId6"/>
    <p:sldId id="341" r:id="rId7"/>
    <p:sldId id="351" r:id="rId8"/>
    <p:sldId id="352" r:id="rId9"/>
    <p:sldId id="349" r:id="rId10"/>
    <p:sldId id="350" r:id="rId11"/>
    <p:sldId id="355" r:id="rId12"/>
    <p:sldId id="356" r:id="rId13"/>
    <p:sldId id="354" r:id="rId14"/>
    <p:sldId id="353" r:id="rId15"/>
    <p:sldId id="357"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61BD65-A3C5-428D-A653-0F4EBF97AD0D}" v="91" dt="2022-08-08T12:44:29.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B61BD65-A3C5-428D-A653-0F4EBF97AD0D}"/>
    <pc:docChg chg="addSld modSld modMainMaster">
      <pc:chgData name="Eve Thould" userId="38451c84653f422f" providerId="LiveId" clId="{BB61BD65-A3C5-428D-A653-0F4EBF97AD0D}" dt="2022-08-08T12:44:29.164" v="135" actId="14826"/>
      <pc:docMkLst>
        <pc:docMk/>
      </pc:docMkLst>
      <pc:sldChg chg="modSp mod">
        <pc:chgData name="Eve Thould" userId="38451c84653f422f" providerId="LiveId" clId="{BB61BD65-A3C5-428D-A653-0F4EBF97AD0D}" dt="2022-08-04T13:40:47.099" v="26" actId="20577"/>
        <pc:sldMkLst>
          <pc:docMk/>
          <pc:sldMk cId="0" sldId="256"/>
        </pc:sldMkLst>
        <pc:spChg chg="mod">
          <ac:chgData name="Eve Thould" userId="38451c84653f422f" providerId="LiveId" clId="{BB61BD65-A3C5-428D-A653-0F4EBF97AD0D}" dt="2022-08-04T13:40:47.099" v="26" actId="20577"/>
          <ac:spMkLst>
            <pc:docMk/>
            <pc:sldMk cId="0" sldId="256"/>
            <ac:spMk id="2053" creationId="{00000000-0000-0000-0000-000000000000}"/>
          </ac:spMkLst>
        </pc:spChg>
        <pc:spChg chg="mod">
          <ac:chgData name="Eve Thould" userId="38451c84653f422f" providerId="LiveId" clId="{BB61BD65-A3C5-428D-A653-0F4EBF97AD0D}" dt="2022-08-03T15:46:10.021" v="0" actId="20577"/>
          <ac:spMkLst>
            <pc:docMk/>
            <pc:sldMk cId="0" sldId="256"/>
            <ac:spMk id="2054" creationId="{00000000-0000-0000-0000-000000000000}"/>
          </ac:spMkLst>
        </pc:spChg>
      </pc:sldChg>
      <pc:sldChg chg="modSp mod">
        <pc:chgData name="Eve Thould" userId="38451c84653f422f" providerId="LiveId" clId="{BB61BD65-A3C5-428D-A653-0F4EBF97AD0D}" dt="2022-08-04T15:06:43.406" v="29" actId="20577"/>
        <pc:sldMkLst>
          <pc:docMk/>
          <pc:sldMk cId="0" sldId="331"/>
        </pc:sldMkLst>
        <pc:spChg chg="mod">
          <ac:chgData name="Eve Thould" userId="38451c84653f422f" providerId="LiveId" clId="{BB61BD65-A3C5-428D-A653-0F4EBF97AD0D}" dt="2022-08-04T15:06:43.406" v="29" actId="20577"/>
          <ac:spMkLst>
            <pc:docMk/>
            <pc:sldMk cId="0" sldId="331"/>
            <ac:spMk id="3" creationId="{00000000-0000-0000-0000-000000000000}"/>
          </ac:spMkLst>
        </pc:spChg>
      </pc:sldChg>
      <pc:sldChg chg="modSp modNotesTx">
        <pc:chgData name="Eve Thould" userId="38451c84653f422f" providerId="LiveId" clId="{BB61BD65-A3C5-428D-A653-0F4EBF97AD0D}" dt="2022-08-08T12:41:45.210" v="61" actId="1035"/>
        <pc:sldMkLst>
          <pc:docMk/>
          <pc:sldMk cId="2566656462" sldId="341"/>
        </pc:sldMkLst>
        <pc:picChg chg="mod">
          <ac:chgData name="Eve Thould" userId="38451c84653f422f" providerId="LiveId" clId="{BB61BD65-A3C5-428D-A653-0F4EBF97AD0D}" dt="2022-08-08T12:41:45.210" v="61" actId="1035"/>
          <ac:picMkLst>
            <pc:docMk/>
            <pc:sldMk cId="2566656462" sldId="341"/>
            <ac:picMk id="1026" creationId="{E2B18005-A7AB-6843-87EE-BB7AB3C6F6DF}"/>
          </ac:picMkLst>
        </pc:picChg>
      </pc:sldChg>
      <pc:sldChg chg="modSp modNotesTx">
        <pc:chgData name="Eve Thould" userId="38451c84653f422f" providerId="LiveId" clId="{BB61BD65-A3C5-428D-A653-0F4EBF97AD0D}" dt="2022-08-08T12:42:12.780" v="86" actId="1035"/>
        <pc:sldMkLst>
          <pc:docMk/>
          <pc:sldMk cId="208486712" sldId="350"/>
        </pc:sldMkLst>
        <pc:picChg chg="mod">
          <ac:chgData name="Eve Thould" userId="38451c84653f422f" providerId="LiveId" clId="{BB61BD65-A3C5-428D-A653-0F4EBF97AD0D}" dt="2022-08-08T12:42:12.780" v="86" actId="1035"/>
          <ac:picMkLst>
            <pc:docMk/>
            <pc:sldMk cId="208486712" sldId="350"/>
            <ac:picMk id="3074" creationId="{71BD1F87-140F-CD4F-BCA5-C5792635EFEA}"/>
          </ac:picMkLst>
        </pc:picChg>
      </pc:sldChg>
      <pc:sldChg chg="modSp modNotesTx">
        <pc:chgData name="Eve Thould" userId="38451c84653f422f" providerId="LiveId" clId="{BB61BD65-A3C5-428D-A653-0F4EBF97AD0D}" dt="2022-08-08T12:42:02.208" v="75" actId="1036"/>
        <pc:sldMkLst>
          <pc:docMk/>
          <pc:sldMk cId="1904758474" sldId="352"/>
        </pc:sldMkLst>
        <pc:picChg chg="mod">
          <ac:chgData name="Eve Thould" userId="38451c84653f422f" providerId="LiveId" clId="{BB61BD65-A3C5-428D-A653-0F4EBF97AD0D}" dt="2022-08-08T12:42:02.208" v="75" actId="1036"/>
          <ac:picMkLst>
            <pc:docMk/>
            <pc:sldMk cId="1904758474" sldId="352"/>
            <ac:picMk id="12290" creationId="{65A93A60-A239-FB4D-8C99-4F59A71F4687}"/>
          </ac:picMkLst>
        </pc:picChg>
      </pc:sldChg>
      <pc:sldChg chg="modSp mod">
        <pc:chgData name="Eve Thould" userId="38451c84653f422f" providerId="LiveId" clId="{BB61BD65-A3C5-428D-A653-0F4EBF97AD0D}" dt="2022-08-04T15:12:41.349" v="46" actId="403"/>
        <pc:sldMkLst>
          <pc:docMk/>
          <pc:sldMk cId="3195708169" sldId="353"/>
        </pc:sldMkLst>
        <pc:spChg chg="mod">
          <ac:chgData name="Eve Thould" userId="38451c84653f422f" providerId="LiveId" clId="{BB61BD65-A3C5-428D-A653-0F4EBF97AD0D}" dt="2022-08-04T15:12:41.349" v="46" actId="403"/>
          <ac:spMkLst>
            <pc:docMk/>
            <pc:sldMk cId="3195708169" sldId="353"/>
            <ac:spMk id="3" creationId="{00000000-0000-0000-0000-000000000000}"/>
          </ac:spMkLst>
        </pc:spChg>
      </pc:sldChg>
      <pc:sldChg chg="modSp modNotesTx">
        <pc:chgData name="Eve Thould" userId="38451c84653f422f" providerId="LiveId" clId="{BB61BD65-A3C5-428D-A653-0F4EBF97AD0D}" dt="2022-08-08T12:42:42.036" v="131"/>
        <pc:sldMkLst>
          <pc:docMk/>
          <pc:sldMk cId="2837126902" sldId="354"/>
        </pc:sldMkLst>
        <pc:picChg chg="mod">
          <ac:chgData name="Eve Thould" userId="38451c84653f422f" providerId="LiveId" clId="{BB61BD65-A3C5-428D-A653-0F4EBF97AD0D}" dt="2022-08-08T12:42:42.036" v="131"/>
          <ac:picMkLst>
            <pc:docMk/>
            <pc:sldMk cId="2837126902" sldId="354"/>
            <ac:picMk id="7172" creationId="{17711368-F4EE-174B-B11A-7458A03E16CC}"/>
          </ac:picMkLst>
        </pc:picChg>
      </pc:sldChg>
      <pc:sldChg chg="modSp">
        <pc:chgData name="Eve Thould" userId="38451c84653f422f" providerId="LiveId" clId="{BB61BD65-A3C5-428D-A653-0F4EBF97AD0D}" dt="2022-08-07T21:49:17.090" v="54" actId="14826"/>
        <pc:sldMkLst>
          <pc:docMk/>
          <pc:sldMk cId="2990495864" sldId="355"/>
        </pc:sldMkLst>
        <pc:picChg chg="mod">
          <ac:chgData name="Eve Thould" userId="38451c84653f422f" providerId="LiveId" clId="{BB61BD65-A3C5-428D-A653-0F4EBF97AD0D}" dt="2022-08-07T21:49:17.090" v="54" actId="14826"/>
          <ac:picMkLst>
            <pc:docMk/>
            <pc:sldMk cId="2990495864" sldId="355"/>
            <ac:picMk id="6" creationId="{15870A73-5019-A8C5-8326-197CC09C1389}"/>
          </ac:picMkLst>
        </pc:picChg>
      </pc:sldChg>
      <pc:sldChg chg="addSp modSp add mod">
        <pc:chgData name="Eve Thould" userId="38451c84653f422f" providerId="LiveId" clId="{BB61BD65-A3C5-428D-A653-0F4EBF97AD0D}" dt="2022-08-08T12:44:29.164" v="135" actId="14826"/>
        <pc:sldMkLst>
          <pc:docMk/>
          <pc:sldMk cId="1716927098" sldId="357"/>
        </pc:sldMkLst>
        <pc:spChg chg="mod">
          <ac:chgData name="Eve Thould" userId="38451c84653f422f" providerId="LiveId" clId="{BB61BD65-A3C5-428D-A653-0F4EBF97AD0D}" dt="2022-08-04T15:12:27.658" v="43" actId="20577"/>
          <ac:spMkLst>
            <pc:docMk/>
            <pc:sldMk cId="1716927098" sldId="357"/>
            <ac:spMk id="2" creationId="{00000000-0000-0000-0000-000000000000}"/>
          </ac:spMkLst>
        </pc:spChg>
        <pc:spChg chg="mod">
          <ac:chgData name="Eve Thould" userId="38451c84653f422f" providerId="LiveId" clId="{BB61BD65-A3C5-428D-A653-0F4EBF97AD0D}" dt="2022-08-04T15:12:53.072" v="48" actId="403"/>
          <ac:spMkLst>
            <pc:docMk/>
            <pc:sldMk cId="1716927098" sldId="357"/>
            <ac:spMk id="3" creationId="{00000000-0000-0000-0000-000000000000}"/>
          </ac:spMkLst>
        </pc:spChg>
        <pc:picChg chg="add mod">
          <ac:chgData name="Eve Thould" userId="38451c84653f422f" providerId="LiveId" clId="{BB61BD65-A3C5-428D-A653-0F4EBF97AD0D}" dt="2022-08-08T12:44:29.164" v="135" actId="14826"/>
          <ac:picMkLst>
            <pc:docMk/>
            <pc:sldMk cId="1716927098" sldId="357"/>
            <ac:picMk id="1026" creationId="{817B0D44-2DF8-4F85-80FA-F84CA21B7B50}"/>
          </ac:picMkLst>
        </pc:picChg>
      </pc:sldChg>
      <pc:sldMasterChg chg="modSp mod">
        <pc:chgData name="Eve Thould" userId="38451c84653f422f" providerId="LiveId" clId="{BB61BD65-A3C5-428D-A653-0F4EBF97AD0D}" dt="2022-08-04T15:13:16.098" v="50" actId="20577"/>
        <pc:sldMasterMkLst>
          <pc:docMk/>
          <pc:sldMasterMk cId="0" sldId="2147483651"/>
        </pc:sldMasterMkLst>
        <pc:spChg chg="mod">
          <ac:chgData name="Eve Thould" userId="38451c84653f422f" providerId="LiveId" clId="{BB61BD65-A3C5-428D-A653-0F4EBF97AD0D}" dt="2022-08-04T15:13:16.098" v="50"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discuss the benefits from obtaining an accreditation. This is also an opportunity for learners to discuss if they have previously seen accreditation / standards before in other organisations. </a:t>
            </a:r>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40795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069115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 learners: </a:t>
            </a:r>
            <a:r>
              <a:rPr lang="en-US" b="1" dirty="0">
                <a:ea typeface="ＭＳ Ｐゴシック" pitchFamily="-105" charset="-128"/>
                <a:cs typeface="ＭＳ Ｐゴシック" pitchFamily="-105" charset="-128"/>
              </a:rPr>
              <a:t>Can you think of areas an organisation may need to consider when gaining an accreditation?</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discuss the organisational requirements for proceeding with gaining a quality standards accreditation.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352559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984369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65687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51619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tutor to discuss examples of process maps and ask learners to create an example process map of their own for a process.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920526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965473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082630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73871"/>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r>
              <a:rPr lang="en-GB" sz="900" dirty="0">
                <a:effectLst/>
                <a:latin typeface="Arial" panose="020B0604020202020204" pitchFamily="34" charset="0"/>
                <a:ea typeface="Cambria" panose="02040503050406030204" pitchFamily="18" charset="0"/>
                <a:cs typeface="Times New Roman" panose="02020603050405020304" pitchFamily="18" charset="0"/>
              </a:rPr>
              <a:t>.</a:t>
            </a:r>
          </a:p>
        </p:txBody>
      </p:sp>
      <p:pic>
        <p:nvPicPr>
          <p:cNvPr id="4" name="Picture 3" descr="A picture containing text, clipart&#10;&#10;Description automatically generated">
            <a:extLst>
              <a:ext uri="{FF2B5EF4-FFF2-40B4-BE49-F238E27FC236}">
                <a16:creationId xmlns:a16="http://schemas.microsoft.com/office/drawing/2014/main" id="{C258135C-5EEF-AE8A-93E8-679A900CCA5E}"/>
              </a:ext>
            </a:extLst>
          </p:cNvPr>
          <p:cNvPicPr>
            <a:picLocks noChangeAspect="1"/>
          </p:cNvPicPr>
          <p:nvPr userDrawn="1"/>
        </p:nvPicPr>
        <p:blipFill>
          <a:blip r:embed="rId4"/>
          <a:stretch>
            <a:fillRect/>
          </a:stretch>
        </p:blipFill>
        <p:spPr>
          <a:xfrm>
            <a:off x="8176639" y="5911718"/>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a:t>
            </a:r>
            <a:r>
              <a:rPr lang="en-GB"/>
              <a:t>Quality accreditations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(5) </a:t>
            </a:r>
            <a:endParaRPr lang="en-US" dirty="0"/>
          </a:p>
        </p:txBody>
      </p:sp>
      <p:sp>
        <p:nvSpPr>
          <p:cNvPr id="3" name="Content Placeholder 2"/>
          <p:cNvSpPr>
            <a:spLocks noGrp="1"/>
          </p:cNvSpPr>
          <p:nvPr>
            <p:ph sz="quarter" idx="10"/>
          </p:nvPr>
        </p:nvSpPr>
        <p:spPr>
          <a:xfrm>
            <a:off x="457200" y="1512000"/>
            <a:ext cx="4618856" cy="4248000"/>
          </a:xfrm>
        </p:spPr>
        <p:txBody>
          <a:bodyPr/>
          <a:lstStyle/>
          <a:p>
            <a:pPr marL="0" lvl="1" indent="0">
              <a:buNone/>
            </a:pPr>
            <a:r>
              <a:rPr lang="en-US" b="1" dirty="0"/>
              <a:t>Documentation</a:t>
            </a:r>
          </a:p>
          <a:p>
            <a:pPr lvl="1"/>
            <a:r>
              <a:rPr lang="en-US" dirty="0" err="1"/>
              <a:t>Organisations</a:t>
            </a:r>
            <a:r>
              <a:rPr lang="en-US" dirty="0"/>
              <a:t> will need to create and prepare a range of documentation in order to evidence that they are meeting the standard. </a:t>
            </a:r>
          </a:p>
          <a:p>
            <a:pPr lvl="1"/>
            <a:r>
              <a:rPr lang="en-US" dirty="0"/>
              <a:t>This could include logs, controls, signatures, checklists, etc. </a:t>
            </a:r>
          </a:p>
          <a:p>
            <a:pPr lvl="1"/>
            <a:r>
              <a:rPr lang="en-US" dirty="0"/>
              <a:t>Time will need to be allocated for staff to develop this documentation in line with the requirements from the quality standard. </a:t>
            </a:r>
          </a:p>
        </p:txBody>
      </p:sp>
      <p:pic>
        <p:nvPicPr>
          <p:cNvPr id="7172" name="Picture 4">
            <a:extLst>
              <a:ext uri="{FF2B5EF4-FFF2-40B4-BE49-F238E27FC236}">
                <a16:creationId xmlns:a16="http://schemas.microsoft.com/office/drawing/2014/main" id="{17711368-F4EE-174B-B11A-7458A03E16C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1000"/>
                    </a14:imgEffect>
                  </a14:imgLayer>
                </a14:imgProps>
              </a:ext>
            </a:extLst>
          </a:blip>
          <a:srcRect/>
          <a:stretch/>
        </p:blipFill>
        <p:spPr bwMode="auto">
          <a:xfrm>
            <a:off x="5801723" y="2120508"/>
            <a:ext cx="3030984" cy="303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126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(6) </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Meetings, forums and committees</a:t>
            </a:r>
          </a:p>
          <a:p>
            <a:pPr lvl="1"/>
            <a:r>
              <a:rPr lang="en-US" dirty="0"/>
              <a:t>Depending on the accreditation being introduced there will be a certain number of meetings, forums and committees to be established and running within the organisation. For example, if the accreditation is for health and safety then a health and safety committee may need to be established. </a:t>
            </a:r>
          </a:p>
          <a:p>
            <a:pPr lvl="1"/>
            <a:r>
              <a:rPr lang="en-US" dirty="0"/>
              <a:t>Other meetings can include management review meetings. Organisations need to consider the time commitment for staff to manage and attend such meetings. </a:t>
            </a:r>
          </a:p>
          <a:p>
            <a:pPr lvl="1"/>
            <a:endParaRPr lang="en-US" dirty="0"/>
          </a:p>
          <a:p>
            <a:pPr lvl="1"/>
            <a:endParaRPr lang="en-US" dirty="0"/>
          </a:p>
          <a:p>
            <a:pPr marL="0" lvl="1" indent="0">
              <a:buNone/>
            </a:pPr>
            <a:endParaRPr lang="en-US" dirty="0"/>
          </a:p>
        </p:txBody>
      </p:sp>
    </p:spTree>
    <p:extLst>
      <p:ext uri="{BB962C8B-B14F-4D97-AF65-F5344CB8AC3E}">
        <p14:creationId xmlns:p14="http://schemas.microsoft.com/office/powerpoint/2010/main" val="3195708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(7) </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Cost</a:t>
            </a:r>
          </a:p>
          <a:p>
            <a:pPr lvl="1"/>
            <a:r>
              <a:rPr lang="en-US" dirty="0"/>
              <a:t>Gaining an accreditation has an associated cost, this can include initial implementation and certification, ongoing renewals, staff resources for implementing and running the standard, third-party consultancy support for implementation and guidance. </a:t>
            </a:r>
          </a:p>
          <a:p>
            <a:pPr lvl="1"/>
            <a:r>
              <a:rPr lang="en-US" dirty="0"/>
              <a:t>Costs can vary depending on the scope and size of the organisation. </a:t>
            </a:r>
          </a:p>
          <a:p>
            <a:pPr lvl="1"/>
            <a:endParaRPr lang="en-US" dirty="0"/>
          </a:p>
          <a:p>
            <a:pPr lvl="1"/>
            <a:endParaRPr lang="en-US" dirty="0"/>
          </a:p>
          <a:p>
            <a:pPr marL="0" lvl="1" indent="0">
              <a:buNone/>
            </a:pPr>
            <a:endParaRPr lang="en-US" dirty="0"/>
          </a:p>
        </p:txBody>
      </p:sp>
      <p:pic>
        <p:nvPicPr>
          <p:cNvPr id="1026" name="Picture 2">
            <a:extLst>
              <a:ext uri="{FF2B5EF4-FFF2-40B4-BE49-F238E27FC236}">
                <a16:creationId xmlns:a16="http://schemas.microsoft.com/office/drawing/2014/main" id="{817B0D44-2DF8-4F85-80FA-F84CA21B7B50}"/>
              </a:ext>
            </a:extLst>
          </p:cNvPr>
          <p:cNvPicPr>
            <a:picLocks noChangeAspect="1" noChangeArrowheads="1"/>
          </p:cNvPicPr>
          <p:nvPr/>
        </p:nvPicPr>
        <p:blipFill rotWithShape="1">
          <a:blip r:embed="rId3"/>
          <a:srcRect t="12345" b="9186"/>
          <a:stretch/>
        </p:blipFill>
        <p:spPr bwMode="auto">
          <a:xfrm>
            <a:off x="3354102" y="3804098"/>
            <a:ext cx="2569468"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927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how an organisation benefits from obtaining accreditation </a:t>
            </a:r>
            <a:r>
              <a:rPr lang="en-GB">
                <a:ea typeface="ＭＳ Ｐゴシック" pitchFamily="-105" charset="-128"/>
                <a:cs typeface="ＭＳ Ｐゴシック" pitchFamily="-105" charset="-128"/>
              </a:rPr>
              <a:t>for quality</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responsibilities associated with maintaining a quality accreditation.</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Accreditation benefits (1) </a:t>
            </a:r>
            <a:endParaRPr lang="en-US" dirty="0"/>
          </a:p>
        </p:txBody>
      </p:sp>
      <p:sp>
        <p:nvSpPr>
          <p:cNvPr id="3" name="Content Placeholder 2"/>
          <p:cNvSpPr>
            <a:spLocks noGrp="1"/>
          </p:cNvSpPr>
          <p:nvPr>
            <p:ph sz="quarter" idx="10"/>
          </p:nvPr>
        </p:nvSpPr>
        <p:spPr>
          <a:xfrm>
            <a:off x="457200" y="1512000"/>
            <a:ext cx="5770984" cy="4248000"/>
          </a:xfrm>
        </p:spPr>
        <p:txBody>
          <a:bodyPr/>
          <a:lstStyle/>
          <a:p>
            <a:pPr marL="0" lvl="1" indent="0">
              <a:buNone/>
            </a:pPr>
            <a:r>
              <a:rPr lang="en-US" dirty="0"/>
              <a:t>Gaining a quality standards accreditation has many benefits for organisations. </a:t>
            </a:r>
          </a:p>
          <a:p>
            <a:pPr marL="0" lvl="1" indent="0">
              <a:buNone/>
            </a:pPr>
            <a:r>
              <a:rPr lang="en-US" dirty="0"/>
              <a:t>It is important for organisations to understand the benefits to ensure ‘buy in’ from staff and a commitment to achieving the accreditation. </a:t>
            </a:r>
          </a:p>
          <a:p>
            <a:pPr marL="0" lvl="1" indent="0">
              <a:buNone/>
            </a:pPr>
            <a:r>
              <a:rPr lang="en-US" dirty="0"/>
              <a:t>It would not be possible to maintain a quality standard without sufficient buy in from all stakeholders.  </a:t>
            </a:r>
          </a:p>
          <a:p>
            <a:pPr marL="0" lvl="1" indent="0">
              <a:buNone/>
            </a:pPr>
            <a:r>
              <a:rPr lang="en-US" dirty="0"/>
              <a:t>The benefits include:</a:t>
            </a:r>
          </a:p>
          <a:p>
            <a:pPr lvl="1"/>
            <a:r>
              <a:rPr lang="en-US" dirty="0"/>
              <a:t>increased brand awareness</a:t>
            </a:r>
          </a:p>
          <a:p>
            <a:pPr lvl="1"/>
            <a:r>
              <a:rPr lang="en-US" dirty="0"/>
              <a:t>assisting with tender opportunities </a:t>
            </a:r>
          </a:p>
          <a:p>
            <a:pPr lvl="1"/>
            <a:r>
              <a:rPr lang="en-US" dirty="0"/>
              <a:t>developing trust with customers. </a:t>
            </a:r>
          </a:p>
        </p:txBody>
      </p:sp>
      <p:pic>
        <p:nvPicPr>
          <p:cNvPr id="1026" name="Picture 2">
            <a:extLst>
              <a:ext uri="{FF2B5EF4-FFF2-40B4-BE49-F238E27FC236}">
                <a16:creationId xmlns:a16="http://schemas.microsoft.com/office/drawing/2014/main" id="{E2B18005-A7AB-6843-87EE-BB7AB3C6F6DF}"/>
              </a:ext>
            </a:extLst>
          </p:cNvPr>
          <p:cNvPicPr>
            <a:picLocks noChangeAspect="1" noChangeArrowheads="1"/>
          </p:cNvPicPr>
          <p:nvPr/>
        </p:nvPicPr>
        <p:blipFill>
          <a:blip r:embed="rId3"/>
          <a:srcRect/>
          <a:stretch/>
        </p:blipFill>
        <p:spPr bwMode="auto">
          <a:xfrm>
            <a:off x="5580112" y="1844824"/>
            <a:ext cx="3401383" cy="3401383"/>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Accreditation benefits (2) </a:t>
            </a:r>
            <a:endParaRPr lang="en-US" dirty="0"/>
          </a:p>
        </p:txBody>
      </p:sp>
      <p:sp>
        <p:nvSpPr>
          <p:cNvPr id="3" name="Content Placeholder 2"/>
          <p:cNvSpPr>
            <a:spLocks noGrp="1"/>
          </p:cNvSpPr>
          <p:nvPr>
            <p:ph sz="quarter" idx="10"/>
          </p:nvPr>
        </p:nvSpPr>
        <p:spPr>
          <a:xfrm>
            <a:off x="457200" y="1512000"/>
            <a:ext cx="8229600" cy="4248000"/>
          </a:xfrm>
        </p:spPr>
        <p:txBody>
          <a:bodyPr/>
          <a:lstStyle/>
          <a:p>
            <a:pPr lvl="1"/>
            <a:r>
              <a:rPr lang="en-US" b="1" dirty="0"/>
              <a:t>Increased brand awareness: </a:t>
            </a:r>
            <a:r>
              <a:rPr lang="en-US" dirty="0"/>
              <a:t>Organisations can increase their reputation by having a quality accreditation. Once obtained, organisations can display their certification on their email signatures, websites, communications with customers, </a:t>
            </a:r>
            <a:r>
              <a:rPr lang="en-US" dirty="0" err="1"/>
              <a:t>etc</a:t>
            </a:r>
            <a:r>
              <a:rPr lang="en-US" dirty="0"/>
              <a:t>, which will overall increase brand awareness. Gaining the certification can also be included as a good news story in newsletters. </a:t>
            </a:r>
          </a:p>
          <a:p>
            <a:pPr marL="0" lvl="1" indent="0">
              <a:buNone/>
            </a:pPr>
            <a:endParaRPr lang="en-US" dirty="0"/>
          </a:p>
          <a:p>
            <a:pPr lvl="1"/>
            <a:r>
              <a:rPr lang="en-US" b="1" dirty="0"/>
              <a:t>Assisting with tender opportunities: </a:t>
            </a:r>
            <a:r>
              <a:rPr lang="en-US" dirty="0"/>
              <a:t>Many government tenders now require specific accreditations in order to even apply for a tender. These will vary depending on the nature of the tender but, for example, if the tender was relating to a new computer system, then a requirement may be to have the ISO 27001 Information Security Management certification. </a:t>
            </a:r>
          </a:p>
          <a:p>
            <a:pPr lvl="1"/>
            <a:endParaRPr lang="en-US" dirty="0"/>
          </a:p>
        </p:txBody>
      </p:sp>
    </p:spTree>
    <p:extLst>
      <p:ext uri="{BB962C8B-B14F-4D97-AF65-F5344CB8AC3E}">
        <p14:creationId xmlns:p14="http://schemas.microsoft.com/office/powerpoint/2010/main" val="299522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Accreditation benefits (3) </a:t>
            </a:r>
            <a:endParaRPr lang="en-US" dirty="0"/>
          </a:p>
        </p:txBody>
      </p:sp>
      <p:sp>
        <p:nvSpPr>
          <p:cNvPr id="3" name="Content Placeholder 2"/>
          <p:cNvSpPr>
            <a:spLocks noGrp="1"/>
          </p:cNvSpPr>
          <p:nvPr>
            <p:ph sz="quarter" idx="10"/>
          </p:nvPr>
        </p:nvSpPr>
        <p:spPr>
          <a:xfrm>
            <a:off x="457200" y="1512000"/>
            <a:ext cx="4978896" cy="4248000"/>
          </a:xfrm>
        </p:spPr>
        <p:txBody>
          <a:bodyPr/>
          <a:lstStyle/>
          <a:p>
            <a:pPr lvl="1"/>
            <a:r>
              <a:rPr lang="en-US" b="1" dirty="0"/>
              <a:t>Developing trust with customers: </a:t>
            </a:r>
            <a:r>
              <a:rPr lang="en-US" dirty="0"/>
              <a:t>Customers will trust an organisation more if they are showing a commitment to gaining a certain standard across the organisation. </a:t>
            </a:r>
          </a:p>
          <a:p>
            <a:pPr lvl="1"/>
            <a:r>
              <a:rPr lang="en-US" dirty="0"/>
              <a:t>For example, if an organisation has an ISO 45001 in Health &amp; Safety Management then customers may trust the organisation more as they know that they are following a set standard for health and safety across the organisation. </a:t>
            </a:r>
          </a:p>
          <a:p>
            <a:pPr lvl="1"/>
            <a:endParaRPr lang="en-US" dirty="0"/>
          </a:p>
        </p:txBody>
      </p:sp>
      <p:pic>
        <p:nvPicPr>
          <p:cNvPr id="12290" name="Picture 2">
            <a:extLst>
              <a:ext uri="{FF2B5EF4-FFF2-40B4-BE49-F238E27FC236}">
                <a16:creationId xmlns:a16="http://schemas.microsoft.com/office/drawing/2014/main" id="{65A93A60-A239-FB4D-8C99-4F59A71F4687}"/>
              </a:ext>
            </a:extLst>
          </p:cNvPr>
          <p:cNvPicPr>
            <a:picLocks noChangeAspect="1" noChangeArrowheads="1"/>
          </p:cNvPicPr>
          <p:nvPr/>
        </p:nvPicPr>
        <p:blipFill>
          <a:blip r:embed="rId3"/>
          <a:srcRect/>
          <a:stretch/>
        </p:blipFill>
        <p:spPr bwMode="auto">
          <a:xfrm>
            <a:off x="5602960" y="971357"/>
            <a:ext cx="3423059" cy="3609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758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(1) </a:t>
            </a:r>
            <a:endParaRPr lang="en-US" dirty="0"/>
          </a:p>
        </p:txBody>
      </p:sp>
      <p:sp>
        <p:nvSpPr>
          <p:cNvPr id="3" name="Content Placeholder 2"/>
          <p:cNvSpPr>
            <a:spLocks noGrp="1"/>
          </p:cNvSpPr>
          <p:nvPr>
            <p:ph sz="quarter" idx="10"/>
          </p:nvPr>
        </p:nvSpPr>
        <p:spPr>
          <a:xfrm>
            <a:off x="457200" y="1512000"/>
            <a:ext cx="8363272" cy="4248000"/>
          </a:xfrm>
        </p:spPr>
        <p:txBody>
          <a:bodyPr/>
          <a:lstStyle/>
          <a:p>
            <a:pPr lvl="1"/>
            <a:r>
              <a:rPr lang="en-US" dirty="0"/>
              <a:t>Gaining a quality standards accreditation is a large body of work and maintaining the standard day to day after receiving certification is again another body of work. </a:t>
            </a:r>
          </a:p>
          <a:p>
            <a:pPr lvl="1"/>
            <a:r>
              <a:rPr lang="en-US" dirty="0"/>
              <a:t>The standards do not run themselves and do require defined roles and responsibilities in the organisation to do so. </a:t>
            </a:r>
          </a:p>
          <a:p>
            <a:pPr lvl="1"/>
            <a:r>
              <a:rPr lang="en-US" dirty="0"/>
              <a:t>If organisations do not maintain the accreditation, then this could lead to documented non-conformances by the accreditation body.</a:t>
            </a:r>
          </a:p>
          <a:p>
            <a:pPr marL="0" lvl="1" indent="0">
              <a:buNone/>
            </a:pPr>
            <a:endParaRPr lang="en-US" dirty="0"/>
          </a:p>
        </p:txBody>
      </p:sp>
    </p:spTree>
    <p:extLst>
      <p:ext uri="{BB962C8B-B14F-4D97-AF65-F5344CB8AC3E}">
        <p14:creationId xmlns:p14="http://schemas.microsoft.com/office/powerpoint/2010/main" val="1491151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(2) </a:t>
            </a:r>
            <a:endParaRPr lang="en-US" dirty="0"/>
          </a:p>
        </p:txBody>
      </p:sp>
      <p:sp>
        <p:nvSpPr>
          <p:cNvPr id="3" name="Content Placeholder 2"/>
          <p:cNvSpPr>
            <a:spLocks noGrp="1"/>
          </p:cNvSpPr>
          <p:nvPr>
            <p:ph sz="quarter" idx="10"/>
          </p:nvPr>
        </p:nvSpPr>
        <p:spPr>
          <a:xfrm>
            <a:off x="457200" y="1512000"/>
            <a:ext cx="5842992" cy="4248000"/>
          </a:xfrm>
        </p:spPr>
        <p:txBody>
          <a:bodyPr/>
          <a:lstStyle/>
          <a:p>
            <a:pPr marL="0" lvl="1" indent="0">
              <a:buNone/>
            </a:pPr>
            <a:r>
              <a:rPr lang="en-US" b="1" dirty="0"/>
              <a:t>Internal and external audits</a:t>
            </a:r>
          </a:p>
          <a:p>
            <a:pPr lvl="1"/>
            <a:r>
              <a:rPr lang="en-US" dirty="0"/>
              <a:t>As part of the requirements of accreditation, organisations will need to complete routine audits with someone in the organisation to track their quality management system processes. </a:t>
            </a:r>
          </a:p>
          <a:p>
            <a:pPr lvl="1"/>
            <a:r>
              <a:rPr lang="en-US" dirty="0"/>
              <a:t>An audit schedule would usually be estimated to run over a 12-month period, with the internal auditors allocated an area of the standard to audit. </a:t>
            </a:r>
          </a:p>
          <a:p>
            <a:pPr lvl="1"/>
            <a:r>
              <a:rPr lang="en-US" dirty="0"/>
              <a:t>Audit feedback is then collated, reviewed and managed with actions (non-conformance or recommendations/opportunities for improvement) highlighted. </a:t>
            </a:r>
          </a:p>
          <a:p>
            <a:pPr lvl="1"/>
            <a:endParaRPr lang="en-US" dirty="0"/>
          </a:p>
          <a:p>
            <a:pPr lvl="1"/>
            <a:endParaRPr lang="en-US" dirty="0"/>
          </a:p>
          <a:p>
            <a:pPr lvl="1"/>
            <a:endParaRPr lang="en-US" dirty="0"/>
          </a:p>
          <a:p>
            <a:pPr lvl="1"/>
            <a:endParaRPr lang="en-US" dirty="0"/>
          </a:p>
          <a:p>
            <a:pPr marL="0" lvl="1" indent="0">
              <a:buNone/>
            </a:pPr>
            <a:endParaRPr lang="en-US" dirty="0"/>
          </a:p>
        </p:txBody>
      </p:sp>
      <p:pic>
        <p:nvPicPr>
          <p:cNvPr id="3074" name="Picture 2">
            <a:extLst>
              <a:ext uri="{FF2B5EF4-FFF2-40B4-BE49-F238E27FC236}">
                <a16:creationId xmlns:a16="http://schemas.microsoft.com/office/drawing/2014/main" id="{71BD1F87-140F-CD4F-BCA5-C5792635EFEA}"/>
              </a:ext>
            </a:extLst>
          </p:cNvPr>
          <p:cNvPicPr>
            <a:picLocks noChangeAspect="1" noChangeArrowheads="1"/>
          </p:cNvPicPr>
          <p:nvPr/>
        </p:nvPicPr>
        <p:blipFill rotWithShape="1">
          <a:blip r:embed="rId3"/>
          <a:srcRect l="17378"/>
          <a:stretch/>
        </p:blipFill>
        <p:spPr bwMode="auto">
          <a:xfrm>
            <a:off x="6444208" y="1412776"/>
            <a:ext cx="2396466" cy="2900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86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(3) </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Process maps</a:t>
            </a:r>
          </a:p>
          <a:p>
            <a:pPr lvl="1"/>
            <a:r>
              <a:rPr lang="en-US" dirty="0"/>
              <a:t>Process maps can be used to illustrate all steps of a process. A process map is useful as it will show the decisions to be made as part of the process and the outcomes for certain decisions. </a:t>
            </a:r>
          </a:p>
          <a:p>
            <a:pPr lvl="1"/>
            <a:endParaRPr lang="en-US" dirty="0"/>
          </a:p>
          <a:p>
            <a:pPr lvl="1"/>
            <a:endParaRPr lang="en-US" dirty="0"/>
          </a:p>
          <a:p>
            <a:pPr lvl="1"/>
            <a:endParaRPr lang="en-US" dirty="0"/>
          </a:p>
          <a:p>
            <a:pPr marL="0" lvl="1" indent="0">
              <a:buNone/>
            </a:pPr>
            <a:endParaRPr lang="en-US" dirty="0"/>
          </a:p>
        </p:txBody>
      </p:sp>
      <p:pic>
        <p:nvPicPr>
          <p:cNvPr id="6" name="Picture 2">
            <a:extLst>
              <a:ext uri="{FF2B5EF4-FFF2-40B4-BE49-F238E27FC236}">
                <a16:creationId xmlns:a16="http://schemas.microsoft.com/office/drawing/2014/main" id="{15870A73-5019-A8C5-8326-197CC09C1389}"/>
              </a:ext>
            </a:extLst>
          </p:cNvPr>
          <p:cNvPicPr>
            <a:picLocks noChangeAspect="1" noChangeArrowheads="1"/>
          </p:cNvPicPr>
          <p:nvPr/>
        </p:nvPicPr>
        <p:blipFill>
          <a:blip r:embed="rId3"/>
          <a:srcRect/>
          <a:stretch/>
        </p:blipFill>
        <p:spPr bwMode="auto">
          <a:xfrm>
            <a:off x="2272735" y="3004362"/>
            <a:ext cx="4387497" cy="293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495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Responsibilities (4)</a:t>
            </a:r>
            <a:endParaRPr lang="en-US" dirty="0"/>
          </a:p>
        </p:txBody>
      </p:sp>
      <p:sp>
        <p:nvSpPr>
          <p:cNvPr id="3" name="Content Placeholder 2"/>
          <p:cNvSpPr>
            <a:spLocks noGrp="1"/>
          </p:cNvSpPr>
          <p:nvPr>
            <p:ph sz="quarter" idx="10"/>
          </p:nvPr>
        </p:nvSpPr>
        <p:spPr>
          <a:xfrm>
            <a:off x="457200" y="1512000"/>
            <a:ext cx="8363272" cy="4248000"/>
          </a:xfrm>
        </p:spPr>
        <p:txBody>
          <a:bodyPr/>
          <a:lstStyle/>
          <a:p>
            <a:pPr marL="0" lvl="1" indent="0">
              <a:buNone/>
            </a:pPr>
            <a:r>
              <a:rPr lang="en-US" b="1" dirty="0"/>
              <a:t>Process maps (continued)</a:t>
            </a:r>
          </a:p>
          <a:p>
            <a:pPr lvl="1"/>
            <a:endParaRPr lang="en-US" dirty="0"/>
          </a:p>
          <a:p>
            <a:pPr lvl="1"/>
            <a:endParaRPr lang="en-US" dirty="0"/>
          </a:p>
          <a:p>
            <a:pPr lvl="1"/>
            <a:endParaRPr lang="en-US" dirty="0"/>
          </a:p>
          <a:p>
            <a:pPr lvl="1"/>
            <a:endParaRPr lang="en-US" dirty="0"/>
          </a:p>
          <a:p>
            <a:pPr marL="0" lvl="1" indent="0">
              <a:buNone/>
            </a:pPr>
            <a:endParaRPr lang="en-US" dirty="0"/>
          </a:p>
        </p:txBody>
      </p:sp>
      <p:sp>
        <p:nvSpPr>
          <p:cNvPr id="8" name="TextBox 7">
            <a:extLst>
              <a:ext uri="{FF2B5EF4-FFF2-40B4-BE49-F238E27FC236}">
                <a16:creationId xmlns:a16="http://schemas.microsoft.com/office/drawing/2014/main" id="{04F010EC-4DBE-C814-2264-B983AD2E623F}"/>
              </a:ext>
            </a:extLst>
          </p:cNvPr>
          <p:cNvSpPr txBox="1"/>
          <p:nvPr/>
        </p:nvSpPr>
        <p:spPr>
          <a:xfrm>
            <a:off x="444082" y="1897062"/>
            <a:ext cx="7416824" cy="4093428"/>
          </a:xfrm>
          <a:prstGeom prst="rect">
            <a:avLst/>
          </a:prstGeom>
          <a:noFill/>
        </p:spPr>
        <p:txBody>
          <a:bodyPr wrap="square">
            <a:spAutoFit/>
          </a:bodyPr>
          <a:lstStyle/>
          <a:p>
            <a:pPr marL="342900" indent="-342900">
              <a:buClr>
                <a:srgbClr val="0070C0"/>
              </a:buClr>
              <a:buFont typeface="Arial" panose="020B0604020202020204" pitchFamily="34" charset="0"/>
              <a:buChar char="•"/>
            </a:pPr>
            <a:r>
              <a:rPr lang="en-US" dirty="0"/>
              <a:t>Process maps also assist with staff following the same process (consistency), as if this was documented fully textually it could be difficult for staff to see clearly how the process should work.</a:t>
            </a:r>
          </a:p>
          <a:p>
            <a:pPr>
              <a:buClr>
                <a:srgbClr val="0070C0"/>
              </a:buClr>
            </a:pPr>
            <a:r>
              <a:rPr lang="en-US" dirty="0"/>
              <a:t> </a:t>
            </a:r>
          </a:p>
          <a:p>
            <a:pPr marL="342900" indent="-342900">
              <a:buClr>
                <a:srgbClr val="0070C0"/>
              </a:buClr>
              <a:buFont typeface="Arial" panose="020B0604020202020204" pitchFamily="34" charset="0"/>
              <a:buChar char="•"/>
            </a:pPr>
            <a:r>
              <a:rPr lang="en-US" dirty="0"/>
              <a:t>Process maps also document any related documents associated with the process, for example if the process is for sales ordering, then a related document could be the sales invoice or dispatch note. </a:t>
            </a:r>
          </a:p>
          <a:p>
            <a:pPr>
              <a:buClr>
                <a:srgbClr val="0070C0"/>
              </a:buClr>
            </a:pPr>
            <a:endParaRPr lang="en-US" dirty="0"/>
          </a:p>
          <a:p>
            <a:pPr marL="342900" indent="-342900">
              <a:buClr>
                <a:srgbClr val="0070C0"/>
              </a:buClr>
              <a:buFont typeface="Arial" panose="020B0604020202020204" pitchFamily="34" charset="0"/>
              <a:buChar char="•"/>
            </a:pPr>
            <a:r>
              <a:rPr lang="en-US" dirty="0"/>
              <a:t>Related documents are usually referenced uniquely and are version controlled, for example IR1-Sales Invoice.</a:t>
            </a:r>
          </a:p>
          <a:p>
            <a:pPr lvl="1"/>
            <a:endParaRPr lang="en-US" dirty="0"/>
          </a:p>
        </p:txBody>
      </p:sp>
    </p:spTree>
    <p:extLst>
      <p:ext uri="{BB962C8B-B14F-4D97-AF65-F5344CB8AC3E}">
        <p14:creationId xmlns:p14="http://schemas.microsoft.com/office/powerpoint/2010/main" val="10772273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1493</TotalTime>
  <Words>969</Words>
  <Application>Microsoft Macintosh PowerPoint</Application>
  <PresentationFormat>On-screen Show (4:3)</PresentationFormat>
  <Paragraphs>88</Paragraphs>
  <Slides>13</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ＭＳ Ｐゴシック</vt:lpstr>
      <vt:lpstr>Arial</vt:lpstr>
      <vt:lpstr>Lucida Grande</vt:lpstr>
      <vt:lpstr>Times New Roman</vt:lpstr>
      <vt:lpstr>Default Design</vt:lpstr>
      <vt:lpstr>PowerPoint 6: Quality accreditations</vt:lpstr>
      <vt:lpstr>Learning objectives</vt:lpstr>
      <vt:lpstr>Accreditation benefits (1) </vt:lpstr>
      <vt:lpstr>Accreditation benefits (2) </vt:lpstr>
      <vt:lpstr>Accreditation benefits (3) </vt:lpstr>
      <vt:lpstr>Responsibilities (1) </vt:lpstr>
      <vt:lpstr>Responsibilities (2) </vt:lpstr>
      <vt:lpstr>Responsibilities (3) </vt:lpstr>
      <vt:lpstr>Responsibilities (4)</vt:lpstr>
      <vt:lpstr>Responsibilities (5) </vt:lpstr>
      <vt:lpstr>Responsibilities (6) </vt:lpstr>
      <vt:lpstr>Responsibilities (7)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184</cp:revision>
  <dcterms:created xsi:type="dcterms:W3CDTF">2013-05-28T00:38:54Z</dcterms:created>
  <dcterms:modified xsi:type="dcterms:W3CDTF">2025-11-28T12:58:22Z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