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9"/>
  </p:notesMasterIdLst>
  <p:handoutMasterIdLst>
    <p:handoutMasterId r:id="rId30"/>
  </p:handoutMasterIdLst>
  <p:sldIdLst>
    <p:sldId id="256" r:id="rId5"/>
    <p:sldId id="328" r:id="rId6"/>
    <p:sldId id="369" r:id="rId7"/>
    <p:sldId id="405" r:id="rId8"/>
    <p:sldId id="406" r:id="rId9"/>
    <p:sldId id="376" r:id="rId10"/>
    <p:sldId id="404" r:id="rId11"/>
    <p:sldId id="408" r:id="rId12"/>
    <p:sldId id="409" r:id="rId13"/>
    <p:sldId id="410" r:id="rId14"/>
    <p:sldId id="411" r:id="rId15"/>
    <p:sldId id="412" r:id="rId16"/>
    <p:sldId id="413" r:id="rId17"/>
    <p:sldId id="415" r:id="rId18"/>
    <p:sldId id="407" r:id="rId19"/>
    <p:sldId id="414" r:id="rId20"/>
    <p:sldId id="416" r:id="rId21"/>
    <p:sldId id="417" r:id="rId22"/>
    <p:sldId id="418" r:id="rId23"/>
    <p:sldId id="419" r:id="rId24"/>
    <p:sldId id="420" r:id="rId25"/>
    <p:sldId id="421" r:id="rId26"/>
    <p:sldId id="334" r:id="rId27"/>
    <p:sldId id="267" r:id="rId28"/>
  </p:sldIdLst>
  <p:sldSz cx="9144000" cy="6858000" type="screen4x3"/>
  <p:notesSz cx="6858000" cy="9144000"/>
  <p:custDataLst>
    <p:tags r:id="rId3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66FFFF"/>
    <a:srgbClr val="00FF99"/>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DBD8F36-6B38-4D6D-A009-204ADD36506D}" v="55" dt="2022-08-29T23:56:15.924"/>
    <p1510:client id="{7B5CFEA9-5AB5-431B-93FB-87687AEB6A56}" v="4" dt="2022-08-30T12:47:46.494"/>
  </p1510:revLst>
</p1510:revInfo>
</file>

<file path=ppt/tableStyles.xml><?xml version="1.0" encoding="utf-8"?>
<a:tblStyleLst xmlns:a="http://schemas.openxmlformats.org/drawingml/2006/main" def="{5C22544A-7EE6-4342-B048-85BDC9FD1C3A}">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44"/>
    <p:restoredTop sz="86395"/>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handoutMaster" Target="handoutMasters/handoutMaster1.xml"/><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4DBD8F36-6B38-4D6D-A009-204ADD36506D}"/>
    <pc:docChg chg="undo custSel modSld">
      <pc:chgData name="Eve Thould" userId="38451c84653f422f" providerId="LiveId" clId="{4DBD8F36-6B38-4D6D-A009-204ADD36506D}" dt="2022-08-29T23:56:53.992" v="270" actId="1076"/>
      <pc:docMkLst>
        <pc:docMk/>
      </pc:docMkLst>
      <pc:sldChg chg="modSp mod">
        <pc:chgData name="Eve Thould" userId="38451c84653f422f" providerId="LiveId" clId="{4DBD8F36-6B38-4D6D-A009-204ADD36506D}" dt="2022-08-29T23:24:33.573" v="0" actId="20577"/>
        <pc:sldMkLst>
          <pc:docMk/>
          <pc:sldMk cId="0" sldId="328"/>
        </pc:sldMkLst>
        <pc:spChg chg="mod">
          <ac:chgData name="Eve Thould" userId="38451c84653f422f" providerId="LiveId" clId="{4DBD8F36-6B38-4D6D-A009-204ADD36506D}" dt="2022-08-29T23:24:33.573" v="0" actId="20577"/>
          <ac:spMkLst>
            <pc:docMk/>
            <pc:sldMk cId="0" sldId="328"/>
            <ac:spMk id="3075" creationId="{00000000-0000-0000-0000-000000000000}"/>
          </ac:spMkLst>
        </pc:spChg>
      </pc:sldChg>
      <pc:sldChg chg="modSp mod">
        <pc:chgData name="Eve Thould" userId="38451c84653f422f" providerId="LiveId" clId="{4DBD8F36-6B38-4D6D-A009-204ADD36506D}" dt="2022-08-29T23:56:53.992" v="270" actId="1076"/>
        <pc:sldMkLst>
          <pc:docMk/>
          <pc:sldMk cId="0" sldId="334"/>
        </pc:sldMkLst>
        <pc:spChg chg="mod">
          <ac:chgData name="Eve Thould" userId="38451c84653f422f" providerId="LiveId" clId="{4DBD8F36-6B38-4D6D-A009-204ADD36506D}" dt="2022-08-29T23:56:53.992" v="270" actId="1076"/>
          <ac:spMkLst>
            <pc:docMk/>
            <pc:sldMk cId="0" sldId="334"/>
            <ac:spMk id="3" creationId="{00000000-0000-0000-0000-000000000000}"/>
          </ac:spMkLst>
        </pc:spChg>
      </pc:sldChg>
      <pc:sldChg chg="modSp mod">
        <pc:chgData name="Eve Thould" userId="38451c84653f422f" providerId="LiveId" clId="{4DBD8F36-6B38-4D6D-A009-204ADD36506D}" dt="2022-08-29T23:26:11.475" v="10" actId="20577"/>
        <pc:sldMkLst>
          <pc:docMk/>
          <pc:sldMk cId="1946970242" sldId="369"/>
        </pc:sldMkLst>
        <pc:spChg chg="mod">
          <ac:chgData name="Eve Thould" userId="38451c84653f422f" providerId="LiveId" clId="{4DBD8F36-6B38-4D6D-A009-204ADD36506D}" dt="2022-08-29T23:24:48.337" v="2" actId="1038"/>
          <ac:spMkLst>
            <pc:docMk/>
            <pc:sldMk cId="1946970242" sldId="369"/>
            <ac:spMk id="2" creationId="{00000000-0000-0000-0000-000000000000}"/>
          </ac:spMkLst>
        </pc:spChg>
        <pc:spChg chg="mod">
          <ac:chgData name="Eve Thould" userId="38451c84653f422f" providerId="LiveId" clId="{4DBD8F36-6B38-4D6D-A009-204ADD36506D}" dt="2022-08-29T23:26:11.475" v="10" actId="20577"/>
          <ac:spMkLst>
            <pc:docMk/>
            <pc:sldMk cId="1946970242" sldId="369"/>
            <ac:spMk id="3" creationId="{00000000-0000-0000-0000-000000000000}"/>
          </ac:spMkLst>
        </pc:spChg>
        <pc:picChg chg="mod">
          <ac:chgData name="Eve Thould" userId="38451c84653f422f" providerId="LiveId" clId="{4DBD8F36-6B38-4D6D-A009-204ADD36506D}" dt="2022-08-29T23:26:02.279" v="6" actId="1035"/>
          <ac:picMkLst>
            <pc:docMk/>
            <pc:sldMk cId="1946970242" sldId="369"/>
            <ac:picMk id="1026" creationId="{CA46737B-5E1C-A3CB-C6F2-2A05351A79D8}"/>
          </ac:picMkLst>
        </pc:picChg>
      </pc:sldChg>
      <pc:sldChg chg="modSp mod">
        <pc:chgData name="Eve Thould" userId="38451c84653f422f" providerId="LiveId" clId="{4DBD8F36-6B38-4D6D-A009-204ADD36506D}" dt="2022-08-29T23:42:11.897" v="164" actId="403"/>
        <pc:sldMkLst>
          <pc:docMk/>
          <pc:sldMk cId="202131519" sldId="376"/>
        </pc:sldMkLst>
        <pc:spChg chg="mod">
          <ac:chgData name="Eve Thould" userId="38451c84653f422f" providerId="LiveId" clId="{4DBD8F36-6B38-4D6D-A009-204ADD36506D}" dt="2022-08-29T23:31:56.383" v="30" actId="1038"/>
          <ac:spMkLst>
            <pc:docMk/>
            <pc:sldMk cId="202131519" sldId="376"/>
            <ac:spMk id="2" creationId="{00000000-0000-0000-0000-000000000000}"/>
          </ac:spMkLst>
        </pc:spChg>
        <pc:spChg chg="mod">
          <ac:chgData name="Eve Thould" userId="38451c84653f422f" providerId="LiveId" clId="{4DBD8F36-6B38-4D6D-A009-204ADD36506D}" dt="2022-08-29T23:42:11.897" v="164" actId="403"/>
          <ac:spMkLst>
            <pc:docMk/>
            <pc:sldMk cId="202131519" sldId="376"/>
            <ac:spMk id="3" creationId="{00000000-0000-0000-0000-000000000000}"/>
          </ac:spMkLst>
        </pc:spChg>
      </pc:sldChg>
      <pc:sldChg chg="modSp mod">
        <pc:chgData name="Eve Thould" userId="38451c84653f422f" providerId="LiveId" clId="{4DBD8F36-6B38-4D6D-A009-204ADD36506D}" dt="2022-08-29T23:42:06.669" v="163" actId="255"/>
        <pc:sldMkLst>
          <pc:docMk/>
          <pc:sldMk cId="1562159954" sldId="404"/>
        </pc:sldMkLst>
        <pc:spChg chg="mod">
          <ac:chgData name="Eve Thould" userId="38451c84653f422f" providerId="LiveId" clId="{4DBD8F36-6B38-4D6D-A009-204ADD36506D}" dt="2022-08-29T23:32:22.884" v="37" actId="1038"/>
          <ac:spMkLst>
            <pc:docMk/>
            <pc:sldMk cId="1562159954" sldId="404"/>
            <ac:spMk id="2" creationId="{00000000-0000-0000-0000-000000000000}"/>
          </ac:spMkLst>
        </pc:spChg>
        <pc:spChg chg="mod">
          <ac:chgData name="Eve Thould" userId="38451c84653f422f" providerId="LiveId" clId="{4DBD8F36-6B38-4D6D-A009-204ADD36506D}" dt="2022-08-29T23:42:06.669" v="163" actId="255"/>
          <ac:spMkLst>
            <pc:docMk/>
            <pc:sldMk cId="1562159954" sldId="404"/>
            <ac:spMk id="3" creationId="{00000000-0000-0000-0000-000000000000}"/>
          </ac:spMkLst>
        </pc:spChg>
      </pc:sldChg>
      <pc:sldChg chg="modSp mod">
        <pc:chgData name="Eve Thould" userId="38451c84653f422f" providerId="LiveId" clId="{4DBD8F36-6B38-4D6D-A009-204ADD36506D}" dt="2022-08-29T23:42:31.336" v="168" actId="255"/>
        <pc:sldMkLst>
          <pc:docMk/>
          <pc:sldMk cId="3442010894" sldId="405"/>
        </pc:sldMkLst>
        <pc:spChg chg="mod">
          <ac:chgData name="Eve Thould" userId="38451c84653f422f" providerId="LiveId" clId="{4DBD8F36-6B38-4D6D-A009-204ADD36506D}" dt="2022-08-29T23:42:31.336" v="168" actId="255"/>
          <ac:spMkLst>
            <pc:docMk/>
            <pc:sldMk cId="3442010894" sldId="405"/>
            <ac:spMk id="3" creationId="{00000000-0000-0000-0000-000000000000}"/>
          </ac:spMkLst>
        </pc:spChg>
        <pc:picChg chg="mod">
          <ac:chgData name="Eve Thould" userId="38451c84653f422f" providerId="LiveId" clId="{4DBD8F36-6B38-4D6D-A009-204ADD36506D}" dt="2022-08-29T23:29:23.578" v="20" actId="1076"/>
          <ac:picMkLst>
            <pc:docMk/>
            <pc:sldMk cId="3442010894" sldId="405"/>
            <ac:picMk id="2050" creationId="{C8FFDF67-1395-B6DD-C9A7-A8213FEEBCF8}"/>
          </ac:picMkLst>
        </pc:picChg>
      </pc:sldChg>
      <pc:sldChg chg="modSp mod">
        <pc:chgData name="Eve Thould" userId="38451c84653f422f" providerId="LiveId" clId="{4DBD8F36-6B38-4D6D-A009-204ADD36506D}" dt="2022-08-29T23:42:24.599" v="167" actId="1076"/>
        <pc:sldMkLst>
          <pc:docMk/>
          <pc:sldMk cId="3923726043" sldId="406"/>
        </pc:sldMkLst>
        <pc:spChg chg="mod">
          <ac:chgData name="Eve Thould" userId="38451c84653f422f" providerId="LiveId" clId="{4DBD8F36-6B38-4D6D-A009-204ADD36506D}" dt="2022-08-29T23:29:37.320" v="23" actId="1038"/>
          <ac:spMkLst>
            <pc:docMk/>
            <pc:sldMk cId="3923726043" sldId="406"/>
            <ac:spMk id="2" creationId="{00000000-0000-0000-0000-000000000000}"/>
          </ac:spMkLst>
        </pc:spChg>
        <pc:spChg chg="mod">
          <ac:chgData name="Eve Thould" userId="38451c84653f422f" providerId="LiveId" clId="{4DBD8F36-6B38-4D6D-A009-204ADD36506D}" dt="2022-08-29T23:42:21.467" v="166" actId="403"/>
          <ac:spMkLst>
            <pc:docMk/>
            <pc:sldMk cId="3923726043" sldId="406"/>
            <ac:spMk id="3" creationId="{00000000-0000-0000-0000-000000000000}"/>
          </ac:spMkLst>
        </pc:spChg>
        <pc:picChg chg="mod">
          <ac:chgData name="Eve Thould" userId="38451c84653f422f" providerId="LiveId" clId="{4DBD8F36-6B38-4D6D-A009-204ADD36506D}" dt="2022-08-29T23:42:24.599" v="167" actId="1076"/>
          <ac:picMkLst>
            <pc:docMk/>
            <pc:sldMk cId="3923726043" sldId="406"/>
            <ac:picMk id="3074" creationId="{36765EBF-DE74-A217-0A77-B463FCCE9D5A}"/>
          </ac:picMkLst>
        </pc:picChg>
      </pc:sldChg>
      <pc:sldChg chg="delSp modSp mod">
        <pc:chgData name="Eve Thould" userId="38451c84653f422f" providerId="LiveId" clId="{4DBD8F36-6B38-4D6D-A009-204ADD36506D}" dt="2022-08-29T23:40:57.318" v="156" actId="255"/>
        <pc:sldMkLst>
          <pc:docMk/>
          <pc:sldMk cId="1242906333" sldId="407"/>
        </pc:sldMkLst>
        <pc:spChg chg="mod">
          <ac:chgData name="Eve Thould" userId="38451c84653f422f" providerId="LiveId" clId="{4DBD8F36-6B38-4D6D-A009-204ADD36506D}" dt="2022-08-29T23:39:26.177" v="129" actId="1038"/>
          <ac:spMkLst>
            <pc:docMk/>
            <pc:sldMk cId="1242906333" sldId="407"/>
            <ac:spMk id="2" creationId="{00000000-0000-0000-0000-000000000000}"/>
          </ac:spMkLst>
        </pc:spChg>
        <pc:spChg chg="mod">
          <ac:chgData name="Eve Thould" userId="38451c84653f422f" providerId="LiveId" clId="{4DBD8F36-6B38-4D6D-A009-204ADD36506D}" dt="2022-08-29T23:40:57.318" v="156" actId="255"/>
          <ac:spMkLst>
            <pc:docMk/>
            <pc:sldMk cId="1242906333" sldId="407"/>
            <ac:spMk id="3" creationId="{00000000-0000-0000-0000-000000000000}"/>
          </ac:spMkLst>
        </pc:spChg>
        <pc:picChg chg="del mod">
          <ac:chgData name="Eve Thould" userId="38451c84653f422f" providerId="LiveId" clId="{4DBD8F36-6B38-4D6D-A009-204ADD36506D}" dt="2022-08-29T23:40:21.213" v="141" actId="21"/>
          <ac:picMkLst>
            <pc:docMk/>
            <pc:sldMk cId="1242906333" sldId="407"/>
            <ac:picMk id="8194" creationId="{4F2393A8-22C6-6EF5-CD4D-7D6EA4105455}"/>
          </ac:picMkLst>
        </pc:picChg>
      </pc:sldChg>
      <pc:sldChg chg="modSp mod">
        <pc:chgData name="Eve Thould" userId="38451c84653f422f" providerId="LiveId" clId="{4DBD8F36-6B38-4D6D-A009-204ADD36506D}" dt="2022-08-29T23:34:02.670" v="54" actId="20577"/>
        <pc:sldMkLst>
          <pc:docMk/>
          <pc:sldMk cId="180177800" sldId="408"/>
        </pc:sldMkLst>
        <pc:spChg chg="mod">
          <ac:chgData name="Eve Thould" userId="38451c84653f422f" providerId="LiveId" clId="{4DBD8F36-6B38-4D6D-A009-204ADD36506D}" dt="2022-08-29T23:32:37.411" v="45" actId="1038"/>
          <ac:spMkLst>
            <pc:docMk/>
            <pc:sldMk cId="180177800" sldId="408"/>
            <ac:spMk id="2" creationId="{00000000-0000-0000-0000-000000000000}"/>
          </ac:spMkLst>
        </pc:spChg>
        <pc:spChg chg="mod">
          <ac:chgData name="Eve Thould" userId="38451c84653f422f" providerId="LiveId" clId="{4DBD8F36-6B38-4D6D-A009-204ADD36506D}" dt="2022-08-29T23:34:02.670" v="54" actId="20577"/>
          <ac:spMkLst>
            <pc:docMk/>
            <pc:sldMk cId="180177800" sldId="408"/>
            <ac:spMk id="3" creationId="{00000000-0000-0000-0000-000000000000}"/>
          </ac:spMkLst>
        </pc:spChg>
        <pc:picChg chg="mod">
          <ac:chgData name="Eve Thould" userId="38451c84653f422f" providerId="LiveId" clId="{4DBD8F36-6B38-4D6D-A009-204ADD36506D}" dt="2022-08-29T23:33:54.539" v="48" actId="1076"/>
          <ac:picMkLst>
            <pc:docMk/>
            <pc:sldMk cId="180177800" sldId="408"/>
            <ac:picMk id="4098" creationId="{18973971-D7D4-41F9-9814-F2FF6BEE3908}"/>
          </ac:picMkLst>
        </pc:picChg>
      </pc:sldChg>
      <pc:sldChg chg="modSp mod">
        <pc:chgData name="Eve Thould" userId="38451c84653f422f" providerId="LiveId" clId="{4DBD8F36-6B38-4D6D-A009-204ADD36506D}" dt="2022-08-29T23:41:54.520" v="162" actId="403"/>
        <pc:sldMkLst>
          <pc:docMk/>
          <pc:sldMk cId="1583616435" sldId="409"/>
        </pc:sldMkLst>
        <pc:spChg chg="mod">
          <ac:chgData name="Eve Thould" userId="38451c84653f422f" providerId="LiveId" clId="{4DBD8F36-6B38-4D6D-A009-204ADD36506D}" dt="2022-08-29T23:41:54.520" v="162" actId="403"/>
          <ac:spMkLst>
            <pc:docMk/>
            <pc:sldMk cId="1583616435" sldId="409"/>
            <ac:spMk id="3" creationId="{00000000-0000-0000-0000-000000000000}"/>
          </ac:spMkLst>
        </pc:spChg>
        <pc:picChg chg="mod">
          <ac:chgData name="Eve Thould" userId="38451c84653f422f" providerId="LiveId" clId="{4DBD8F36-6B38-4D6D-A009-204ADD36506D}" dt="2022-08-29T23:35:23.662" v="63" actId="14826"/>
          <ac:picMkLst>
            <pc:docMk/>
            <pc:sldMk cId="1583616435" sldId="409"/>
            <ac:picMk id="5122" creationId="{1E170567-4D07-D02C-30B3-A49A4297411D}"/>
          </ac:picMkLst>
        </pc:picChg>
      </pc:sldChg>
      <pc:sldChg chg="modSp mod">
        <pc:chgData name="Eve Thould" userId="38451c84653f422f" providerId="LiveId" clId="{4DBD8F36-6B38-4D6D-A009-204ADD36506D}" dt="2022-08-29T23:41:31.239" v="159" actId="403"/>
        <pc:sldMkLst>
          <pc:docMk/>
          <pc:sldMk cId="3355211989" sldId="410"/>
        </pc:sldMkLst>
        <pc:spChg chg="mod">
          <ac:chgData name="Eve Thould" userId="38451c84653f422f" providerId="LiveId" clId="{4DBD8F36-6B38-4D6D-A009-204ADD36506D}" dt="2022-08-29T23:35:43.435" v="73" actId="1038"/>
          <ac:spMkLst>
            <pc:docMk/>
            <pc:sldMk cId="3355211989" sldId="410"/>
            <ac:spMk id="2" creationId="{00000000-0000-0000-0000-000000000000}"/>
          </ac:spMkLst>
        </pc:spChg>
        <pc:spChg chg="mod">
          <ac:chgData name="Eve Thould" userId="38451c84653f422f" providerId="LiveId" clId="{4DBD8F36-6B38-4D6D-A009-204ADD36506D}" dt="2022-08-29T23:41:31.239" v="159" actId="403"/>
          <ac:spMkLst>
            <pc:docMk/>
            <pc:sldMk cId="3355211989" sldId="410"/>
            <ac:spMk id="3" creationId="{00000000-0000-0000-0000-000000000000}"/>
          </ac:spMkLst>
        </pc:spChg>
      </pc:sldChg>
      <pc:sldChg chg="modSp mod">
        <pc:chgData name="Eve Thould" userId="38451c84653f422f" providerId="LiveId" clId="{4DBD8F36-6B38-4D6D-A009-204ADD36506D}" dt="2022-08-29T23:41:41.594" v="161" actId="1076"/>
        <pc:sldMkLst>
          <pc:docMk/>
          <pc:sldMk cId="4081519033" sldId="411"/>
        </pc:sldMkLst>
        <pc:spChg chg="mod">
          <ac:chgData name="Eve Thould" userId="38451c84653f422f" providerId="LiveId" clId="{4DBD8F36-6B38-4D6D-A009-204ADD36506D}" dt="2022-08-29T23:36:02.321" v="85" actId="1038"/>
          <ac:spMkLst>
            <pc:docMk/>
            <pc:sldMk cId="4081519033" sldId="411"/>
            <ac:spMk id="2" creationId="{00000000-0000-0000-0000-000000000000}"/>
          </ac:spMkLst>
        </pc:spChg>
        <pc:spChg chg="mod">
          <ac:chgData name="Eve Thould" userId="38451c84653f422f" providerId="LiveId" clId="{4DBD8F36-6B38-4D6D-A009-204ADD36506D}" dt="2022-08-29T23:41:36.924" v="160" actId="403"/>
          <ac:spMkLst>
            <pc:docMk/>
            <pc:sldMk cId="4081519033" sldId="411"/>
            <ac:spMk id="3" creationId="{00000000-0000-0000-0000-000000000000}"/>
          </ac:spMkLst>
        </pc:spChg>
        <pc:picChg chg="mod">
          <ac:chgData name="Eve Thould" userId="38451c84653f422f" providerId="LiveId" clId="{4DBD8F36-6B38-4D6D-A009-204ADD36506D}" dt="2022-08-29T23:41:41.594" v="161" actId="1076"/>
          <ac:picMkLst>
            <pc:docMk/>
            <pc:sldMk cId="4081519033" sldId="411"/>
            <ac:picMk id="6146" creationId="{9D65D646-5CD1-D2A1-C271-E38E4465B348}"/>
          </ac:picMkLst>
        </pc:picChg>
      </pc:sldChg>
      <pc:sldChg chg="modSp mod">
        <pc:chgData name="Eve Thould" userId="38451c84653f422f" providerId="LiveId" clId="{4DBD8F36-6B38-4D6D-A009-204ADD36506D}" dt="2022-08-29T23:42:50.822" v="169" actId="255"/>
        <pc:sldMkLst>
          <pc:docMk/>
          <pc:sldMk cId="2288745124" sldId="412"/>
        </pc:sldMkLst>
        <pc:spChg chg="mod">
          <ac:chgData name="Eve Thould" userId="38451c84653f422f" providerId="LiveId" clId="{4DBD8F36-6B38-4D6D-A009-204ADD36506D}" dt="2022-08-29T23:37:09.125" v="97" actId="1038"/>
          <ac:spMkLst>
            <pc:docMk/>
            <pc:sldMk cId="2288745124" sldId="412"/>
            <ac:spMk id="2" creationId="{00000000-0000-0000-0000-000000000000}"/>
          </ac:spMkLst>
        </pc:spChg>
        <pc:spChg chg="mod">
          <ac:chgData name="Eve Thould" userId="38451c84653f422f" providerId="LiveId" clId="{4DBD8F36-6B38-4D6D-A009-204ADD36506D}" dt="2022-08-29T23:42:50.822" v="169" actId="255"/>
          <ac:spMkLst>
            <pc:docMk/>
            <pc:sldMk cId="2288745124" sldId="412"/>
            <ac:spMk id="3" creationId="{00000000-0000-0000-0000-000000000000}"/>
          </ac:spMkLst>
        </pc:spChg>
      </pc:sldChg>
      <pc:sldChg chg="modSp mod">
        <pc:chgData name="Eve Thould" userId="38451c84653f422f" providerId="LiveId" clId="{4DBD8F36-6B38-4D6D-A009-204ADD36506D}" dt="2022-08-29T23:43:03.322" v="172" actId="1076"/>
        <pc:sldMkLst>
          <pc:docMk/>
          <pc:sldMk cId="17034273" sldId="413"/>
        </pc:sldMkLst>
        <pc:spChg chg="mod">
          <ac:chgData name="Eve Thould" userId="38451c84653f422f" providerId="LiveId" clId="{4DBD8F36-6B38-4D6D-A009-204ADD36506D}" dt="2022-08-29T23:37:18.532" v="100" actId="1038"/>
          <ac:spMkLst>
            <pc:docMk/>
            <pc:sldMk cId="17034273" sldId="413"/>
            <ac:spMk id="2" creationId="{00000000-0000-0000-0000-000000000000}"/>
          </ac:spMkLst>
        </pc:spChg>
        <pc:spChg chg="mod">
          <ac:chgData name="Eve Thould" userId="38451c84653f422f" providerId="LiveId" clId="{4DBD8F36-6B38-4D6D-A009-204ADD36506D}" dt="2022-08-29T23:42:57.759" v="170" actId="255"/>
          <ac:spMkLst>
            <pc:docMk/>
            <pc:sldMk cId="17034273" sldId="413"/>
            <ac:spMk id="3" creationId="{00000000-0000-0000-0000-000000000000}"/>
          </ac:spMkLst>
        </pc:spChg>
        <pc:picChg chg="mod">
          <ac:chgData name="Eve Thould" userId="38451c84653f422f" providerId="LiveId" clId="{4DBD8F36-6B38-4D6D-A009-204ADD36506D}" dt="2022-08-29T23:43:03.322" v="172" actId="1076"/>
          <ac:picMkLst>
            <pc:docMk/>
            <pc:sldMk cId="17034273" sldId="413"/>
            <ac:picMk id="7170" creationId="{1904AF0B-1A73-4223-E4B8-08970072672F}"/>
          </ac:picMkLst>
        </pc:picChg>
      </pc:sldChg>
      <pc:sldChg chg="modSp mod">
        <pc:chgData name="Eve Thould" userId="38451c84653f422f" providerId="LiveId" clId="{4DBD8F36-6B38-4D6D-A009-204ADD36506D}" dt="2022-08-29T23:41:08.442" v="157" actId="403"/>
        <pc:sldMkLst>
          <pc:docMk/>
          <pc:sldMk cId="877754433" sldId="414"/>
        </pc:sldMkLst>
        <pc:spChg chg="mod">
          <ac:chgData name="Eve Thould" userId="38451c84653f422f" providerId="LiveId" clId="{4DBD8F36-6B38-4D6D-A009-204ADD36506D}" dt="2022-08-29T23:40:26.916" v="144" actId="1038"/>
          <ac:spMkLst>
            <pc:docMk/>
            <pc:sldMk cId="877754433" sldId="414"/>
            <ac:spMk id="2" creationId="{00000000-0000-0000-0000-000000000000}"/>
          </ac:spMkLst>
        </pc:spChg>
        <pc:spChg chg="mod">
          <ac:chgData name="Eve Thould" userId="38451c84653f422f" providerId="LiveId" clId="{4DBD8F36-6B38-4D6D-A009-204ADD36506D}" dt="2022-08-29T23:41:08.442" v="157" actId="403"/>
          <ac:spMkLst>
            <pc:docMk/>
            <pc:sldMk cId="877754433" sldId="414"/>
            <ac:spMk id="3" creationId="{00000000-0000-0000-0000-000000000000}"/>
          </ac:spMkLst>
        </pc:spChg>
      </pc:sldChg>
      <pc:sldChg chg="modSp mod">
        <pc:chgData name="Eve Thould" userId="38451c84653f422f" providerId="LiveId" clId="{4DBD8F36-6B38-4D6D-A009-204ADD36506D}" dt="2022-08-29T23:43:15.181" v="178" actId="20577"/>
        <pc:sldMkLst>
          <pc:docMk/>
          <pc:sldMk cId="759394955" sldId="415"/>
        </pc:sldMkLst>
        <pc:spChg chg="mod">
          <ac:chgData name="Eve Thould" userId="38451c84653f422f" providerId="LiveId" clId="{4DBD8F36-6B38-4D6D-A009-204ADD36506D}" dt="2022-08-29T23:38:32.790" v="109" actId="1038"/>
          <ac:spMkLst>
            <pc:docMk/>
            <pc:sldMk cId="759394955" sldId="415"/>
            <ac:spMk id="2" creationId="{00000000-0000-0000-0000-000000000000}"/>
          </ac:spMkLst>
        </pc:spChg>
        <pc:spChg chg="mod">
          <ac:chgData name="Eve Thould" userId="38451c84653f422f" providerId="LiveId" clId="{4DBD8F36-6B38-4D6D-A009-204ADD36506D}" dt="2022-08-29T23:43:15.181" v="178" actId="20577"/>
          <ac:spMkLst>
            <pc:docMk/>
            <pc:sldMk cId="759394955" sldId="415"/>
            <ac:spMk id="3" creationId="{00000000-0000-0000-0000-000000000000}"/>
          </ac:spMkLst>
        </pc:spChg>
      </pc:sldChg>
      <pc:sldChg chg="modSp mod">
        <pc:chgData name="Eve Thould" userId="38451c84653f422f" providerId="LiveId" clId="{4DBD8F36-6B38-4D6D-A009-204ADD36506D}" dt="2022-08-29T23:40:46.695" v="155" actId="255"/>
        <pc:sldMkLst>
          <pc:docMk/>
          <pc:sldMk cId="1614144322" sldId="416"/>
        </pc:sldMkLst>
        <pc:spChg chg="mod">
          <ac:chgData name="Eve Thould" userId="38451c84653f422f" providerId="LiveId" clId="{4DBD8F36-6B38-4D6D-A009-204ADD36506D}" dt="2022-08-29T23:40:46.695" v="155" actId="255"/>
          <ac:spMkLst>
            <pc:docMk/>
            <pc:sldMk cId="1614144322" sldId="416"/>
            <ac:spMk id="3" creationId="{00000000-0000-0000-0000-000000000000}"/>
          </ac:spMkLst>
        </pc:spChg>
      </pc:sldChg>
      <pc:sldChg chg="modSp mod">
        <pc:chgData name="Eve Thould" userId="38451c84653f422f" providerId="LiveId" clId="{4DBD8F36-6B38-4D6D-A009-204ADD36506D}" dt="2022-08-29T23:43:54.002" v="187" actId="20577"/>
        <pc:sldMkLst>
          <pc:docMk/>
          <pc:sldMk cId="2228703163" sldId="417"/>
        </pc:sldMkLst>
        <pc:spChg chg="mod">
          <ac:chgData name="Eve Thould" userId="38451c84653f422f" providerId="LiveId" clId="{4DBD8F36-6B38-4D6D-A009-204ADD36506D}" dt="2022-08-29T23:43:30.379" v="181" actId="1038"/>
          <ac:spMkLst>
            <pc:docMk/>
            <pc:sldMk cId="2228703163" sldId="417"/>
            <ac:spMk id="2" creationId="{00000000-0000-0000-0000-000000000000}"/>
          </ac:spMkLst>
        </pc:spChg>
        <pc:spChg chg="mod">
          <ac:chgData name="Eve Thould" userId="38451c84653f422f" providerId="LiveId" clId="{4DBD8F36-6B38-4D6D-A009-204ADD36506D}" dt="2022-08-29T23:43:54.002" v="187" actId="20577"/>
          <ac:spMkLst>
            <pc:docMk/>
            <pc:sldMk cId="2228703163" sldId="417"/>
            <ac:spMk id="3" creationId="{00000000-0000-0000-0000-000000000000}"/>
          </ac:spMkLst>
        </pc:spChg>
      </pc:sldChg>
      <pc:sldChg chg="modSp mod">
        <pc:chgData name="Eve Thould" userId="38451c84653f422f" providerId="LiveId" clId="{4DBD8F36-6B38-4D6D-A009-204ADD36506D}" dt="2022-08-29T23:45:18.325" v="202" actId="14826"/>
        <pc:sldMkLst>
          <pc:docMk/>
          <pc:sldMk cId="3328481182" sldId="418"/>
        </pc:sldMkLst>
        <pc:spChg chg="mod">
          <ac:chgData name="Eve Thould" userId="38451c84653f422f" providerId="LiveId" clId="{4DBD8F36-6B38-4D6D-A009-204ADD36506D}" dt="2022-08-29T23:44:10.553" v="192" actId="1037"/>
          <ac:spMkLst>
            <pc:docMk/>
            <pc:sldMk cId="3328481182" sldId="418"/>
            <ac:spMk id="2" creationId="{00000000-0000-0000-0000-000000000000}"/>
          </ac:spMkLst>
        </pc:spChg>
        <pc:spChg chg="mod">
          <ac:chgData name="Eve Thould" userId="38451c84653f422f" providerId="LiveId" clId="{4DBD8F36-6B38-4D6D-A009-204ADD36506D}" dt="2022-08-29T23:44:23.988" v="198" actId="403"/>
          <ac:spMkLst>
            <pc:docMk/>
            <pc:sldMk cId="3328481182" sldId="418"/>
            <ac:spMk id="3" creationId="{00000000-0000-0000-0000-000000000000}"/>
          </ac:spMkLst>
        </pc:spChg>
        <pc:picChg chg="mod">
          <ac:chgData name="Eve Thould" userId="38451c84653f422f" providerId="LiveId" clId="{4DBD8F36-6B38-4D6D-A009-204ADD36506D}" dt="2022-08-29T23:45:18.325" v="202" actId="14826"/>
          <ac:picMkLst>
            <pc:docMk/>
            <pc:sldMk cId="3328481182" sldId="418"/>
            <ac:picMk id="11266" creationId="{00009CEF-8000-5C6A-7483-C2AC7AF1AF4B}"/>
          </ac:picMkLst>
        </pc:picChg>
      </pc:sldChg>
      <pc:sldChg chg="modSp mod">
        <pc:chgData name="Eve Thould" userId="38451c84653f422f" providerId="LiveId" clId="{4DBD8F36-6B38-4D6D-A009-204ADD36506D}" dt="2022-08-29T23:49:01.410" v="246" actId="1076"/>
        <pc:sldMkLst>
          <pc:docMk/>
          <pc:sldMk cId="2474230075" sldId="419"/>
        </pc:sldMkLst>
        <pc:spChg chg="mod">
          <ac:chgData name="Eve Thould" userId="38451c84653f422f" providerId="LiveId" clId="{4DBD8F36-6B38-4D6D-A009-204ADD36506D}" dt="2022-08-29T23:45:26.294" v="205" actId="1038"/>
          <ac:spMkLst>
            <pc:docMk/>
            <pc:sldMk cId="2474230075" sldId="419"/>
            <ac:spMk id="2" creationId="{00000000-0000-0000-0000-000000000000}"/>
          </ac:spMkLst>
        </pc:spChg>
        <pc:spChg chg="mod">
          <ac:chgData name="Eve Thould" userId="38451c84653f422f" providerId="LiveId" clId="{4DBD8F36-6B38-4D6D-A009-204ADD36506D}" dt="2022-08-29T23:48:52.366" v="245" actId="20577"/>
          <ac:spMkLst>
            <pc:docMk/>
            <pc:sldMk cId="2474230075" sldId="419"/>
            <ac:spMk id="3" creationId="{00000000-0000-0000-0000-000000000000}"/>
          </ac:spMkLst>
        </pc:spChg>
        <pc:picChg chg="mod">
          <ac:chgData name="Eve Thould" userId="38451c84653f422f" providerId="LiveId" clId="{4DBD8F36-6B38-4D6D-A009-204ADD36506D}" dt="2022-08-29T23:49:01.410" v="246" actId="1076"/>
          <ac:picMkLst>
            <pc:docMk/>
            <pc:sldMk cId="2474230075" sldId="419"/>
            <ac:picMk id="12290" creationId="{7EFEBDE6-F262-395B-D46E-25A4E7195670}"/>
          </ac:picMkLst>
        </pc:picChg>
      </pc:sldChg>
      <pc:sldChg chg="modSp mod">
        <pc:chgData name="Eve Thould" userId="38451c84653f422f" providerId="LiveId" clId="{4DBD8F36-6B38-4D6D-A009-204ADD36506D}" dt="2022-08-29T23:52:43.363" v="260" actId="14826"/>
        <pc:sldMkLst>
          <pc:docMk/>
          <pc:sldMk cId="521879171" sldId="420"/>
        </pc:sldMkLst>
        <pc:spChg chg="mod">
          <ac:chgData name="Eve Thould" userId="38451c84653f422f" providerId="LiveId" clId="{4DBD8F36-6B38-4D6D-A009-204ADD36506D}" dt="2022-08-29T23:49:45.661" v="249" actId="1038"/>
          <ac:spMkLst>
            <pc:docMk/>
            <pc:sldMk cId="521879171" sldId="420"/>
            <ac:spMk id="2" creationId="{00000000-0000-0000-0000-000000000000}"/>
          </ac:spMkLst>
        </pc:spChg>
        <pc:spChg chg="mod">
          <ac:chgData name="Eve Thould" userId="38451c84653f422f" providerId="LiveId" clId="{4DBD8F36-6B38-4D6D-A009-204ADD36506D}" dt="2022-08-29T23:51:08.902" v="255" actId="20577"/>
          <ac:spMkLst>
            <pc:docMk/>
            <pc:sldMk cId="521879171" sldId="420"/>
            <ac:spMk id="3" creationId="{00000000-0000-0000-0000-000000000000}"/>
          </ac:spMkLst>
        </pc:spChg>
        <pc:picChg chg="mod">
          <ac:chgData name="Eve Thould" userId="38451c84653f422f" providerId="LiveId" clId="{4DBD8F36-6B38-4D6D-A009-204ADD36506D}" dt="2022-08-29T23:52:43.363" v="260" actId="14826"/>
          <ac:picMkLst>
            <pc:docMk/>
            <pc:sldMk cId="521879171" sldId="420"/>
            <ac:picMk id="13314" creationId="{1138D93D-E95A-77E4-B3A6-6590A0D0ECD8}"/>
          </ac:picMkLst>
        </pc:picChg>
      </pc:sldChg>
      <pc:sldChg chg="modSp mod">
        <pc:chgData name="Eve Thould" userId="38451c84653f422f" providerId="LiveId" clId="{4DBD8F36-6B38-4D6D-A009-204ADD36506D}" dt="2022-08-29T23:56:30.104" v="269" actId="1037"/>
        <pc:sldMkLst>
          <pc:docMk/>
          <pc:sldMk cId="1231118764" sldId="421"/>
        </pc:sldMkLst>
        <pc:spChg chg="mod">
          <ac:chgData name="Eve Thould" userId="38451c84653f422f" providerId="LiveId" clId="{4DBD8F36-6B38-4D6D-A009-204ADD36506D}" dt="2022-08-29T23:56:25.663" v="268" actId="1037"/>
          <ac:spMkLst>
            <pc:docMk/>
            <pc:sldMk cId="1231118764" sldId="421"/>
            <ac:spMk id="2" creationId="{00000000-0000-0000-0000-000000000000}"/>
          </ac:spMkLst>
        </pc:spChg>
        <pc:spChg chg="mod">
          <ac:chgData name="Eve Thould" userId="38451c84653f422f" providerId="LiveId" clId="{4DBD8F36-6B38-4D6D-A009-204ADD36506D}" dt="2022-08-29T23:56:30.104" v="269" actId="1037"/>
          <ac:spMkLst>
            <pc:docMk/>
            <pc:sldMk cId="1231118764" sldId="421"/>
            <ac:spMk id="3" creationId="{00000000-0000-0000-0000-000000000000}"/>
          </ac:spMkLst>
        </pc:spChg>
        <pc:picChg chg="mod">
          <ac:chgData name="Eve Thould" userId="38451c84653f422f" providerId="LiveId" clId="{4DBD8F36-6B38-4D6D-A009-204ADD36506D}" dt="2022-08-29T23:56:15.924" v="262" actId="14826"/>
          <ac:picMkLst>
            <pc:docMk/>
            <pc:sldMk cId="1231118764" sldId="421"/>
            <ac:picMk id="14338" creationId="{B07BE4C6-B036-088A-4DFA-903D1DDCB22F}"/>
          </ac:picMkLst>
        </pc:picChg>
      </pc:sldChg>
    </pc:docChg>
  </pc:docChgLst>
  <pc:docChgLst>
    <pc:chgData name="Eve Thould" userId="38451c84653f422f" providerId="LiveId" clId="{7B5CFEA9-5AB5-431B-93FB-87687AEB6A56}"/>
    <pc:docChg chg="modSld">
      <pc:chgData name="Eve Thould" userId="38451c84653f422f" providerId="LiveId" clId="{7B5CFEA9-5AB5-431B-93FB-87687AEB6A56}" dt="2022-08-30T12:47:46.493" v="3" actId="1037"/>
      <pc:docMkLst>
        <pc:docMk/>
      </pc:docMkLst>
      <pc:sldChg chg="modSp">
        <pc:chgData name="Eve Thould" userId="38451c84653f422f" providerId="LiveId" clId="{7B5CFEA9-5AB5-431B-93FB-87687AEB6A56}" dt="2022-08-30T12:47:46.493" v="3" actId="1037"/>
        <pc:sldMkLst>
          <pc:docMk/>
          <pc:sldMk cId="180177800" sldId="408"/>
        </pc:sldMkLst>
        <pc:picChg chg="mod">
          <ac:chgData name="Eve Thould" userId="38451c84653f422f" providerId="LiveId" clId="{7B5CFEA9-5AB5-431B-93FB-87687AEB6A56}" dt="2022-08-30T12:47:46.493" v="3" actId="1037"/>
          <ac:picMkLst>
            <pc:docMk/>
            <pc:sldMk cId="180177800" sldId="408"/>
            <ac:picMk id="4098" creationId="{18973971-D7D4-41F9-9814-F2FF6BEE390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a:p>
        </p:txBody>
      </p:sp>
    </p:spTree>
    <p:extLst>
      <p:ext uri="{BB962C8B-B14F-4D97-AF65-F5344CB8AC3E}">
        <p14:creationId xmlns:p14="http://schemas.microsoft.com/office/powerpoint/2010/main" val="2983075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38490330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a:p>
        </p:txBody>
      </p:sp>
    </p:spTree>
    <p:extLst>
      <p:ext uri="{BB962C8B-B14F-4D97-AF65-F5344CB8AC3E}">
        <p14:creationId xmlns:p14="http://schemas.microsoft.com/office/powerpoint/2010/main" val="1365611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a:p>
        </p:txBody>
      </p:sp>
    </p:spTree>
    <p:extLst>
      <p:ext uri="{BB962C8B-B14F-4D97-AF65-F5344CB8AC3E}">
        <p14:creationId xmlns:p14="http://schemas.microsoft.com/office/powerpoint/2010/main" val="32511345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a:p>
        </p:txBody>
      </p:sp>
    </p:spTree>
    <p:extLst>
      <p:ext uri="{BB962C8B-B14F-4D97-AF65-F5344CB8AC3E}">
        <p14:creationId xmlns:p14="http://schemas.microsoft.com/office/powerpoint/2010/main" val="18213564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a:p>
        </p:txBody>
      </p:sp>
    </p:spTree>
    <p:extLst>
      <p:ext uri="{BB962C8B-B14F-4D97-AF65-F5344CB8AC3E}">
        <p14:creationId xmlns:p14="http://schemas.microsoft.com/office/powerpoint/2010/main" val="30549682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17</a:t>
            </a:fld>
            <a:endParaRPr lang="en-GB"/>
          </a:p>
        </p:txBody>
      </p:sp>
    </p:spTree>
    <p:extLst>
      <p:ext uri="{BB962C8B-B14F-4D97-AF65-F5344CB8AC3E}">
        <p14:creationId xmlns:p14="http://schemas.microsoft.com/office/powerpoint/2010/main" val="21738515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18</a:t>
            </a:fld>
            <a:endParaRPr lang="en-GB"/>
          </a:p>
        </p:txBody>
      </p:sp>
    </p:spTree>
    <p:extLst>
      <p:ext uri="{BB962C8B-B14F-4D97-AF65-F5344CB8AC3E}">
        <p14:creationId xmlns:p14="http://schemas.microsoft.com/office/powerpoint/2010/main" val="25741867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19</a:t>
            </a:fld>
            <a:endParaRPr lang="en-GB"/>
          </a:p>
        </p:txBody>
      </p:sp>
    </p:spTree>
    <p:extLst>
      <p:ext uri="{BB962C8B-B14F-4D97-AF65-F5344CB8AC3E}">
        <p14:creationId xmlns:p14="http://schemas.microsoft.com/office/powerpoint/2010/main" val="373396787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20</a:t>
            </a:fld>
            <a:endParaRPr lang="en-GB"/>
          </a:p>
        </p:txBody>
      </p:sp>
    </p:spTree>
    <p:extLst>
      <p:ext uri="{BB962C8B-B14F-4D97-AF65-F5344CB8AC3E}">
        <p14:creationId xmlns:p14="http://schemas.microsoft.com/office/powerpoint/2010/main" val="11393166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a:p>
        </p:txBody>
      </p:sp>
    </p:spTree>
    <p:extLst>
      <p:ext uri="{BB962C8B-B14F-4D97-AF65-F5344CB8AC3E}">
        <p14:creationId xmlns:p14="http://schemas.microsoft.com/office/powerpoint/2010/main" val="1777666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a:p>
        </p:txBody>
      </p:sp>
    </p:spTree>
    <p:extLst>
      <p:ext uri="{BB962C8B-B14F-4D97-AF65-F5344CB8AC3E}">
        <p14:creationId xmlns:p14="http://schemas.microsoft.com/office/powerpoint/2010/main" val="329767946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22</a:t>
            </a:fld>
            <a:endParaRPr lang="en-GB"/>
          </a:p>
        </p:txBody>
      </p:sp>
    </p:spTree>
    <p:extLst>
      <p:ext uri="{BB962C8B-B14F-4D97-AF65-F5344CB8AC3E}">
        <p14:creationId xmlns:p14="http://schemas.microsoft.com/office/powerpoint/2010/main" val="2032060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27399002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Tutor notes: Break even analysis is a management decision tool to help understand what minimum levels of production to uphold before losses are incurred. </a:t>
            </a:r>
          </a:p>
          <a:p>
            <a:r>
              <a:rPr lang="en-GB" dirty="0"/>
              <a:t>Businesses will use both formulae: Break even units for operations management and Break even sales for financial decisions</a:t>
            </a:r>
          </a:p>
          <a:p>
            <a:r>
              <a:rPr lang="en-GB" dirty="0"/>
              <a:t>Learners may be asked for either formula in an exam situation</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41067750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4147617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1476909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8679815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419262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3697820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8865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F168DC16-9766-AEB9-09C6-488A7C543E31}"/>
              </a:ext>
            </a:extLst>
          </p:cNvPr>
          <p:cNvPicPr>
            <a:picLocks noChangeAspect="1"/>
          </p:cNvPicPr>
          <p:nvPr userDrawn="1"/>
        </p:nvPicPr>
        <p:blipFill>
          <a:blip r:embed="rId4"/>
          <a:stretch>
            <a:fillRect/>
          </a:stretch>
        </p:blipFill>
        <p:spPr>
          <a:xfrm>
            <a:off x="8156448" y="6048911"/>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4. Finance</a:t>
            </a:r>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Common terms used in financial reporting not presented in all documentation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management</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Financial reporting is pivotal to the role of management in ensuring they can fulfil their responsibilities.</a:t>
            </a:r>
            <a:endParaRPr lang="en-US" b="1" dirty="0"/>
          </a:p>
          <a:p>
            <a:pPr marL="0" lvl="1" indent="0">
              <a:buNone/>
            </a:pPr>
            <a:r>
              <a:rPr lang="en-US" b="1" dirty="0"/>
              <a:t>Information requirements</a:t>
            </a:r>
          </a:p>
          <a:p>
            <a:pPr lvl="1">
              <a:spcBef>
                <a:spcPts val="0"/>
              </a:spcBef>
              <a:spcAft>
                <a:spcPts val="0"/>
              </a:spcAft>
            </a:pPr>
            <a:r>
              <a:rPr lang="en-US" dirty="0"/>
              <a:t>Decision making. </a:t>
            </a:r>
          </a:p>
          <a:p>
            <a:pPr lvl="1">
              <a:spcBef>
                <a:spcPts val="0"/>
              </a:spcBef>
              <a:spcAft>
                <a:spcPts val="0"/>
              </a:spcAft>
            </a:pPr>
            <a:r>
              <a:rPr lang="en-US" dirty="0"/>
              <a:t>Strategic and operational planning.</a:t>
            </a:r>
          </a:p>
          <a:p>
            <a:pPr lvl="1">
              <a:spcBef>
                <a:spcPts val="0"/>
              </a:spcBef>
              <a:spcAft>
                <a:spcPts val="0"/>
              </a:spcAft>
            </a:pPr>
            <a:r>
              <a:rPr lang="en-US" dirty="0"/>
              <a:t>Coordination of business activities.</a:t>
            </a:r>
          </a:p>
          <a:p>
            <a:pPr lvl="1">
              <a:spcBef>
                <a:spcPts val="0"/>
              </a:spcBef>
              <a:spcAft>
                <a:spcPts val="0"/>
              </a:spcAft>
            </a:pPr>
            <a:r>
              <a:rPr lang="en-US" dirty="0"/>
              <a:t>Performance monitoring and reviews.</a:t>
            </a:r>
          </a:p>
          <a:p>
            <a:pPr lvl="1">
              <a:spcBef>
                <a:spcPts val="0"/>
              </a:spcBef>
              <a:spcAft>
                <a:spcPts val="0"/>
              </a:spcAft>
            </a:pPr>
            <a:r>
              <a:rPr lang="en-US" dirty="0"/>
              <a:t>Set and control budgets to manage resources.</a:t>
            </a:r>
          </a:p>
          <a:p>
            <a:pPr marL="0" lvl="1" indent="0">
              <a:spcBef>
                <a:spcPts val="0"/>
              </a:spcBef>
              <a:spcAft>
                <a:spcPts val="0"/>
              </a:spcAft>
              <a:buNone/>
            </a:pPr>
            <a:endParaRPr lang="en-US" dirty="0"/>
          </a:p>
          <a:p>
            <a:pPr marL="0" lvl="1" indent="0">
              <a:spcBef>
                <a:spcPts val="0"/>
              </a:spcBef>
              <a:spcAft>
                <a:spcPts val="0"/>
              </a:spcAft>
              <a:buNone/>
            </a:pPr>
            <a:r>
              <a:rPr lang="en-US" dirty="0"/>
              <a:t>Effective financial information needs to be current, detailed and of high quality to be useful to management decision making.</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33552119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suppliers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Suppliers work business to business and need to know their corporate client is able to pay their bills promptly.</a:t>
            </a:r>
            <a:endParaRPr lang="en-US" b="1" dirty="0"/>
          </a:p>
          <a:p>
            <a:pPr marL="0" lvl="1" indent="0">
              <a:buNone/>
            </a:pPr>
            <a:r>
              <a:rPr lang="en-US" b="1" dirty="0"/>
              <a:t>Information requirements</a:t>
            </a:r>
          </a:p>
          <a:p>
            <a:pPr lvl="1">
              <a:spcBef>
                <a:spcPts val="0"/>
              </a:spcBef>
              <a:spcAft>
                <a:spcPts val="0"/>
              </a:spcAft>
            </a:pPr>
            <a:r>
              <a:rPr lang="en-US" dirty="0"/>
              <a:t>Cash rich/liquidity to pay quickly.</a:t>
            </a:r>
          </a:p>
          <a:p>
            <a:pPr lvl="1">
              <a:spcBef>
                <a:spcPts val="0"/>
              </a:spcBef>
              <a:spcAft>
                <a:spcPts val="0"/>
              </a:spcAft>
            </a:pPr>
            <a:r>
              <a:rPr lang="en-US" dirty="0"/>
              <a:t>The business is financially secure.</a:t>
            </a:r>
          </a:p>
          <a:p>
            <a:pPr lvl="1">
              <a:spcBef>
                <a:spcPts val="0"/>
              </a:spcBef>
              <a:spcAft>
                <a:spcPts val="0"/>
              </a:spcAft>
            </a:pPr>
            <a:r>
              <a:rPr lang="en-US" dirty="0"/>
              <a:t>The business can and do pay invoices 	                                                      on time.</a:t>
            </a:r>
          </a:p>
          <a:p>
            <a:pPr lvl="1">
              <a:spcBef>
                <a:spcPts val="0"/>
              </a:spcBef>
              <a:spcAft>
                <a:spcPts val="0"/>
              </a:spcAft>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Credit sales keep businesses going. But cash flow is paramount, especially to small businesses. Lack of cash can cause bankruptcy, even in profitable businesses.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6146" name="Picture 2">
            <a:extLst>
              <a:ext uri="{FF2B5EF4-FFF2-40B4-BE49-F238E27FC236}">
                <a16:creationId xmlns:a16="http://schemas.microsoft.com/office/drawing/2014/main" id="{9D65D646-5CD1-D2A1-C271-E38E4465B34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148064" y="2276872"/>
            <a:ext cx="3813358" cy="27456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151903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customers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Cupcake Pi sells directly to supermarkets. The customers are other businesses, requiring a different level of financial investigation than when serving individual members of the public.</a:t>
            </a:r>
          </a:p>
          <a:p>
            <a:pPr marL="0" lvl="1" indent="0">
              <a:buNone/>
            </a:pPr>
            <a:r>
              <a:rPr lang="en-US" b="1" dirty="0"/>
              <a:t>Information requirements</a:t>
            </a:r>
          </a:p>
          <a:p>
            <a:pPr lvl="1">
              <a:spcBef>
                <a:spcPts val="0"/>
              </a:spcBef>
              <a:spcAft>
                <a:spcPts val="0"/>
              </a:spcAft>
            </a:pPr>
            <a:r>
              <a:rPr lang="en-US" dirty="0"/>
              <a:t>Stability of the customer business.</a:t>
            </a:r>
          </a:p>
          <a:p>
            <a:pPr lvl="1">
              <a:spcBef>
                <a:spcPts val="0"/>
              </a:spcBef>
              <a:spcAft>
                <a:spcPts val="0"/>
              </a:spcAft>
            </a:pPr>
            <a:r>
              <a:rPr lang="en-US" dirty="0"/>
              <a:t>Credit reputation in the industry.</a:t>
            </a:r>
          </a:p>
          <a:p>
            <a:pPr lvl="1">
              <a:spcBef>
                <a:spcPts val="0"/>
              </a:spcBef>
              <a:spcAft>
                <a:spcPts val="0"/>
              </a:spcAft>
            </a:pPr>
            <a:r>
              <a:rPr lang="en-US" dirty="0"/>
              <a:t>Potential for risky </a:t>
            </a:r>
            <a:r>
              <a:rPr lang="en-US" dirty="0" err="1"/>
              <a:t>behaviours</a:t>
            </a:r>
            <a:r>
              <a:rPr lang="en-US" dirty="0"/>
              <a:t>.</a:t>
            </a:r>
          </a:p>
          <a:p>
            <a:pPr lvl="1">
              <a:spcBef>
                <a:spcPts val="0"/>
              </a:spcBef>
              <a:spcAft>
                <a:spcPts val="0"/>
              </a:spcAft>
            </a:pPr>
            <a:r>
              <a:rPr lang="en-US" dirty="0"/>
              <a:t>Profit levels reported.</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Taking on a credit customer is risky and needs careful management. A customer taking too long to pay, going bankrupt while owing thousands may also bring a small business to bankruptcy.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2887451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employees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Employees’ interests are concerned with job security, pay levels and possibilities for a pay rise.</a:t>
            </a:r>
            <a:endParaRPr lang="en-US" b="1" dirty="0"/>
          </a:p>
          <a:p>
            <a:pPr marL="0" lvl="1" indent="0">
              <a:buNone/>
            </a:pPr>
            <a:r>
              <a:rPr lang="en-US" b="1" dirty="0"/>
              <a:t>Information requirements</a:t>
            </a:r>
          </a:p>
          <a:p>
            <a:pPr lvl="1">
              <a:spcBef>
                <a:spcPts val="0"/>
              </a:spcBef>
              <a:spcAft>
                <a:spcPts val="0"/>
              </a:spcAft>
            </a:pPr>
            <a:r>
              <a:rPr lang="en-US" dirty="0"/>
              <a:t>Business strategy and growth.</a:t>
            </a:r>
          </a:p>
          <a:p>
            <a:pPr lvl="1">
              <a:spcBef>
                <a:spcPts val="0"/>
              </a:spcBef>
              <a:spcAft>
                <a:spcPts val="0"/>
              </a:spcAft>
            </a:pPr>
            <a:r>
              <a:rPr lang="en-US" dirty="0"/>
              <a:t>Market share and market changes.</a:t>
            </a:r>
          </a:p>
          <a:p>
            <a:pPr lvl="1">
              <a:spcBef>
                <a:spcPts val="0"/>
              </a:spcBef>
              <a:spcAft>
                <a:spcPts val="0"/>
              </a:spcAft>
            </a:pPr>
            <a:r>
              <a:rPr lang="en-US" dirty="0"/>
              <a:t>Business solvency and cash for wages.</a:t>
            </a:r>
          </a:p>
          <a:p>
            <a:pPr lvl="1">
              <a:spcBef>
                <a:spcPts val="0"/>
              </a:spcBef>
              <a:spcAft>
                <a:spcPts val="0"/>
              </a:spcAft>
            </a:pPr>
            <a:r>
              <a:rPr lang="en-US" dirty="0"/>
              <a:t>Salary packages and bonuses.</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Employees’ concerns with financial information is through their vested interests in the future survival and growth of the organisation they work for. Their lives are impacted directly by the activities and survival of the business.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7170" name="Picture 2">
            <a:extLst>
              <a:ext uri="{FF2B5EF4-FFF2-40B4-BE49-F238E27FC236}">
                <a16:creationId xmlns:a16="http://schemas.microsoft.com/office/drawing/2014/main" id="{1904AF0B-1A73-4223-E4B8-08970072672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364088" y="2132856"/>
            <a:ext cx="3433564" cy="2149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342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3892"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the public</a:t>
            </a:r>
          </a:p>
        </p:txBody>
      </p:sp>
      <p:sp>
        <p:nvSpPr>
          <p:cNvPr id="3" name="Content Placeholder 2"/>
          <p:cNvSpPr>
            <a:spLocks noGrp="1"/>
          </p:cNvSpPr>
          <p:nvPr>
            <p:ph sz="quarter" idx="10"/>
          </p:nvPr>
        </p:nvSpPr>
        <p:spPr>
          <a:xfrm>
            <a:off x="513892" y="1582496"/>
            <a:ext cx="8306580" cy="4248000"/>
          </a:xfrm>
        </p:spPr>
        <p:txBody>
          <a:bodyPr/>
          <a:lstStyle/>
          <a:p>
            <a:r>
              <a:rPr lang="en-US" dirty="0">
                <a:ea typeface="ＭＳ Ｐゴシック" pitchFamily="-105" charset="-128"/>
                <a:cs typeface="ＭＳ Ｐゴシック" pitchFamily="-105" charset="-128"/>
              </a:rPr>
              <a:t>Why would the general public have an interest in a business’s financial reporting? In many ways they are indirectly impacted by business operations.</a:t>
            </a:r>
            <a:endParaRPr lang="en-US" b="1" dirty="0"/>
          </a:p>
          <a:p>
            <a:pPr marL="0" lvl="1" indent="0">
              <a:buNone/>
            </a:pPr>
            <a:r>
              <a:rPr lang="en-US" b="1" dirty="0"/>
              <a:t>Information requirements</a:t>
            </a:r>
          </a:p>
          <a:p>
            <a:pPr lvl="1">
              <a:spcBef>
                <a:spcPts val="0"/>
              </a:spcBef>
              <a:spcAft>
                <a:spcPts val="0"/>
              </a:spcAft>
            </a:pPr>
            <a:r>
              <a:rPr lang="en-US" dirty="0"/>
              <a:t>Employment levels and opportunities.</a:t>
            </a:r>
          </a:p>
          <a:p>
            <a:pPr lvl="1">
              <a:spcBef>
                <a:spcPts val="0"/>
              </a:spcBef>
              <a:spcAft>
                <a:spcPts val="0"/>
              </a:spcAft>
            </a:pPr>
            <a:r>
              <a:rPr lang="en-US" dirty="0"/>
              <a:t>The impact on other business.</a:t>
            </a:r>
          </a:p>
          <a:p>
            <a:pPr lvl="1">
              <a:spcBef>
                <a:spcPts val="0"/>
              </a:spcBef>
              <a:spcAft>
                <a:spcPts val="0"/>
              </a:spcAft>
            </a:pPr>
            <a:r>
              <a:rPr lang="en-US" dirty="0"/>
              <a:t>Products/services offered.</a:t>
            </a:r>
          </a:p>
          <a:p>
            <a:pPr lvl="1">
              <a:spcBef>
                <a:spcPts val="0"/>
              </a:spcBef>
              <a:spcAft>
                <a:spcPts val="0"/>
              </a:spcAft>
            </a:pPr>
            <a:r>
              <a:rPr lang="en-US" dirty="0"/>
              <a:t>Environmental issues.</a:t>
            </a:r>
          </a:p>
          <a:p>
            <a:pPr lvl="1">
              <a:spcBef>
                <a:spcPts val="0"/>
              </a:spcBef>
              <a:spcAft>
                <a:spcPts val="0"/>
              </a:spcAft>
            </a:pPr>
            <a:r>
              <a:rPr lang="en-US" dirty="0"/>
              <a:t>Infrastructure.</a:t>
            </a:r>
          </a:p>
          <a:p>
            <a:pPr marL="0" lvl="1" indent="0">
              <a:spcBef>
                <a:spcPts val="0"/>
              </a:spcBef>
              <a:spcAft>
                <a:spcPts val="0"/>
              </a:spcAft>
              <a:buNone/>
            </a:pPr>
            <a:endParaRPr lang="en-US" dirty="0"/>
          </a:p>
          <a:p>
            <a:pPr marL="0" lvl="1" indent="0">
              <a:spcBef>
                <a:spcPts val="0"/>
              </a:spcBef>
              <a:spcAft>
                <a:spcPts val="0"/>
              </a:spcAft>
              <a:buNone/>
            </a:pPr>
            <a:r>
              <a:rPr lang="en-US" dirty="0"/>
              <a:t>The public appetite for potential information requirements is due to the broad  spectrum of interests shown. From jobs to environmental concerns, added pressures are created for business reporting that businesses can’t really afford to ignore.</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7593949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stakeholders</a:t>
            </a:r>
          </a:p>
        </p:txBody>
      </p:sp>
      <p:sp>
        <p:nvSpPr>
          <p:cNvPr id="3" name="Content Placeholder 2"/>
          <p:cNvSpPr>
            <a:spLocks noGrp="1"/>
          </p:cNvSpPr>
          <p:nvPr>
            <p:ph sz="quarter" idx="10"/>
          </p:nvPr>
        </p:nvSpPr>
        <p:spPr>
          <a:xfrm>
            <a:off x="489868" y="1582496"/>
            <a:ext cx="8196931" cy="4248000"/>
          </a:xfrm>
        </p:spPr>
        <p:txBody>
          <a:bodyPr/>
          <a:lstStyle/>
          <a:p>
            <a:r>
              <a:rPr lang="en-US" dirty="0">
                <a:ea typeface="ＭＳ Ｐゴシック" pitchFamily="-105" charset="-128"/>
                <a:cs typeface="ＭＳ Ｐゴシック" pitchFamily="-105" charset="-128"/>
              </a:rPr>
              <a:t>Who are the financial stakeholders of a business organisation?</a:t>
            </a:r>
          </a:p>
          <a:p>
            <a:r>
              <a:rPr lang="en-US" dirty="0">
                <a:ea typeface="ＭＳ Ｐゴシック" pitchFamily="-105" charset="-128"/>
                <a:cs typeface="ＭＳ Ｐゴシック" pitchFamily="-105" charset="-128"/>
              </a:rPr>
              <a:t>Each stakeholder group has specific area of concern in a business’s finances.</a:t>
            </a:r>
          </a:p>
          <a:p>
            <a:pPr marL="0" lvl="1" indent="0">
              <a:buNone/>
            </a:pPr>
            <a:r>
              <a:rPr lang="en-US" b="1" dirty="0"/>
              <a:t>Stakeholders</a:t>
            </a:r>
          </a:p>
          <a:p>
            <a:pPr lvl="1">
              <a:spcBef>
                <a:spcPts val="0"/>
              </a:spcBef>
              <a:spcAft>
                <a:spcPts val="0"/>
              </a:spcAft>
            </a:pPr>
            <a:r>
              <a:rPr lang="en-US" dirty="0"/>
              <a:t>Owners/shareholders.</a:t>
            </a:r>
          </a:p>
          <a:p>
            <a:pPr lvl="1">
              <a:spcBef>
                <a:spcPts val="0"/>
              </a:spcBef>
              <a:spcAft>
                <a:spcPts val="0"/>
              </a:spcAft>
            </a:pPr>
            <a:r>
              <a:rPr lang="en-US" dirty="0"/>
              <a:t>Investors/creditors.</a:t>
            </a:r>
          </a:p>
          <a:p>
            <a:pPr lvl="1">
              <a:spcBef>
                <a:spcPts val="0"/>
              </a:spcBef>
              <a:spcAft>
                <a:spcPts val="0"/>
              </a:spcAft>
            </a:pPr>
            <a:r>
              <a:rPr lang="en-US" dirty="0"/>
              <a:t>Management.</a:t>
            </a:r>
          </a:p>
          <a:p>
            <a:pPr lvl="1">
              <a:spcBef>
                <a:spcPts val="0"/>
              </a:spcBef>
              <a:spcAft>
                <a:spcPts val="0"/>
              </a:spcAft>
            </a:pPr>
            <a:r>
              <a:rPr lang="en-US" dirty="0"/>
              <a:t>Customers.</a:t>
            </a:r>
          </a:p>
          <a:p>
            <a:pPr lvl="1">
              <a:spcBef>
                <a:spcPts val="0"/>
              </a:spcBef>
              <a:spcAft>
                <a:spcPts val="0"/>
              </a:spcAft>
            </a:pPr>
            <a:r>
              <a:rPr lang="en-US" dirty="0"/>
              <a:t>Suppliers.</a:t>
            </a:r>
          </a:p>
          <a:p>
            <a:pPr lvl="1">
              <a:spcBef>
                <a:spcPts val="0"/>
              </a:spcBef>
              <a:spcAft>
                <a:spcPts val="0"/>
              </a:spcAft>
            </a:pPr>
            <a:r>
              <a:rPr lang="en-US" dirty="0"/>
              <a:t>Public.</a:t>
            </a:r>
          </a:p>
          <a:p>
            <a:pPr lvl="1">
              <a:spcBef>
                <a:spcPts val="0"/>
              </a:spcBef>
              <a:spcAft>
                <a:spcPts val="0"/>
              </a:spcAft>
            </a:pPr>
            <a:r>
              <a:rPr lang="en-US" dirty="0"/>
              <a:t>Government.</a:t>
            </a:r>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Each stakeholder group demands financial information for different reasons.</a:t>
            </a: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242906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government</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Government interest in business financial reporting is linked to its requirement to collect taxes.</a:t>
            </a:r>
            <a:endParaRPr lang="en-US" b="1" dirty="0"/>
          </a:p>
          <a:p>
            <a:pPr marL="0" lvl="1" indent="0">
              <a:buNone/>
            </a:pPr>
            <a:r>
              <a:rPr lang="en-US" b="1" dirty="0"/>
              <a:t>Information requirements</a:t>
            </a:r>
          </a:p>
          <a:p>
            <a:pPr lvl="1">
              <a:spcBef>
                <a:spcPts val="0"/>
              </a:spcBef>
              <a:spcAft>
                <a:spcPts val="0"/>
              </a:spcAft>
            </a:pPr>
            <a:r>
              <a:rPr lang="en-US" dirty="0"/>
              <a:t>Income and profitability.</a:t>
            </a:r>
          </a:p>
          <a:p>
            <a:pPr lvl="1">
              <a:spcBef>
                <a:spcPts val="0"/>
              </a:spcBef>
              <a:spcAft>
                <a:spcPts val="0"/>
              </a:spcAft>
            </a:pPr>
            <a:r>
              <a:rPr lang="en-US" dirty="0"/>
              <a:t>Collect/pay employees taxes.</a:t>
            </a:r>
          </a:p>
          <a:p>
            <a:pPr lvl="1">
              <a:spcBef>
                <a:spcPts val="0"/>
              </a:spcBef>
              <a:spcAft>
                <a:spcPts val="0"/>
              </a:spcAft>
            </a:pPr>
            <a:r>
              <a:rPr lang="en-US" dirty="0"/>
              <a:t>National insurance payments.</a:t>
            </a:r>
          </a:p>
          <a:p>
            <a:pPr lvl="1">
              <a:spcBef>
                <a:spcPts val="0"/>
              </a:spcBef>
              <a:spcAft>
                <a:spcPts val="0"/>
              </a:spcAft>
            </a:pPr>
            <a:r>
              <a:rPr lang="en-US" dirty="0"/>
              <a:t>Business taxes, income tax, VAT.</a:t>
            </a:r>
          </a:p>
          <a:p>
            <a:pPr lvl="1">
              <a:spcBef>
                <a:spcPts val="0"/>
              </a:spcBef>
              <a:spcAft>
                <a:spcPts val="0"/>
              </a:spcAft>
            </a:pPr>
            <a:r>
              <a:rPr lang="en-US" dirty="0"/>
              <a:t>Corporation tax for incorporated companies.</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In addition to financial information, businesses are expected to provide statistical information to government to help plan the economy.</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8777544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38893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a:t>
            </a:r>
          </a:p>
        </p:txBody>
      </p:sp>
      <p:sp>
        <p:nvSpPr>
          <p:cNvPr id="3" name="Content Placeholder 2"/>
          <p:cNvSpPr>
            <a:spLocks noGrp="1"/>
          </p:cNvSpPr>
          <p:nvPr>
            <p:ph sz="quarter" idx="10"/>
          </p:nvPr>
        </p:nvSpPr>
        <p:spPr>
          <a:xfrm>
            <a:off x="467544" y="1700808"/>
            <a:ext cx="9132540" cy="4349155"/>
          </a:xfrm>
        </p:spPr>
        <p:txBody>
          <a:bodyPr/>
          <a:lstStyle/>
          <a:p>
            <a:r>
              <a:rPr lang="en-US" dirty="0">
                <a:ea typeface="ＭＳ Ｐゴシック" pitchFamily="-105" charset="-128"/>
                <a:cs typeface="ＭＳ Ｐゴシック" pitchFamily="-105" charset="-128"/>
              </a:rPr>
              <a:t>There are several types of UK taxes that businesses are responsible for collecting and paying to the government.</a:t>
            </a:r>
            <a:endParaRPr lang="en-US" b="1" dirty="0"/>
          </a:p>
          <a:p>
            <a:r>
              <a:rPr lang="en-US" b="1" dirty="0"/>
              <a:t>Taxation requirements</a:t>
            </a:r>
          </a:p>
          <a:p>
            <a:pPr lvl="1">
              <a:spcBef>
                <a:spcPts val="0"/>
              </a:spcBef>
              <a:spcAft>
                <a:spcPts val="0"/>
              </a:spcAft>
            </a:pPr>
            <a:r>
              <a:rPr lang="en-US" dirty="0"/>
              <a:t>Income tax.</a:t>
            </a:r>
          </a:p>
          <a:p>
            <a:pPr lvl="1">
              <a:spcBef>
                <a:spcPts val="0"/>
              </a:spcBef>
              <a:spcAft>
                <a:spcPts val="0"/>
              </a:spcAft>
            </a:pPr>
            <a:r>
              <a:rPr lang="en-US" dirty="0"/>
              <a:t>Corporation tax.</a:t>
            </a:r>
          </a:p>
          <a:p>
            <a:pPr lvl="1">
              <a:spcBef>
                <a:spcPts val="0"/>
              </a:spcBef>
              <a:spcAft>
                <a:spcPts val="0"/>
              </a:spcAft>
            </a:pPr>
            <a:r>
              <a:rPr lang="en-US" dirty="0"/>
              <a:t>Value added tax (VAT).</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A major driver for financial reporting, taxation appears in the main financial reporting documents.</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6141443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 income tax</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Income tax</a:t>
            </a:r>
            <a:r>
              <a:rPr lang="en-US" dirty="0">
                <a:ea typeface="ＭＳ Ｐゴシック" pitchFamily="-105" charset="-128"/>
                <a:cs typeface="ＭＳ Ｐゴシック" pitchFamily="-105" charset="-128"/>
              </a:rPr>
              <a:t> is paid by every taxpayer on personal income. Not just earned income but also on other sources such as dividends and interests on savings.</a:t>
            </a:r>
            <a:endParaRPr lang="en-US" b="1" dirty="0"/>
          </a:p>
          <a:p>
            <a:r>
              <a:rPr lang="en-US" b="1" dirty="0"/>
              <a:t>Income tax</a:t>
            </a:r>
          </a:p>
          <a:p>
            <a:pPr lvl="1">
              <a:spcBef>
                <a:spcPts val="0"/>
              </a:spcBef>
              <a:spcAft>
                <a:spcPts val="0"/>
              </a:spcAft>
            </a:pPr>
            <a:r>
              <a:rPr lang="en-US" dirty="0"/>
              <a:t>Sole traders: income tax based on profits of business.</a:t>
            </a:r>
          </a:p>
          <a:p>
            <a:pPr lvl="1">
              <a:spcBef>
                <a:spcPts val="0"/>
              </a:spcBef>
              <a:spcAft>
                <a:spcPts val="0"/>
              </a:spcAft>
            </a:pPr>
            <a:r>
              <a:rPr lang="en-US" dirty="0"/>
              <a:t>Partnerships: each partner responsible for declaring own income for taxes.</a:t>
            </a:r>
          </a:p>
          <a:p>
            <a:pPr lvl="1">
              <a:spcBef>
                <a:spcPts val="0"/>
              </a:spcBef>
              <a:spcAft>
                <a:spcPts val="0"/>
              </a:spcAft>
            </a:pPr>
            <a:r>
              <a:rPr lang="en-US" dirty="0"/>
              <a:t>Directors’ salaries of limited companies: taxed via the business PAYE system.</a:t>
            </a:r>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PAYE is the Pay As You Earn system used by employers to deduct income tax and national insurance contributions on behalf of the government before paying any employees wages or pensions.</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2287031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 corporation tax</a:t>
            </a:r>
          </a:p>
        </p:txBody>
      </p:sp>
      <p:sp>
        <p:nvSpPr>
          <p:cNvPr id="3" name="Content Placeholder 2"/>
          <p:cNvSpPr>
            <a:spLocks noGrp="1"/>
          </p:cNvSpPr>
          <p:nvPr>
            <p:ph sz="quarter" idx="10"/>
          </p:nvPr>
        </p:nvSpPr>
        <p:spPr>
          <a:xfrm>
            <a:off x="506691" y="1656638"/>
            <a:ext cx="8262461" cy="4173857"/>
          </a:xfrm>
        </p:spPr>
        <p:txBody>
          <a:bodyPr/>
          <a:lstStyle/>
          <a:p>
            <a:pPr>
              <a:spcBef>
                <a:spcPts val="0"/>
              </a:spcBef>
              <a:spcAft>
                <a:spcPts val="0"/>
              </a:spcAft>
            </a:pPr>
            <a:r>
              <a:rPr lang="en-US" dirty="0">
                <a:ea typeface="ＭＳ Ｐゴシック" pitchFamily="-105" charset="-128"/>
                <a:cs typeface="ＭＳ Ｐゴシック" pitchFamily="-105" charset="-128"/>
              </a:rPr>
              <a:t>Corporation tax is paid by all limited companies, based on the gross profit made in a financial year.</a:t>
            </a:r>
            <a:endParaRPr lang="en-US" b="1" dirty="0"/>
          </a:p>
          <a:p>
            <a:pPr>
              <a:spcBef>
                <a:spcPts val="0"/>
              </a:spcBef>
              <a:spcAft>
                <a:spcPts val="0"/>
              </a:spcAft>
            </a:pPr>
            <a:endParaRPr lang="en-US" b="1" dirty="0"/>
          </a:p>
          <a:p>
            <a:pPr>
              <a:spcBef>
                <a:spcPts val="0"/>
              </a:spcBef>
              <a:spcAft>
                <a:spcPts val="0"/>
              </a:spcAft>
            </a:pPr>
            <a:endParaRPr lang="en-US" b="1" dirty="0"/>
          </a:p>
          <a:p>
            <a:pPr>
              <a:spcBef>
                <a:spcPts val="0"/>
              </a:spcBef>
              <a:spcAft>
                <a:spcPts val="0"/>
              </a:spcAft>
            </a:pPr>
            <a:r>
              <a:rPr lang="en-US" b="1" dirty="0"/>
              <a:t>Taxation requirements</a:t>
            </a:r>
          </a:p>
          <a:p>
            <a:pPr lvl="1">
              <a:spcBef>
                <a:spcPts val="0"/>
              </a:spcBef>
              <a:spcAft>
                <a:spcPts val="0"/>
              </a:spcAft>
            </a:pPr>
            <a:r>
              <a:rPr lang="en-US" dirty="0"/>
              <a:t>Register limited company with Companies House.</a:t>
            </a:r>
          </a:p>
          <a:p>
            <a:pPr lvl="1">
              <a:spcBef>
                <a:spcPts val="0"/>
              </a:spcBef>
              <a:spcAft>
                <a:spcPts val="0"/>
              </a:spcAft>
            </a:pPr>
            <a:r>
              <a:rPr lang="en-US" dirty="0"/>
              <a:t>Register for corporation tax with HMRC.</a:t>
            </a:r>
          </a:p>
          <a:p>
            <a:pPr lvl="1">
              <a:spcBef>
                <a:spcPts val="0"/>
              </a:spcBef>
              <a:spcAft>
                <a:spcPts val="0"/>
              </a:spcAft>
            </a:pPr>
            <a:r>
              <a:rPr lang="en-US" dirty="0"/>
              <a:t>Receive a unique tax reference (UTR) from HMRC.</a:t>
            </a:r>
          </a:p>
          <a:p>
            <a:pPr lvl="1">
              <a:spcBef>
                <a:spcPts val="0"/>
              </a:spcBef>
              <a:spcAft>
                <a:spcPts val="0"/>
              </a:spcAft>
            </a:pPr>
            <a:r>
              <a:rPr lang="en-US" dirty="0"/>
              <a:t>Report corporation tax with company annual return.</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HMRC notifies companies of corporation tax deadlines.</a:t>
            </a: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1266" name="Picture 2">
            <a:extLst>
              <a:ext uri="{FF2B5EF4-FFF2-40B4-BE49-F238E27FC236}">
                <a16:creationId xmlns:a16="http://schemas.microsoft.com/office/drawing/2014/main" id="{00009CEF-8000-5C6A-7483-C2AC7AF1AF4B}"/>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568929" y="2823846"/>
            <a:ext cx="2575071" cy="19313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4811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dirty="0">
                <a:ea typeface="ＭＳ Ｐゴシック" pitchFamily="-105" charset="-128"/>
                <a:cs typeface="ＭＳ Ｐゴシック" pitchFamily="-105" charset="-128"/>
              </a:rPr>
              <a:t>Learning objectives</a:t>
            </a:r>
          </a:p>
        </p:txBody>
      </p:sp>
      <p:sp>
        <p:nvSpPr>
          <p:cNvPr id="3075" name="Content Placeholder 2"/>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lvl="1"/>
            <a:r>
              <a:rPr lang="en-US" dirty="0"/>
              <a:t>Discuss additional common terms used in financial reporting.</a:t>
            </a:r>
          </a:p>
          <a:p>
            <a:pPr lvl="1"/>
            <a:r>
              <a:rPr lang="en-US" dirty="0"/>
              <a:t>Explain why it is importance to understand the meaning of terms used in financial reporting.</a:t>
            </a:r>
          </a:p>
          <a:p>
            <a:pPr lvl="1"/>
            <a:r>
              <a:rPr lang="en-US" dirty="0"/>
              <a:t>Explain the importance of applying each term correctly in its </a:t>
            </a:r>
            <a:r>
              <a:rPr lang="en-US" dirty="0" err="1"/>
              <a:t>organisational</a:t>
            </a:r>
            <a:r>
              <a:rPr lang="en-US" dirty="0"/>
              <a:t> context. </a:t>
            </a:r>
          </a:p>
          <a:p>
            <a:pPr lvl="1"/>
            <a:r>
              <a:rPr lang="en-US" dirty="0"/>
              <a:t>Discuss the potential impact of misunderstanding terms when used in financial reporting.</a:t>
            </a:r>
          </a:p>
          <a:p>
            <a:pPr lvl="1"/>
            <a:endParaRPr lang="en-US" dirty="0"/>
          </a:p>
          <a:p>
            <a:pPr lvl="1"/>
            <a:endParaRPr lang="en-US" dirty="0"/>
          </a:p>
          <a:p>
            <a:pPr lvl="1"/>
            <a:endParaRPr lang="en-US" dirty="0"/>
          </a:p>
          <a:p>
            <a:pPr marL="0" indent="0">
              <a:lnSpc>
                <a:spcPts val="1200"/>
              </a:lnSpc>
              <a:spcBef>
                <a:spcPts val="0"/>
              </a:spcBef>
              <a:spcAft>
                <a:spcPts val="0"/>
              </a:spcAft>
            </a:pPr>
            <a:endParaRPr lang="en-US" sz="1000" dirty="0">
              <a:ea typeface="ＭＳ Ｐゴシック" pitchFamily="-105" charset="-128"/>
              <a:cs typeface="ＭＳ Ｐゴシック" pitchFamily="-105" charset="-128"/>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 value added tax (1)</a:t>
            </a:r>
          </a:p>
        </p:txBody>
      </p:sp>
      <p:sp>
        <p:nvSpPr>
          <p:cNvPr id="3" name="Content Placeholder 2"/>
          <p:cNvSpPr>
            <a:spLocks noGrp="1"/>
          </p:cNvSpPr>
          <p:nvPr>
            <p:ph sz="quarter" idx="10"/>
          </p:nvPr>
        </p:nvSpPr>
        <p:spPr>
          <a:xfrm>
            <a:off x="457200" y="1582496"/>
            <a:ext cx="8229600" cy="4248000"/>
          </a:xfrm>
        </p:spPr>
        <p:txBody>
          <a:bodyPr/>
          <a:lstStyle/>
          <a:p>
            <a:pPr>
              <a:spcBef>
                <a:spcPts val="0"/>
              </a:spcBef>
              <a:spcAft>
                <a:spcPts val="0"/>
              </a:spcAft>
            </a:pPr>
            <a:r>
              <a:rPr lang="en-US" dirty="0">
                <a:ea typeface="ＭＳ Ｐゴシック" pitchFamily="-105" charset="-128"/>
                <a:cs typeface="ＭＳ Ｐゴシック" pitchFamily="-105" charset="-128"/>
              </a:rPr>
              <a:t>Value added tax (VAT) is a sales tax paid on most goods and services sold. </a:t>
            </a:r>
          </a:p>
          <a:p>
            <a:pPr>
              <a:spcBef>
                <a:spcPts val="0"/>
              </a:spcBef>
              <a:spcAft>
                <a:spcPts val="0"/>
              </a:spcAft>
            </a:pPr>
            <a:endParaRPr lang="en-US" dirty="0">
              <a:ea typeface="ＭＳ Ｐゴシック" pitchFamily="-105" charset="-128"/>
              <a:cs typeface="ＭＳ Ｐゴシック" pitchFamily="-105" charset="-128"/>
            </a:endParaRPr>
          </a:p>
          <a:p>
            <a:pPr>
              <a:spcBef>
                <a:spcPts val="0"/>
              </a:spcBef>
              <a:spcAft>
                <a:spcPts val="0"/>
              </a:spcAft>
            </a:pPr>
            <a:r>
              <a:rPr lang="en-US" dirty="0">
                <a:ea typeface="ＭＳ Ｐゴシック" pitchFamily="-105" charset="-128"/>
                <a:cs typeface="ＭＳ Ｐゴシック" pitchFamily="-105" charset="-128"/>
              </a:rPr>
              <a:t>The customer pays tax on the products they buy </a:t>
            </a:r>
          </a:p>
          <a:p>
            <a:pPr>
              <a:spcBef>
                <a:spcPts val="0"/>
              </a:spcBef>
              <a:spcAft>
                <a:spcPts val="0"/>
              </a:spcAft>
            </a:pPr>
            <a:r>
              <a:rPr lang="en-US" dirty="0">
                <a:ea typeface="ＭＳ Ｐゴシック" pitchFamily="-105" charset="-128"/>
                <a:cs typeface="ＭＳ Ｐゴシック" pitchFamily="-105" charset="-128"/>
              </a:rPr>
              <a:t>based on the value of the products.</a:t>
            </a:r>
            <a:endParaRPr lang="en-US" b="1" dirty="0"/>
          </a:p>
          <a:p>
            <a:pPr>
              <a:spcBef>
                <a:spcPts val="0"/>
              </a:spcBef>
              <a:spcAft>
                <a:spcPts val="0"/>
              </a:spcAft>
            </a:pPr>
            <a:endParaRPr lang="en-US" b="1" dirty="0"/>
          </a:p>
          <a:p>
            <a:pPr lvl="1">
              <a:spcBef>
                <a:spcPts val="0"/>
              </a:spcBef>
              <a:spcAft>
                <a:spcPts val="0"/>
              </a:spcAft>
            </a:pPr>
            <a:r>
              <a:rPr lang="en-US" dirty="0"/>
              <a:t>UK businesses register for VAT depending </a:t>
            </a:r>
          </a:p>
          <a:p>
            <a:pPr marL="0" lvl="1" indent="0">
              <a:spcBef>
                <a:spcPts val="0"/>
              </a:spcBef>
              <a:spcAft>
                <a:spcPts val="0"/>
              </a:spcAft>
              <a:buNone/>
            </a:pPr>
            <a:r>
              <a:rPr lang="en-US" dirty="0"/>
              <a:t>   on turnover when annual taxable turnover </a:t>
            </a:r>
          </a:p>
          <a:p>
            <a:pPr marL="0" lvl="1" indent="0">
              <a:spcBef>
                <a:spcPts val="0"/>
              </a:spcBef>
              <a:spcAft>
                <a:spcPts val="0"/>
              </a:spcAft>
              <a:buNone/>
            </a:pPr>
            <a:r>
              <a:rPr lang="en-US" dirty="0"/>
              <a:t>   reaches VAT threshold.</a:t>
            </a:r>
          </a:p>
          <a:p>
            <a:pPr lvl="1">
              <a:spcBef>
                <a:spcPts val="0"/>
              </a:spcBef>
              <a:spcAft>
                <a:spcPts val="0"/>
              </a:spcAft>
            </a:pPr>
            <a:r>
              <a:rPr lang="en-US" dirty="0"/>
              <a:t>VAT registered businesses are unpaid tax </a:t>
            </a:r>
          </a:p>
          <a:p>
            <a:pPr marL="0" lvl="1" indent="0">
              <a:spcBef>
                <a:spcPts val="0"/>
              </a:spcBef>
              <a:spcAft>
                <a:spcPts val="0"/>
              </a:spcAft>
              <a:buNone/>
            </a:pPr>
            <a:r>
              <a:rPr lang="en-US" dirty="0"/>
              <a:t>   collectors, charging VAT on products/services </a:t>
            </a:r>
          </a:p>
          <a:p>
            <a:pPr marL="0" lvl="1" indent="0">
              <a:spcBef>
                <a:spcPts val="0"/>
              </a:spcBef>
              <a:spcAft>
                <a:spcPts val="0"/>
              </a:spcAft>
              <a:buNone/>
            </a:pPr>
            <a:r>
              <a:rPr lang="en-US" dirty="0"/>
              <a:t>   they sell.</a:t>
            </a:r>
          </a:p>
          <a:p>
            <a:pPr lvl="1">
              <a:spcBef>
                <a:spcPts val="0"/>
              </a:spcBef>
              <a:spcAft>
                <a:spcPts val="0"/>
              </a:spcAft>
            </a:pPr>
            <a:r>
              <a:rPr lang="en-US" dirty="0"/>
              <a:t>Pay the consumer tax directly to HMRC.</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2290" name="Picture 2">
            <a:extLst>
              <a:ext uri="{FF2B5EF4-FFF2-40B4-BE49-F238E27FC236}">
                <a16:creationId xmlns:a16="http://schemas.microsoft.com/office/drawing/2014/main" id="{7EFEBDE6-F262-395B-D46E-25A4E7195670}"/>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5978538" y="3429000"/>
            <a:ext cx="3024336" cy="1981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423007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taxes: value added tax (2)</a:t>
            </a:r>
          </a:p>
        </p:txBody>
      </p:sp>
      <p:sp>
        <p:nvSpPr>
          <p:cNvPr id="3" name="Content Placeholder 2"/>
          <p:cNvSpPr>
            <a:spLocks noGrp="1"/>
          </p:cNvSpPr>
          <p:nvPr>
            <p:ph sz="quarter" idx="10"/>
          </p:nvPr>
        </p:nvSpPr>
        <p:spPr>
          <a:xfrm>
            <a:off x="457200" y="1410092"/>
            <a:ext cx="8075240" cy="4420404"/>
          </a:xfrm>
        </p:spPr>
        <p:txBody>
          <a:bodyPr/>
          <a:lstStyle/>
          <a:p>
            <a:pPr>
              <a:spcBef>
                <a:spcPts val="0"/>
              </a:spcBef>
              <a:spcAft>
                <a:spcPts val="0"/>
              </a:spcAft>
            </a:pPr>
            <a:endParaRPr lang="en-US" sz="1800" dirty="0">
              <a:ea typeface="ＭＳ Ｐゴシック" pitchFamily="-105" charset="-128"/>
              <a:cs typeface="ＭＳ Ｐゴシック" pitchFamily="-105" charset="-128"/>
            </a:endParaRPr>
          </a:p>
          <a:p>
            <a:pPr>
              <a:spcBef>
                <a:spcPts val="0"/>
              </a:spcBef>
              <a:spcAft>
                <a:spcPts val="0"/>
              </a:spcAft>
            </a:pPr>
            <a:r>
              <a:rPr lang="en-US" dirty="0">
                <a:ea typeface="ＭＳ Ｐゴシック" pitchFamily="-105" charset="-128"/>
                <a:cs typeface="ＭＳ Ｐゴシック" pitchFamily="-105" charset="-128"/>
              </a:rPr>
              <a:t>There are three categories of VAT:</a:t>
            </a:r>
          </a:p>
          <a:p>
            <a:pPr>
              <a:spcBef>
                <a:spcPts val="0"/>
              </a:spcBef>
              <a:spcAft>
                <a:spcPts val="0"/>
              </a:spcAft>
            </a:pPr>
            <a:endParaRPr lang="en-US" b="1" dirty="0"/>
          </a:p>
          <a:p>
            <a:pPr lvl="1">
              <a:spcBef>
                <a:spcPts val="0"/>
              </a:spcBef>
              <a:spcAft>
                <a:spcPts val="0"/>
              </a:spcAft>
            </a:pPr>
            <a:r>
              <a:rPr lang="en-US" dirty="0"/>
              <a:t>Standard rate: 20% on most goods and services.</a:t>
            </a:r>
          </a:p>
          <a:p>
            <a:pPr marL="0" lvl="1" indent="0">
              <a:spcBef>
                <a:spcPts val="0"/>
              </a:spcBef>
              <a:spcAft>
                <a:spcPts val="0"/>
              </a:spcAft>
              <a:buNone/>
            </a:pPr>
            <a:endParaRPr lang="en-US" dirty="0"/>
          </a:p>
          <a:p>
            <a:pPr lvl="1">
              <a:spcBef>
                <a:spcPts val="0"/>
              </a:spcBef>
              <a:spcAft>
                <a:spcPts val="0"/>
              </a:spcAft>
            </a:pPr>
            <a:r>
              <a:rPr lang="en-US" dirty="0"/>
              <a:t>Reduced rate: 5% on some goods and services </a:t>
            </a:r>
          </a:p>
          <a:p>
            <a:pPr marL="0" lvl="1" indent="0">
              <a:spcBef>
                <a:spcPts val="0"/>
              </a:spcBef>
              <a:spcAft>
                <a:spcPts val="0"/>
              </a:spcAft>
              <a:buNone/>
            </a:pPr>
            <a:r>
              <a:rPr lang="en-US" dirty="0"/>
              <a:t>    (children’s car seats, home energy).</a:t>
            </a:r>
          </a:p>
          <a:p>
            <a:pPr marL="0" lvl="1" indent="0">
              <a:spcBef>
                <a:spcPts val="0"/>
              </a:spcBef>
              <a:spcAft>
                <a:spcPts val="0"/>
              </a:spcAft>
              <a:buNone/>
            </a:pPr>
            <a:endParaRPr lang="en-US" dirty="0"/>
          </a:p>
          <a:p>
            <a:pPr lvl="1">
              <a:spcBef>
                <a:spcPts val="0"/>
              </a:spcBef>
              <a:spcAft>
                <a:spcPts val="0"/>
              </a:spcAft>
            </a:pPr>
            <a:r>
              <a:rPr lang="en-US" dirty="0"/>
              <a:t>Zero rate: 0% on most food, books, children’s clothes.</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The division between the categories is not always easy to decide and there have been courtroom disputes over the categories allocated to some products.</a:t>
            </a:r>
          </a:p>
          <a:p>
            <a:pPr marL="0" lvl="1" indent="0">
              <a:spcBef>
                <a:spcPts val="0"/>
              </a:spcBef>
              <a:spcAft>
                <a:spcPts val="0"/>
              </a:spcAft>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3314" name="Picture 2">
            <a:extLst>
              <a:ext uri="{FF2B5EF4-FFF2-40B4-BE49-F238E27FC236}">
                <a16:creationId xmlns:a16="http://schemas.microsoft.com/office/drawing/2014/main" id="{1138D93D-E95A-77E4-B3A6-6590A0D0ECD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85125" y="1664333"/>
            <a:ext cx="2220838" cy="19943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18791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B07BE4C6-B036-088A-4DFA-903D1DDCB22F}"/>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228184" y="2523420"/>
            <a:ext cx="2458616" cy="164235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taxes: value added tax</a:t>
            </a:r>
          </a:p>
        </p:txBody>
      </p:sp>
      <p:sp>
        <p:nvSpPr>
          <p:cNvPr id="3" name="Content Placeholder 2"/>
          <p:cNvSpPr>
            <a:spLocks noGrp="1"/>
          </p:cNvSpPr>
          <p:nvPr>
            <p:ph sz="quarter" idx="10"/>
          </p:nvPr>
        </p:nvSpPr>
        <p:spPr>
          <a:xfrm>
            <a:off x="467544" y="1607363"/>
            <a:ext cx="8229600" cy="4248000"/>
          </a:xfrm>
        </p:spPr>
        <p:txBody>
          <a:bodyPr/>
          <a:lstStyle/>
          <a:p>
            <a:pPr>
              <a:spcBef>
                <a:spcPts val="0"/>
              </a:spcBef>
              <a:spcAft>
                <a:spcPts val="0"/>
              </a:spcAft>
            </a:pPr>
            <a:r>
              <a:rPr lang="en-US" sz="1800" dirty="0">
                <a:ea typeface="ＭＳ Ｐゴシック" pitchFamily="-105" charset="-128"/>
                <a:cs typeface="ＭＳ Ｐゴシック" pitchFamily="-105" charset="-128"/>
              </a:rPr>
              <a:t>A famous case  of a VAT category dispute is </a:t>
            </a:r>
            <a:r>
              <a:rPr lang="en-US" sz="1800" dirty="0" err="1">
                <a:ea typeface="ＭＳ Ｐゴシック" pitchFamily="-105" charset="-128"/>
                <a:cs typeface="ＭＳ Ｐゴシック" pitchFamily="-105" charset="-128"/>
              </a:rPr>
              <a:t>McVities</a:t>
            </a:r>
            <a:r>
              <a:rPr lang="en-US" sz="1800" dirty="0">
                <a:ea typeface="ＭＳ Ｐゴシック" pitchFamily="-105" charset="-128"/>
                <a:cs typeface="ＭＳ Ｐゴシック" pitchFamily="-105" charset="-128"/>
              </a:rPr>
              <a:t> Jaffa Cakes.</a:t>
            </a:r>
          </a:p>
          <a:p>
            <a:pPr>
              <a:spcBef>
                <a:spcPts val="0"/>
              </a:spcBef>
              <a:spcAft>
                <a:spcPts val="0"/>
              </a:spcAft>
            </a:pPr>
            <a:endParaRPr lang="en-US" sz="1800" b="1" dirty="0"/>
          </a:p>
          <a:p>
            <a:pPr lvl="1">
              <a:spcBef>
                <a:spcPts val="0"/>
              </a:spcBef>
              <a:spcAft>
                <a:spcPts val="0"/>
              </a:spcAft>
            </a:pPr>
            <a:r>
              <a:rPr lang="en-US" sz="1800" dirty="0"/>
              <a:t>Cakes and biscuits are zero rated for VAT.</a:t>
            </a:r>
          </a:p>
          <a:p>
            <a:pPr lvl="1">
              <a:spcBef>
                <a:spcPts val="0"/>
              </a:spcBef>
              <a:spcAft>
                <a:spcPts val="0"/>
              </a:spcAft>
            </a:pPr>
            <a:r>
              <a:rPr lang="en-US" sz="1800" dirty="0"/>
              <a:t>Except when biscuits are coated with chocolate.</a:t>
            </a:r>
          </a:p>
          <a:p>
            <a:pPr lvl="1">
              <a:spcBef>
                <a:spcPts val="0"/>
              </a:spcBef>
              <a:spcAft>
                <a:spcPts val="0"/>
              </a:spcAft>
            </a:pPr>
            <a:r>
              <a:rPr lang="en-US" sz="1800" dirty="0"/>
              <a:t>HMRC deemed Jaffa Cakes a chocolate biscuit.</a:t>
            </a:r>
          </a:p>
          <a:p>
            <a:pPr lvl="1">
              <a:spcBef>
                <a:spcPts val="0"/>
              </a:spcBef>
              <a:spcAft>
                <a:spcPts val="0"/>
              </a:spcAft>
            </a:pPr>
            <a:r>
              <a:rPr lang="en-US" sz="1800" dirty="0" err="1"/>
              <a:t>McVities</a:t>
            </a:r>
            <a:r>
              <a:rPr lang="en-US" sz="1800" dirty="0"/>
              <a:t> disputed this and said they were cakes.</a:t>
            </a:r>
          </a:p>
          <a:p>
            <a:pPr lvl="1">
              <a:spcBef>
                <a:spcPts val="0"/>
              </a:spcBef>
              <a:spcAft>
                <a:spcPts val="0"/>
              </a:spcAft>
            </a:pPr>
            <a:r>
              <a:rPr lang="en-US" sz="1800" dirty="0"/>
              <a:t>The case was proven as biscuits go soft when stale.</a:t>
            </a:r>
          </a:p>
          <a:p>
            <a:pPr lvl="1">
              <a:spcBef>
                <a:spcPts val="0"/>
              </a:spcBef>
              <a:spcAft>
                <a:spcPts val="0"/>
              </a:spcAft>
            </a:pPr>
            <a:r>
              <a:rPr lang="en-US" sz="1800" dirty="0"/>
              <a:t>Cake goes hard and dry and loses its spring when stale.</a:t>
            </a:r>
          </a:p>
          <a:p>
            <a:pPr lvl="1">
              <a:spcBef>
                <a:spcPts val="0"/>
              </a:spcBef>
              <a:spcAft>
                <a:spcPts val="0"/>
              </a:spcAft>
            </a:pPr>
            <a:r>
              <a:rPr lang="en-US" sz="1800" dirty="0"/>
              <a:t>Jaffa cakes behave like cakes and not biscuits when left.</a:t>
            </a:r>
          </a:p>
          <a:p>
            <a:pPr lvl="1">
              <a:spcBef>
                <a:spcPts val="0"/>
              </a:spcBef>
              <a:spcAft>
                <a:spcPts val="0"/>
              </a:spcAft>
            </a:pPr>
            <a:r>
              <a:rPr lang="en-US" sz="1800" dirty="0" err="1"/>
              <a:t>McVities</a:t>
            </a:r>
            <a:r>
              <a:rPr lang="en-US" sz="1800" dirty="0"/>
              <a:t> won and Jaffa Cakes are zero rated for VAT.</a:t>
            </a:r>
          </a:p>
          <a:p>
            <a:pPr marL="0" lvl="1" indent="0">
              <a:spcBef>
                <a:spcPts val="0"/>
              </a:spcBef>
              <a:spcAft>
                <a:spcPts val="0"/>
              </a:spcAft>
              <a:buNone/>
            </a:pPr>
            <a:endParaRPr lang="en-US" sz="1800" dirty="0"/>
          </a:p>
          <a:p>
            <a:pPr marL="0" lvl="1" indent="0">
              <a:spcBef>
                <a:spcPts val="0"/>
              </a:spcBef>
              <a:spcAft>
                <a:spcPts val="0"/>
              </a:spcAft>
              <a:buNone/>
            </a:pPr>
            <a:r>
              <a:rPr lang="en-US" sz="1800" dirty="0"/>
              <a:t>Marks and Spencer fought HMRC for 13 years to have their teacakes designated as cakes not biscuits. Eventually winning and reclaiming a £3.5 million VAT refund.</a:t>
            </a: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231118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 – what we did</a:t>
            </a:r>
          </a:p>
        </p:txBody>
      </p:sp>
      <p:sp>
        <p:nvSpPr>
          <p:cNvPr id="3" name="Content Placeholder 2"/>
          <p:cNvSpPr>
            <a:spLocks noGrp="1"/>
          </p:cNvSpPr>
          <p:nvPr>
            <p:ph sz="quarter" idx="10"/>
          </p:nvPr>
        </p:nvSpPr>
        <p:spPr>
          <a:xfrm>
            <a:off x="457200" y="1199294"/>
            <a:ext cx="8229600" cy="3699152"/>
          </a:xfrm>
        </p:spPr>
        <p:txBody>
          <a:bodyPr/>
          <a:lstStyle/>
          <a:p>
            <a:pPr lvl="1"/>
            <a:endParaRPr lang="en-US" dirty="0"/>
          </a:p>
          <a:p>
            <a:pPr lvl="1"/>
            <a:r>
              <a:rPr lang="en-US" dirty="0"/>
              <a:t>Discussed additional common terms used in financial reporting.</a:t>
            </a:r>
          </a:p>
          <a:p>
            <a:pPr lvl="1"/>
            <a:r>
              <a:rPr lang="en-US" dirty="0"/>
              <a:t>Considered why it is important to understand the meaning of terms used in financial reporting.</a:t>
            </a:r>
          </a:p>
          <a:p>
            <a:pPr lvl="1"/>
            <a:r>
              <a:rPr lang="en-US" dirty="0"/>
              <a:t>Discussed the importance of applying each term correctly in its </a:t>
            </a:r>
            <a:r>
              <a:rPr lang="en-US" dirty="0" err="1"/>
              <a:t>organisational</a:t>
            </a:r>
            <a:r>
              <a:rPr lang="en-US" dirty="0"/>
              <a:t> context.</a:t>
            </a:r>
          </a:p>
          <a:p>
            <a:pPr lvl="1"/>
            <a:r>
              <a:rPr lang="en-US" dirty="0"/>
              <a:t>Discussed the potential impact of misunderstanding terms when used in financial reporting.</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42411" y="6130751"/>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08000"/>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r>
              <a:rPr lang="en-US" dirty="0"/>
              <a:t>profit margins (1)</a:t>
            </a:r>
          </a:p>
        </p:txBody>
      </p:sp>
      <p:sp>
        <p:nvSpPr>
          <p:cNvPr id="3" name="Content Placeholder 2"/>
          <p:cNvSpPr>
            <a:spLocks noGrp="1"/>
          </p:cNvSpPr>
          <p:nvPr>
            <p:ph sz="quarter" idx="10"/>
          </p:nvPr>
        </p:nvSpPr>
        <p:spPr>
          <a:xfrm>
            <a:off x="498376" y="1410350"/>
            <a:ext cx="8435280" cy="4248000"/>
          </a:xfrm>
        </p:spPr>
        <p:txBody>
          <a:bodyPr/>
          <a:lstStyle/>
          <a:p>
            <a:r>
              <a:rPr lang="en-US" sz="1800" dirty="0">
                <a:ea typeface="ＭＳ Ｐゴシック" pitchFamily="-105" charset="-128"/>
                <a:cs typeface="ＭＳ Ｐゴシック" pitchFamily="-105" charset="-128"/>
              </a:rPr>
              <a:t>A </a:t>
            </a:r>
            <a:r>
              <a:rPr lang="en-US" sz="1800" b="1" dirty="0">
                <a:ea typeface="ＭＳ Ｐゴシック" pitchFamily="-105" charset="-128"/>
                <a:cs typeface="ＭＳ Ｐゴシック" pitchFamily="-105" charset="-128"/>
              </a:rPr>
              <a:t>profit margin</a:t>
            </a:r>
            <a:r>
              <a:rPr lang="en-US" sz="1800" dirty="0">
                <a:ea typeface="ＭＳ Ｐゴシック" pitchFamily="-105" charset="-128"/>
                <a:cs typeface="ＭＳ Ｐゴシック" pitchFamily="-105" charset="-128"/>
              </a:rPr>
              <a:t> is a ratio that measures the degree to which a business is actually making money </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ea typeface="ＭＳ Ｐゴシック" pitchFamily="-105" charset="-128"/>
                <a:cs typeface="ＭＳ Ｐゴシック" pitchFamily="-105" charset="-128"/>
              </a:rPr>
              <a:t> its profitability. </a:t>
            </a:r>
          </a:p>
          <a:p>
            <a:r>
              <a:rPr lang="en-US" sz="1800" b="1" dirty="0">
                <a:ea typeface="ＭＳ Ｐゴシック" pitchFamily="-105" charset="-128"/>
              </a:rPr>
              <a:t>What is a good profit margin?</a:t>
            </a:r>
            <a:r>
              <a:rPr lang="en-US" sz="1800" dirty="0">
                <a:ea typeface="ＭＳ Ｐゴシック" pitchFamily="-105" charset="-128"/>
              </a:rPr>
              <a:t> This varies by industry but as a rule of thumb:</a:t>
            </a:r>
            <a:endParaRPr lang="en-US" sz="1800" dirty="0"/>
          </a:p>
          <a:p>
            <a:pPr marL="0" lvl="1" indent="0">
              <a:buNone/>
            </a:pPr>
            <a:r>
              <a:rPr lang="en-US" sz="1800" b="1" dirty="0"/>
              <a:t>Good profit margins</a:t>
            </a:r>
          </a:p>
          <a:p>
            <a:pPr lvl="1"/>
            <a:r>
              <a:rPr lang="en-US" sz="1800" dirty="0"/>
              <a:t>5% considered low.</a:t>
            </a:r>
          </a:p>
          <a:p>
            <a:pPr lvl="1"/>
            <a:r>
              <a:rPr lang="en-US" sz="1800" dirty="0"/>
              <a:t>10% considered average. </a:t>
            </a:r>
          </a:p>
          <a:p>
            <a:pPr lvl="1"/>
            <a:r>
              <a:rPr lang="en-US" sz="1800" dirty="0"/>
              <a:t>20% considered good.</a:t>
            </a:r>
          </a:p>
          <a:p>
            <a:pPr lvl="1"/>
            <a:r>
              <a:rPr lang="en-US" sz="1800" dirty="0"/>
              <a:t>50</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r>
              <a:rPr lang="en-US" sz="1800" dirty="0"/>
              <a:t>70% considered healthy.</a:t>
            </a:r>
          </a:p>
          <a:p>
            <a:pPr marL="0" lvl="1" indent="0">
              <a:buNone/>
            </a:pPr>
            <a:endParaRPr lang="en-US" sz="1800" dirty="0"/>
          </a:p>
          <a:p>
            <a:pPr marL="0" lvl="1" indent="0">
              <a:buNone/>
            </a:pPr>
            <a:r>
              <a:rPr lang="en-US" sz="1800" dirty="0"/>
              <a:t>Some industries find it easier to generate healthy profit margins. Growth industries have higher margins but saturated markets like retailers have smaller margins.  </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1026" name="Picture 2">
            <a:extLst>
              <a:ext uri="{FF2B5EF4-FFF2-40B4-BE49-F238E27FC236}">
                <a16:creationId xmlns:a16="http://schemas.microsoft.com/office/drawing/2014/main" id="{CA46737B-5E1C-A3CB-C6F2-2A05351A79D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788024" y="2708920"/>
            <a:ext cx="3440917" cy="22985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69702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35280" cy="382588"/>
          </a:xfrm>
        </p:spPr>
        <p:txBody>
          <a:bodyPr/>
          <a:lstStyle/>
          <a:p>
            <a:r>
              <a:rPr lang="en-US" dirty="0"/>
              <a:t>Common financial terms</a:t>
            </a:r>
            <a:r>
              <a:rPr lang="en-US" dirty="0">
                <a:effectLst/>
                <a:latin typeface="Calibri" panose="020F0502020204030204" pitchFamily="34" charset="0"/>
                <a:ea typeface="Calibri" panose="020F0502020204030204" pitchFamily="34" charset="0"/>
                <a:cs typeface="Times New Roman" panose="02020603050405020304" pitchFamily="18" charset="0"/>
              </a:rPr>
              <a:t> – p</a:t>
            </a:r>
            <a:r>
              <a:rPr lang="en-US" dirty="0"/>
              <a:t>rofit margins (2)</a:t>
            </a:r>
          </a:p>
        </p:txBody>
      </p:sp>
      <p:sp>
        <p:nvSpPr>
          <p:cNvPr id="3" name="Content Placeholder 2"/>
          <p:cNvSpPr>
            <a:spLocks noGrp="1"/>
          </p:cNvSpPr>
          <p:nvPr>
            <p:ph sz="quarter" idx="10"/>
          </p:nvPr>
        </p:nvSpPr>
        <p:spPr>
          <a:xfrm>
            <a:off x="457200" y="1582496"/>
            <a:ext cx="8435280" cy="4248000"/>
          </a:xfrm>
        </p:spPr>
        <p:txBody>
          <a:bodyPr/>
          <a:lstStyle/>
          <a:p>
            <a:r>
              <a:rPr lang="en-US" b="1" dirty="0">
                <a:ea typeface="ＭＳ Ｐゴシック" pitchFamily="-105" charset="-128"/>
              </a:rPr>
              <a:t>What is a good profit margin?</a:t>
            </a:r>
            <a:r>
              <a:rPr lang="en-US" dirty="0">
                <a:ea typeface="ＭＳ Ｐゴシック" pitchFamily="-105" charset="-128"/>
              </a:rPr>
              <a:t> </a:t>
            </a:r>
            <a:endParaRPr lang="en-US" dirty="0"/>
          </a:p>
          <a:p>
            <a:pPr marL="0" lvl="1" indent="0">
              <a:buNone/>
            </a:pPr>
            <a:endParaRPr lang="en-US" dirty="0"/>
          </a:p>
          <a:p>
            <a:pPr marL="0" lvl="1" indent="0">
              <a:buNone/>
            </a:pPr>
            <a:r>
              <a:rPr lang="en-US" b="1" dirty="0"/>
              <a:t>Fashion retail may have higher profit margins</a:t>
            </a:r>
          </a:p>
          <a:p>
            <a:pPr lvl="1"/>
            <a:r>
              <a:rPr lang="en-US" dirty="0"/>
              <a:t>13% margin on every item sold @ £110.</a:t>
            </a:r>
          </a:p>
          <a:p>
            <a:pPr lvl="1"/>
            <a:r>
              <a:rPr lang="en-US" dirty="0"/>
              <a:t>Sell 1,000 silk saris per day.</a:t>
            </a:r>
          </a:p>
          <a:p>
            <a:pPr lvl="1"/>
            <a:r>
              <a:rPr lang="en-US" dirty="0"/>
              <a:t>Gross profit  £14,300.</a:t>
            </a:r>
          </a:p>
          <a:p>
            <a:pPr lvl="1"/>
            <a:endParaRPr lang="en-US" dirty="0"/>
          </a:p>
          <a:p>
            <a:pPr lvl="1"/>
            <a:endParaRPr lang="en-US" dirty="0"/>
          </a:p>
          <a:p>
            <a:pPr marL="0" lvl="1" indent="0">
              <a:buNone/>
            </a:pPr>
            <a:r>
              <a:rPr lang="en-US" dirty="0"/>
              <a:t>Healthy gross profit margins can look good on paper, but if the sales volume is not high enough or other costs are exceptionally high, the profitability of the business is reduced.</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2050" name="Picture 2">
            <a:extLst>
              <a:ext uri="{FF2B5EF4-FFF2-40B4-BE49-F238E27FC236}">
                <a16:creationId xmlns:a16="http://schemas.microsoft.com/office/drawing/2014/main" id="{C8FFDF67-1395-B6DD-C9A7-A8213FEEBCF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rot="5400000">
            <a:off x="5624265" y="2160711"/>
            <a:ext cx="3204279" cy="21404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420108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1008000"/>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profit margins (3)</a:t>
            </a:r>
          </a:p>
        </p:txBody>
      </p:sp>
      <p:sp>
        <p:nvSpPr>
          <p:cNvPr id="3" name="Content Placeholder 2"/>
          <p:cNvSpPr>
            <a:spLocks noGrp="1"/>
          </p:cNvSpPr>
          <p:nvPr>
            <p:ph sz="quarter" idx="10"/>
          </p:nvPr>
        </p:nvSpPr>
        <p:spPr>
          <a:xfrm>
            <a:off x="553618" y="1556792"/>
            <a:ext cx="8185541" cy="3315342"/>
          </a:xfrm>
        </p:spPr>
        <p:txBody>
          <a:bodyPr/>
          <a:lstStyle/>
          <a:p>
            <a:r>
              <a:rPr lang="en-US" b="1" dirty="0">
                <a:ea typeface="ＭＳ Ｐゴシック" pitchFamily="-105" charset="-128"/>
              </a:rPr>
              <a:t>What is a good profit margin?</a:t>
            </a:r>
            <a:r>
              <a:rPr lang="en-US" dirty="0">
                <a:ea typeface="ＭＳ Ｐゴシック" pitchFamily="-105" charset="-128"/>
              </a:rPr>
              <a:t> </a:t>
            </a:r>
            <a:endParaRPr lang="en-US" dirty="0"/>
          </a:p>
          <a:p>
            <a:pPr marL="0" lvl="1" indent="0">
              <a:buNone/>
            </a:pPr>
            <a:endParaRPr lang="en-US" dirty="0"/>
          </a:p>
          <a:p>
            <a:pPr marL="0" lvl="1" indent="0">
              <a:buNone/>
            </a:pPr>
            <a:r>
              <a:rPr lang="en-US" b="1" dirty="0"/>
              <a:t>Food retailers have lower profit margins</a:t>
            </a:r>
          </a:p>
          <a:p>
            <a:pPr lvl="1"/>
            <a:r>
              <a:rPr lang="en-US" dirty="0"/>
              <a:t>Brand lead sells 2.5 million tins of beans per day.</a:t>
            </a:r>
          </a:p>
          <a:p>
            <a:pPr lvl="1"/>
            <a:r>
              <a:rPr lang="en-US" dirty="0"/>
              <a:t>@75p per tin; profit margins average 3%.</a:t>
            </a:r>
          </a:p>
          <a:p>
            <a:pPr lvl="1"/>
            <a:r>
              <a:rPr lang="en-US" dirty="0"/>
              <a:t>Gross profit  £56,250.</a:t>
            </a:r>
          </a:p>
          <a:p>
            <a:pPr marL="0" lvl="1" indent="0">
              <a:buNone/>
            </a:pPr>
            <a:endParaRPr lang="en-US" dirty="0"/>
          </a:p>
          <a:p>
            <a:pPr marL="0" lvl="1" indent="0">
              <a:buNone/>
            </a:pPr>
            <a:r>
              <a:rPr lang="en-US" dirty="0"/>
              <a:t>Lower profit margins with high sales volume can generate a higher level of profitability for a business.</a:t>
            </a:r>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3074" name="Picture 2">
            <a:extLst>
              <a:ext uri="{FF2B5EF4-FFF2-40B4-BE49-F238E27FC236}">
                <a16:creationId xmlns:a16="http://schemas.microsoft.com/office/drawing/2014/main" id="{36765EBF-DE74-A217-0A77-B463FCCE9D5A}"/>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44208" y="1556792"/>
            <a:ext cx="2218183" cy="29243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37260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break-even point</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Break-even point</a:t>
            </a:r>
            <a:r>
              <a:rPr lang="en-US" dirty="0">
                <a:ea typeface="ＭＳ Ｐゴシック" pitchFamily="-105" charset="-128"/>
                <a:cs typeface="ＭＳ Ｐゴシック" pitchFamily="-105" charset="-128"/>
              </a:rPr>
              <a:t> is where total costs equal total revenues, so no profit is made and no losses incurred. Formulae work out break-even unit production or £ sales.</a:t>
            </a:r>
          </a:p>
          <a:p>
            <a:pPr marL="0" lvl="1" indent="0">
              <a:buNone/>
            </a:pPr>
            <a:r>
              <a:rPr lang="en-US" b="1" dirty="0"/>
              <a:t>Break-even point formulae</a:t>
            </a:r>
          </a:p>
          <a:p>
            <a:pPr marL="0" lvl="1" indent="0">
              <a:spcBef>
                <a:spcPts val="0"/>
              </a:spcBef>
              <a:spcAft>
                <a:spcPts val="0"/>
              </a:spcAft>
              <a:buNone/>
            </a:pPr>
            <a:endParaRPr lang="en-US" b="1" dirty="0"/>
          </a:p>
          <a:p>
            <a:pPr marL="0" lvl="1" indent="0">
              <a:spcBef>
                <a:spcPts val="0"/>
              </a:spcBef>
              <a:spcAft>
                <a:spcPts val="0"/>
              </a:spcAft>
              <a:buNone/>
            </a:pPr>
            <a:r>
              <a:rPr lang="en-US" b="1" dirty="0"/>
              <a:t>Break-even units:</a:t>
            </a:r>
            <a:r>
              <a:rPr lang="en-US" dirty="0"/>
              <a:t> </a:t>
            </a:r>
          </a:p>
          <a:p>
            <a:pPr lvl="1">
              <a:spcBef>
                <a:spcPts val="0"/>
              </a:spcBef>
              <a:spcAft>
                <a:spcPts val="0"/>
              </a:spcAft>
            </a:pPr>
            <a:r>
              <a:rPr lang="en-US" dirty="0"/>
              <a:t>Fixed costs / (Sales price per unit – Variable cost per unit).</a:t>
            </a:r>
          </a:p>
          <a:p>
            <a:pPr marL="0" lvl="1" indent="0">
              <a:spcBef>
                <a:spcPts val="0"/>
              </a:spcBef>
              <a:spcAft>
                <a:spcPts val="0"/>
              </a:spcAft>
              <a:buNone/>
            </a:pPr>
            <a:endParaRPr lang="en-US" dirty="0"/>
          </a:p>
          <a:p>
            <a:pPr marL="0" lvl="1" indent="0">
              <a:spcBef>
                <a:spcPts val="0"/>
              </a:spcBef>
              <a:spcAft>
                <a:spcPts val="0"/>
              </a:spcAft>
              <a:buNone/>
            </a:pPr>
            <a:r>
              <a:rPr lang="en-US" b="1" dirty="0"/>
              <a:t>Break-even point sales value:</a:t>
            </a:r>
            <a:r>
              <a:rPr lang="en-US" dirty="0"/>
              <a:t> </a:t>
            </a:r>
          </a:p>
          <a:p>
            <a:pPr lvl="1">
              <a:spcBef>
                <a:spcPts val="0"/>
              </a:spcBef>
              <a:spcAft>
                <a:spcPts val="0"/>
              </a:spcAft>
            </a:pPr>
            <a:r>
              <a:rPr lang="en-US" dirty="0"/>
              <a:t>Contribution margin = (Sales price per unit – Variable cost per unit).</a:t>
            </a:r>
          </a:p>
          <a:p>
            <a:pPr lvl="1">
              <a:spcBef>
                <a:spcPts val="0"/>
              </a:spcBef>
              <a:spcAft>
                <a:spcPts val="0"/>
              </a:spcAft>
            </a:pPr>
            <a:r>
              <a:rPr lang="en-US" dirty="0"/>
              <a:t>Selling price × Fixed costs /(contribution margin).</a:t>
            </a:r>
          </a:p>
          <a:p>
            <a:pPr lvl="1">
              <a:spcBef>
                <a:spcPts val="0"/>
              </a:spcBef>
              <a:spcAft>
                <a:spcPts val="0"/>
              </a:spcAft>
            </a:pPr>
            <a:endParaRPr lang="en-US" sz="1800" dirty="0"/>
          </a:p>
          <a:p>
            <a:pPr lvl="1">
              <a:spcBef>
                <a:spcPts val="0"/>
              </a:spcBef>
              <a:spcAft>
                <a:spcPts val="0"/>
              </a:spcAft>
            </a:pPr>
            <a:endParaRPr lang="en-US" sz="16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2021315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importance of break-even point</a:t>
            </a:r>
          </a:p>
        </p:txBody>
      </p:sp>
      <p:sp>
        <p:nvSpPr>
          <p:cNvPr id="3" name="Content Placeholder 2"/>
          <p:cNvSpPr>
            <a:spLocks noGrp="1"/>
          </p:cNvSpPr>
          <p:nvPr>
            <p:ph sz="quarter" idx="10"/>
          </p:nvPr>
        </p:nvSpPr>
        <p:spPr>
          <a:xfrm>
            <a:off x="457200" y="1582496"/>
            <a:ext cx="8229600" cy="4248000"/>
          </a:xfrm>
        </p:spPr>
        <p:txBody>
          <a:bodyPr/>
          <a:lstStyle/>
          <a:p>
            <a:r>
              <a:rPr lang="en-US" b="1" dirty="0">
                <a:ea typeface="ＭＳ Ｐゴシック" pitchFamily="-105" charset="-128"/>
                <a:cs typeface="ＭＳ Ｐゴシック" pitchFamily="-105" charset="-128"/>
              </a:rPr>
              <a:t>Why is the break-even point</a:t>
            </a:r>
            <a:r>
              <a:rPr lang="en-US" dirty="0">
                <a:ea typeface="ＭＳ Ｐゴシック" pitchFamily="-105" charset="-128"/>
                <a:cs typeface="ＭＳ Ｐゴシック" pitchFamily="-105" charset="-128"/>
              </a:rPr>
              <a:t> </a:t>
            </a:r>
            <a:r>
              <a:rPr lang="en-US" b="1" dirty="0">
                <a:ea typeface="ＭＳ Ｐゴシック" pitchFamily="-105" charset="-128"/>
                <a:cs typeface="ＭＳ Ｐゴシック" pitchFamily="-105" charset="-128"/>
              </a:rPr>
              <a:t>important to a business?</a:t>
            </a:r>
          </a:p>
          <a:p>
            <a:r>
              <a:rPr lang="en-US" dirty="0">
                <a:ea typeface="ＭＳ Ｐゴシック" pitchFamily="-105" charset="-128"/>
                <a:cs typeface="ＭＳ Ｐゴシック" pitchFamily="-105" charset="-128"/>
              </a:rPr>
              <a:t>Break-even point calculations are a useful management tool to make vital business decisions.</a:t>
            </a:r>
          </a:p>
          <a:p>
            <a:pPr marL="0" lvl="1" indent="0">
              <a:buNone/>
            </a:pPr>
            <a:r>
              <a:rPr lang="en-US" b="1" dirty="0"/>
              <a:t>Break-even point – management tool</a:t>
            </a:r>
          </a:p>
          <a:p>
            <a:pPr lvl="1">
              <a:spcBef>
                <a:spcPts val="0"/>
              </a:spcBef>
              <a:spcAft>
                <a:spcPts val="0"/>
              </a:spcAft>
            </a:pPr>
            <a:r>
              <a:rPr lang="en-US" dirty="0"/>
              <a:t>Amount of revenues generated at each level of output. </a:t>
            </a:r>
          </a:p>
          <a:p>
            <a:pPr lvl="1">
              <a:spcBef>
                <a:spcPts val="0"/>
              </a:spcBef>
              <a:spcAft>
                <a:spcPts val="0"/>
              </a:spcAft>
            </a:pPr>
            <a:r>
              <a:rPr lang="en-US" dirty="0"/>
              <a:t>Quantity of products need to sold to ensure profit.</a:t>
            </a:r>
          </a:p>
          <a:p>
            <a:pPr lvl="1">
              <a:spcBef>
                <a:spcPts val="0"/>
              </a:spcBef>
              <a:spcAft>
                <a:spcPts val="0"/>
              </a:spcAft>
            </a:pPr>
            <a:r>
              <a:rPr lang="en-US" dirty="0"/>
              <a:t>Whether the product is worth making/selling.</a:t>
            </a:r>
          </a:p>
          <a:p>
            <a:pPr lvl="1">
              <a:spcBef>
                <a:spcPts val="0"/>
              </a:spcBef>
              <a:spcAft>
                <a:spcPts val="0"/>
              </a:spcAft>
            </a:pPr>
            <a:r>
              <a:rPr lang="en-US" dirty="0"/>
              <a:t>Pricing strategies needed to cover costs.</a:t>
            </a:r>
          </a:p>
          <a:p>
            <a:pPr lvl="1">
              <a:spcBef>
                <a:spcPts val="0"/>
              </a:spcBef>
              <a:spcAft>
                <a:spcPts val="0"/>
              </a:spcAft>
            </a:pPr>
            <a:r>
              <a:rPr lang="en-US" dirty="0"/>
              <a:t>Pricing strategies to make gross profits.</a:t>
            </a:r>
          </a:p>
          <a:p>
            <a:pPr marL="0" lvl="1" indent="0">
              <a:spcBef>
                <a:spcPts val="0"/>
              </a:spcBef>
              <a:spcAft>
                <a:spcPts val="0"/>
              </a:spcAft>
              <a:buNone/>
            </a:pPr>
            <a:endParaRPr lang="en-US" dirty="0"/>
          </a:p>
          <a:p>
            <a:pPr marL="0" lvl="1" indent="0">
              <a:spcBef>
                <a:spcPts val="0"/>
              </a:spcBef>
              <a:spcAft>
                <a:spcPts val="0"/>
              </a:spcAft>
              <a:buNone/>
            </a:pPr>
            <a:r>
              <a:rPr lang="en-US" dirty="0">
                <a:ea typeface="ＭＳ Ｐゴシック" pitchFamily="-105" charset="-128"/>
                <a:cs typeface="ＭＳ Ｐゴシック" pitchFamily="-105" charset="-128"/>
              </a:rPr>
              <a:t> How would they know whether to go ahead with making new products or not?</a:t>
            </a:r>
          </a:p>
          <a:p>
            <a:pPr marL="0" lvl="1" indent="0">
              <a:spcBef>
                <a:spcPts val="0"/>
              </a:spcBef>
              <a:spcAft>
                <a:spcPts val="0"/>
              </a:spcAft>
              <a:buNone/>
            </a:pPr>
            <a:endParaRPr lang="en-US"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spTree>
    <p:extLst>
      <p:ext uri="{BB962C8B-B14F-4D97-AF65-F5344CB8AC3E}">
        <p14:creationId xmlns:p14="http://schemas.microsoft.com/office/powerpoint/2010/main" val="15621599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027504"/>
            <a:ext cx="8568952"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owners/shareholders</a:t>
            </a:r>
          </a:p>
        </p:txBody>
      </p:sp>
      <p:sp>
        <p:nvSpPr>
          <p:cNvPr id="3" name="Content Placeholder 2"/>
          <p:cNvSpPr>
            <a:spLocks noGrp="1"/>
          </p:cNvSpPr>
          <p:nvPr>
            <p:ph sz="quarter" idx="10"/>
          </p:nvPr>
        </p:nvSpPr>
        <p:spPr>
          <a:xfrm>
            <a:off x="457200" y="1582496"/>
            <a:ext cx="8229600" cy="4248000"/>
          </a:xfrm>
        </p:spPr>
        <p:txBody>
          <a:bodyPr/>
          <a:lstStyle/>
          <a:p>
            <a:r>
              <a:rPr lang="en-US" sz="1800" dirty="0">
                <a:ea typeface="ＭＳ Ｐゴシック" pitchFamily="-105" charset="-128"/>
                <a:cs typeface="ＭＳ Ｐゴシック" pitchFamily="-105" charset="-128"/>
              </a:rPr>
              <a:t>Owners, partners and shareholders rely on financial reporting to know how well their business is doing to enable effective decision making.</a:t>
            </a:r>
          </a:p>
          <a:p>
            <a:pPr marL="0" lvl="1" indent="0">
              <a:buNone/>
            </a:pPr>
            <a:r>
              <a:rPr lang="en-US" sz="1800" b="1" dirty="0"/>
              <a:t>Information requirements:</a:t>
            </a:r>
          </a:p>
          <a:p>
            <a:pPr lvl="1">
              <a:spcBef>
                <a:spcPts val="0"/>
              </a:spcBef>
              <a:spcAft>
                <a:spcPts val="0"/>
              </a:spcAft>
            </a:pPr>
            <a:r>
              <a:rPr lang="en-US" sz="1800" dirty="0"/>
              <a:t>Profitability: efficient use of resources/financial returns.</a:t>
            </a:r>
          </a:p>
          <a:p>
            <a:pPr lvl="1">
              <a:spcBef>
                <a:spcPts val="0"/>
              </a:spcBef>
              <a:spcAft>
                <a:spcPts val="0"/>
              </a:spcAft>
            </a:pPr>
            <a:r>
              <a:rPr lang="en-US" sz="1800" dirty="0"/>
              <a:t>Liquidity: how quickly they can generate cash if needed.</a:t>
            </a:r>
          </a:p>
          <a:p>
            <a:pPr lvl="1">
              <a:spcBef>
                <a:spcPts val="0"/>
              </a:spcBef>
              <a:spcAft>
                <a:spcPts val="0"/>
              </a:spcAft>
            </a:pPr>
            <a:r>
              <a:rPr lang="en-US" sz="1800" dirty="0"/>
              <a:t>Financial position: assets and liabilities in the business.</a:t>
            </a:r>
          </a:p>
          <a:p>
            <a:pPr lvl="1">
              <a:spcBef>
                <a:spcPts val="0"/>
              </a:spcBef>
              <a:spcAft>
                <a:spcPts val="0"/>
              </a:spcAft>
            </a:pPr>
            <a:r>
              <a:rPr lang="en-US" sz="1800" dirty="0"/>
              <a:t>Financial risk: levels of debt; ability to pay, security.</a:t>
            </a:r>
          </a:p>
          <a:p>
            <a:pPr lvl="1">
              <a:spcBef>
                <a:spcPts val="0"/>
              </a:spcBef>
              <a:spcAft>
                <a:spcPts val="0"/>
              </a:spcAft>
            </a:pPr>
            <a:r>
              <a:rPr lang="en-US" sz="1800" dirty="0"/>
              <a:t>Future prospects: ability to survive, thrive or grow.</a:t>
            </a:r>
          </a:p>
          <a:p>
            <a:pPr lvl="1">
              <a:spcBef>
                <a:spcPts val="0"/>
              </a:spcBef>
              <a:spcAft>
                <a:spcPts val="0"/>
              </a:spcAft>
            </a:pPr>
            <a:r>
              <a:rPr lang="en-US" sz="1800" dirty="0"/>
              <a:t>Market risks: core offer, external conditions.</a:t>
            </a:r>
          </a:p>
          <a:p>
            <a:pPr marL="0" lvl="1" indent="0">
              <a:spcBef>
                <a:spcPts val="0"/>
              </a:spcBef>
              <a:spcAft>
                <a:spcPts val="0"/>
              </a:spcAft>
              <a:buNone/>
            </a:pPr>
            <a:endParaRPr lang="en-US" sz="1800" dirty="0"/>
          </a:p>
          <a:p>
            <a:pPr marL="0" lvl="1" indent="0">
              <a:spcBef>
                <a:spcPts val="0"/>
              </a:spcBef>
              <a:spcAft>
                <a:spcPts val="0"/>
              </a:spcAft>
              <a:buNone/>
            </a:pPr>
            <a:endParaRPr lang="en-US" sz="1800" dirty="0"/>
          </a:p>
          <a:p>
            <a:pPr marL="0" lvl="1" indent="0">
              <a:spcBef>
                <a:spcPts val="0"/>
              </a:spcBef>
              <a:spcAft>
                <a:spcPts val="0"/>
              </a:spcAft>
              <a:buNone/>
            </a:pPr>
            <a:r>
              <a:rPr lang="en-US" sz="1800" dirty="0">
                <a:ea typeface="ＭＳ Ｐゴシック" pitchFamily="-105" charset="-128"/>
                <a:cs typeface="ＭＳ Ｐゴシック" pitchFamily="-105" charset="-128"/>
              </a:rPr>
              <a:t>Business, industries and sectors can experience significant changes that owners need to stay aware of in order to steer their business through to ensure success.</a:t>
            </a: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4098" name="Picture 2">
            <a:extLst>
              <a:ext uri="{FF2B5EF4-FFF2-40B4-BE49-F238E27FC236}">
                <a16:creationId xmlns:a16="http://schemas.microsoft.com/office/drawing/2014/main" id="{18973971-D7D4-41F9-9814-F2FF6BEE3908}"/>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6444208" y="2780928"/>
            <a:ext cx="2657569" cy="176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778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27504"/>
            <a:ext cx="8399276" cy="382588"/>
          </a:xfrm>
        </p:spPr>
        <p:txBody>
          <a:bodyPr/>
          <a:lstStyle/>
          <a:p>
            <a:r>
              <a:rPr lang="en-US" dirty="0"/>
              <a:t>Common financial terms </a:t>
            </a:r>
            <a:r>
              <a:rPr lang="en-US" dirty="0">
                <a:effectLst/>
                <a:latin typeface="Calibri" panose="020F0502020204030204" pitchFamily="34" charset="0"/>
                <a:ea typeface="Calibri" panose="020F0502020204030204" pitchFamily="34" charset="0"/>
                <a:cs typeface="Times New Roman" panose="02020603050405020304" pitchFamily="18" charset="0"/>
              </a:rPr>
              <a:t>–</a:t>
            </a:r>
            <a:r>
              <a:rPr lang="en-US" dirty="0"/>
              <a:t> investors/creditors</a:t>
            </a:r>
          </a:p>
        </p:txBody>
      </p:sp>
      <p:sp>
        <p:nvSpPr>
          <p:cNvPr id="3" name="Content Placeholder 2"/>
          <p:cNvSpPr>
            <a:spLocks noGrp="1"/>
          </p:cNvSpPr>
          <p:nvPr>
            <p:ph sz="quarter" idx="10"/>
          </p:nvPr>
        </p:nvSpPr>
        <p:spPr>
          <a:xfrm>
            <a:off x="457200" y="1582496"/>
            <a:ext cx="8229600" cy="4248000"/>
          </a:xfrm>
        </p:spPr>
        <p:txBody>
          <a:bodyPr/>
          <a:lstStyle/>
          <a:p>
            <a:r>
              <a:rPr lang="en-US" dirty="0">
                <a:ea typeface="ＭＳ Ｐゴシック" pitchFamily="-105" charset="-128"/>
                <a:cs typeface="ＭＳ Ｐゴシック" pitchFamily="-105" charset="-128"/>
              </a:rPr>
              <a:t>The cash position of the business is of interest to investors and creditors.</a:t>
            </a:r>
            <a:endParaRPr lang="en-US" b="1" dirty="0"/>
          </a:p>
          <a:p>
            <a:pPr marL="0" lvl="1" indent="0">
              <a:buNone/>
            </a:pPr>
            <a:r>
              <a:rPr lang="en-US" b="1" dirty="0"/>
              <a:t>Information requirements</a:t>
            </a:r>
          </a:p>
          <a:p>
            <a:pPr lvl="1">
              <a:spcBef>
                <a:spcPts val="0"/>
              </a:spcBef>
              <a:spcAft>
                <a:spcPts val="0"/>
              </a:spcAft>
            </a:pPr>
            <a:r>
              <a:rPr lang="en-US" dirty="0"/>
              <a:t>Can it pay interest.</a:t>
            </a:r>
          </a:p>
          <a:p>
            <a:pPr lvl="1">
              <a:spcBef>
                <a:spcPts val="0"/>
              </a:spcBef>
              <a:spcAft>
                <a:spcPts val="0"/>
              </a:spcAft>
            </a:pPr>
            <a:r>
              <a:rPr lang="en-US" dirty="0"/>
              <a:t>Make loan repayments.</a:t>
            </a:r>
          </a:p>
          <a:p>
            <a:pPr lvl="1">
              <a:spcBef>
                <a:spcPts val="0"/>
              </a:spcBef>
              <a:spcAft>
                <a:spcPts val="0"/>
              </a:spcAft>
            </a:pPr>
            <a:r>
              <a:rPr lang="en-US" dirty="0"/>
              <a:t>Share dividend payments.</a:t>
            </a:r>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endParaRPr lang="en-US" dirty="0"/>
          </a:p>
          <a:p>
            <a:pPr marL="0" lvl="1" indent="0">
              <a:spcBef>
                <a:spcPts val="0"/>
              </a:spcBef>
              <a:spcAft>
                <a:spcPts val="0"/>
              </a:spcAft>
              <a:buNone/>
            </a:pPr>
            <a:r>
              <a:rPr lang="en-US" dirty="0"/>
              <a:t>Investors and creditors will be interested in the same financial information as the owners. Transparency of information sharing my become a point of credibility for business organisations.</a:t>
            </a:r>
            <a:endParaRPr lang="en-US" dirty="0">
              <a:ea typeface="ＭＳ Ｐゴシック" pitchFamily="-105" charset="-128"/>
              <a:cs typeface="ＭＳ Ｐゴシック" pitchFamily="-105" charset="-128"/>
            </a:endParaRPr>
          </a:p>
          <a:p>
            <a:pPr marL="0" lvl="1" indent="0">
              <a:spcBef>
                <a:spcPts val="0"/>
              </a:spcBef>
              <a:spcAft>
                <a:spcPts val="0"/>
              </a:spcAft>
              <a:buNone/>
            </a:pPr>
            <a:endParaRPr lang="en-US" sz="1800" dirty="0"/>
          </a:p>
          <a:p>
            <a:pPr marL="0" lvl="1" indent="0">
              <a:buNone/>
            </a:pPr>
            <a:endParaRPr lang="en-US" dirty="0"/>
          </a:p>
          <a:p>
            <a:pPr lvl="1"/>
            <a:endParaRPr lang="en-US" dirty="0"/>
          </a:p>
          <a:p>
            <a:pPr marL="0" lvl="1" indent="0">
              <a:buNone/>
            </a:pPr>
            <a:r>
              <a:rPr lang="en-US" dirty="0"/>
              <a:t>  </a:t>
            </a:r>
          </a:p>
          <a:p>
            <a:endParaRPr lang="en-US" dirty="0">
              <a:ea typeface="ＭＳ Ｐゴシック" pitchFamily="-105" charset="-128"/>
              <a:cs typeface="ＭＳ Ｐゴシック" pitchFamily="-105" charset="-128"/>
            </a:endParaRPr>
          </a:p>
          <a:p>
            <a:endParaRPr lang="en-US" dirty="0"/>
          </a:p>
        </p:txBody>
      </p:sp>
      <p:pic>
        <p:nvPicPr>
          <p:cNvPr id="5122" name="Picture 2">
            <a:extLst>
              <a:ext uri="{FF2B5EF4-FFF2-40B4-BE49-F238E27FC236}">
                <a16:creationId xmlns:a16="http://schemas.microsoft.com/office/drawing/2014/main" id="{1E170567-4D07-D02C-30B3-A49A4297411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p:blipFill>
        <p:spPr bwMode="auto">
          <a:xfrm>
            <a:off x="4211960" y="2122177"/>
            <a:ext cx="3793604" cy="2526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361643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461a341-6040-4841-94a8-bc3e8908b04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5063</TotalTime>
  <Words>1979</Words>
  <Application>Microsoft Office PowerPoint</Application>
  <PresentationFormat>On-screen Show (4:3)</PresentationFormat>
  <Paragraphs>337</Paragraphs>
  <Slides>24</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ＭＳ Ｐゴシック</vt:lpstr>
      <vt:lpstr>Arial</vt:lpstr>
      <vt:lpstr>Calibri</vt:lpstr>
      <vt:lpstr>Lucida Grande</vt:lpstr>
      <vt:lpstr>Times New Roman</vt:lpstr>
      <vt:lpstr>Default Design</vt:lpstr>
      <vt:lpstr>PowerPoint 2: Common terms used in financial reporting not presented in all documentation</vt:lpstr>
      <vt:lpstr>Learning objectives</vt:lpstr>
      <vt:lpstr>Common financial terms – profit margins (1)</vt:lpstr>
      <vt:lpstr>Common financial terms – profit margins (2)</vt:lpstr>
      <vt:lpstr>Common financial terms – profit margins (3)</vt:lpstr>
      <vt:lpstr>Common financial terms – break-even point</vt:lpstr>
      <vt:lpstr>Common financial terms – importance of break-even point</vt:lpstr>
      <vt:lpstr>Common financial terms – owners/shareholders</vt:lpstr>
      <vt:lpstr>Common financial terms – investors/creditors</vt:lpstr>
      <vt:lpstr>Common financial terms – management</vt:lpstr>
      <vt:lpstr>Common financial terms –  suppliers</vt:lpstr>
      <vt:lpstr>Common financial terms – customers</vt:lpstr>
      <vt:lpstr>Common financial terms – employees</vt:lpstr>
      <vt:lpstr>Common financial terms – the public</vt:lpstr>
      <vt:lpstr>Common financial terms – stakeholders</vt:lpstr>
      <vt:lpstr>Common financial terms – government</vt:lpstr>
      <vt:lpstr>Common financial terms – taxes</vt:lpstr>
      <vt:lpstr>Common financial terms – taxes: income tax</vt:lpstr>
      <vt:lpstr>Common financial terms – taxes: corporation tax</vt:lpstr>
      <vt:lpstr>Common financial terms – taxes: value added tax (1)</vt:lpstr>
      <vt:lpstr>Common financial terms – taxes: value added tax (2)</vt:lpstr>
      <vt:lpstr>Common financial terms –  taxes: value added tax</vt:lpstr>
      <vt:lpstr>Summary – what we did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534</cp:revision>
  <dcterms:created xsi:type="dcterms:W3CDTF">2013-05-28T00:38:54Z</dcterms:created>
  <dcterms:modified xsi:type="dcterms:W3CDTF">2025-11-20T12:19:51Z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