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35"/>
  </p:notesMasterIdLst>
  <p:handoutMasterIdLst>
    <p:handoutMasterId r:id="rId36"/>
  </p:handoutMasterIdLst>
  <p:sldIdLst>
    <p:sldId id="256" r:id="rId5"/>
    <p:sldId id="328" r:id="rId6"/>
    <p:sldId id="332" r:id="rId7"/>
    <p:sldId id="368" r:id="rId8"/>
    <p:sldId id="380" r:id="rId9"/>
    <p:sldId id="444" r:id="rId10"/>
    <p:sldId id="445" r:id="rId11"/>
    <p:sldId id="446" r:id="rId12"/>
    <p:sldId id="447" r:id="rId13"/>
    <p:sldId id="448" r:id="rId14"/>
    <p:sldId id="449" r:id="rId15"/>
    <p:sldId id="402" r:id="rId16"/>
    <p:sldId id="381" r:id="rId17"/>
    <p:sldId id="372" r:id="rId18"/>
    <p:sldId id="422" r:id="rId19"/>
    <p:sldId id="438" r:id="rId20"/>
    <p:sldId id="421" r:id="rId21"/>
    <p:sldId id="437" r:id="rId22"/>
    <p:sldId id="450" r:id="rId23"/>
    <p:sldId id="451" r:id="rId24"/>
    <p:sldId id="452" r:id="rId25"/>
    <p:sldId id="453" r:id="rId26"/>
    <p:sldId id="454" r:id="rId27"/>
    <p:sldId id="455" r:id="rId28"/>
    <p:sldId id="371" r:id="rId29"/>
    <p:sldId id="456" r:id="rId30"/>
    <p:sldId id="424" r:id="rId31"/>
    <p:sldId id="457" r:id="rId32"/>
    <p:sldId id="334" r:id="rId33"/>
    <p:sldId id="267" r:id="rId34"/>
  </p:sldIdLst>
  <p:sldSz cx="9144000" cy="6858000" type="screen4x3"/>
  <p:notesSz cx="6858000" cy="9144000"/>
  <p:custDataLst>
    <p:tags r:id="rId3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017AD28-051D-ACAD-CFE3-401DDB6E0722}" name="Dawn Booth" initials="DB" userId="73ba3064c13f978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33CC33"/>
    <a:srgbClr val="66FF99"/>
    <a:srgbClr val="66FFFF"/>
    <a:srgbClr val="00FF99"/>
    <a:srgbClr val="0077E3"/>
    <a:srgbClr val="000000"/>
    <a:srgbClr val="E30613"/>
    <a:srgbClr val="D9D9D9"/>
    <a:srgbClr val="D81E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1BA49-4B9A-47C8-B536-528D785BE591}" v="3" dt="2022-08-30T08:37:54.333"/>
  </p1510:revLst>
</p1510:revInfo>
</file>

<file path=ppt/tableStyles.xml><?xml version="1.0" encoding="utf-8"?>
<a:tblStyleLst xmlns:a="http://schemas.openxmlformats.org/drawingml/2006/main" def="{5C22544A-7EE6-4342-B048-85BDC9FD1C3A}"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44"/>
    <p:restoredTop sz="86395"/>
  </p:normalViewPr>
  <p:slideViewPr>
    <p:cSldViewPr showGuides="1">
      <p:cViewPr varScale="1">
        <p:scale>
          <a:sx n="84" d="100"/>
          <a:sy n="84" d="100"/>
        </p:scale>
        <p:origin x="1914" y="3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86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57" d="100"/>
          <a:sy n="57" d="100"/>
        </p:scale>
        <p:origin x="-1170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viewProps" Target="viewProp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6/11/relationships/changesInfo" Target="changesInfos/changesInfo1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ve Thould" userId="38451c84653f422f" providerId="LiveId" clId="{0BB1BA49-4B9A-47C8-B536-528D785BE591}"/>
    <pc:docChg chg="undo custSel modSld">
      <pc:chgData name="Eve Thould" userId="38451c84653f422f" providerId="LiveId" clId="{0BB1BA49-4B9A-47C8-B536-528D785BE591}" dt="2022-08-30T08:37:59.670" v="151" actId="1038"/>
      <pc:docMkLst>
        <pc:docMk/>
      </pc:docMkLst>
      <pc:sldChg chg="modSp mod">
        <pc:chgData name="Eve Thould" userId="38451c84653f422f" providerId="LiveId" clId="{0BB1BA49-4B9A-47C8-B536-528D785BE591}" dt="2022-08-30T08:12:15.488" v="1" actId="20577"/>
        <pc:sldMkLst>
          <pc:docMk/>
          <pc:sldMk cId="0" sldId="328"/>
        </pc:sldMkLst>
        <pc:spChg chg="mod">
          <ac:chgData name="Eve Thould" userId="38451c84653f422f" providerId="LiveId" clId="{0BB1BA49-4B9A-47C8-B536-528D785BE591}" dt="2022-08-30T08:12:15.488" v="1" actId="20577"/>
          <ac:spMkLst>
            <pc:docMk/>
            <pc:sldMk cId="0" sldId="328"/>
            <ac:spMk id="3075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2:41.979" v="8" actId="14100"/>
        <pc:sldMkLst>
          <pc:docMk/>
          <pc:sldMk cId="0" sldId="332"/>
        </pc:sldMkLst>
        <pc:spChg chg="mod">
          <ac:chgData name="Eve Thould" userId="38451c84653f422f" providerId="LiveId" clId="{0BB1BA49-4B9A-47C8-B536-528D785BE591}" dt="2022-08-30T08:12:38.978" v="7" actId="20577"/>
          <ac:spMkLst>
            <pc:docMk/>
            <pc:sldMk cId="0" sldId="332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12:41.979" v="8" actId="14100"/>
          <ac:picMkLst>
            <pc:docMk/>
            <pc:sldMk cId="0" sldId="332"/>
            <ac:picMk id="6" creationId="{27AF9C4E-8605-4F3B-B6CC-D6848EB7BCB7}"/>
          </ac:picMkLst>
        </pc:picChg>
      </pc:sldChg>
      <pc:sldChg chg="modSp mod">
        <pc:chgData name="Eve Thould" userId="38451c84653f422f" providerId="LiveId" clId="{0BB1BA49-4B9A-47C8-B536-528D785BE591}" dt="2022-08-30T08:34:33.296" v="144" actId="1076"/>
        <pc:sldMkLst>
          <pc:docMk/>
          <pc:sldMk cId="0" sldId="334"/>
        </pc:sldMkLst>
        <pc:spChg chg="mod">
          <ac:chgData name="Eve Thould" userId="38451c84653f422f" providerId="LiveId" clId="{0BB1BA49-4B9A-47C8-B536-528D785BE591}" dt="2022-08-30T08:34:33.296" v="144" actId="1076"/>
          <ac:spMkLst>
            <pc:docMk/>
            <pc:sldMk cId="0" sldId="334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2:58.200" v="13" actId="20577"/>
        <pc:sldMkLst>
          <pc:docMk/>
          <pc:sldMk cId="3408070394" sldId="368"/>
        </pc:sldMkLst>
        <pc:spChg chg="mod">
          <ac:chgData name="Eve Thould" userId="38451c84653f422f" providerId="LiveId" clId="{0BB1BA49-4B9A-47C8-B536-528D785BE591}" dt="2022-08-30T08:12:58.200" v="13" actId="20577"/>
          <ac:spMkLst>
            <pc:docMk/>
            <pc:sldMk cId="3408070394" sldId="368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3:13.928" v="112" actId="20577"/>
        <pc:sldMkLst>
          <pc:docMk/>
          <pc:sldMk cId="3932542555" sldId="371"/>
        </pc:sldMkLst>
        <pc:spChg chg="mod">
          <ac:chgData name="Eve Thould" userId="38451c84653f422f" providerId="LiveId" clId="{0BB1BA49-4B9A-47C8-B536-528D785BE591}" dt="2022-08-30T08:33:13.928" v="112" actId="20577"/>
          <ac:spMkLst>
            <pc:docMk/>
            <pc:sldMk cId="3932542555" sldId="371"/>
            <ac:spMk id="3" creationId="{00000000-0000-0000-0000-000000000000}"/>
          </ac:spMkLst>
        </pc:spChg>
      </pc:sldChg>
      <pc:sldChg chg="modSp mod delCm">
        <pc:chgData name="Eve Thould" userId="38451c84653f422f" providerId="LiveId" clId="{0BB1BA49-4B9A-47C8-B536-528D785BE591}" dt="2022-08-30T08:21:43.730" v="67" actId="20577"/>
        <pc:sldMkLst>
          <pc:docMk/>
          <pc:sldMk cId="521964889" sldId="372"/>
        </pc:sldMkLst>
        <pc:spChg chg="mod">
          <ac:chgData name="Eve Thould" userId="38451c84653f422f" providerId="LiveId" clId="{0BB1BA49-4B9A-47C8-B536-528D785BE591}" dt="2022-08-30T08:19:30.135" v="60" actId="1038"/>
          <ac:spMkLst>
            <pc:docMk/>
            <pc:sldMk cId="521964889" sldId="372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21:43.730" v="67" actId="20577"/>
          <ac:spMkLst>
            <pc:docMk/>
            <pc:sldMk cId="521964889" sldId="372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13:49.354" v="18" actId="255"/>
        <pc:sldMkLst>
          <pc:docMk/>
          <pc:sldMk cId="2305775613" sldId="380"/>
        </pc:sldMkLst>
        <pc:graphicFrameChg chg="mod modGraphic">
          <ac:chgData name="Eve Thould" userId="38451c84653f422f" providerId="LiveId" clId="{0BB1BA49-4B9A-47C8-B536-528D785BE591}" dt="2022-08-30T08:13:49.354" v="18" actId="255"/>
          <ac:graphicFrameMkLst>
            <pc:docMk/>
            <pc:sldMk cId="2305775613" sldId="380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7:07.620" v="57" actId="1038"/>
        <pc:sldMkLst>
          <pc:docMk/>
          <pc:sldMk cId="132413301" sldId="381"/>
        </pc:sldMkLst>
        <pc:spChg chg="mod">
          <ac:chgData name="Eve Thould" userId="38451c84653f422f" providerId="LiveId" clId="{0BB1BA49-4B9A-47C8-B536-528D785BE591}" dt="2022-08-30T08:17:07.620" v="57" actId="1038"/>
          <ac:spMkLst>
            <pc:docMk/>
            <pc:sldMk cId="132413301" sldId="381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17:07.620" v="57" actId="1038"/>
          <ac:spMkLst>
            <pc:docMk/>
            <pc:sldMk cId="132413301" sldId="381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7:54.333" v="148" actId="14826"/>
        <pc:sldMkLst>
          <pc:docMk/>
          <pc:sldMk cId="3851816413" sldId="402"/>
        </pc:sldMkLst>
        <pc:spChg chg="mod">
          <ac:chgData name="Eve Thould" userId="38451c84653f422f" providerId="LiveId" clId="{0BB1BA49-4B9A-47C8-B536-528D785BE591}" dt="2022-08-30T08:16:38.023" v="41" actId="20577"/>
          <ac:spMkLst>
            <pc:docMk/>
            <pc:sldMk cId="3851816413" sldId="402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37:54.333" v="148" actId="14826"/>
          <ac:picMkLst>
            <pc:docMk/>
            <pc:sldMk cId="3851816413" sldId="402"/>
            <ac:picMk id="1026" creationId="{1FDD1A84-CE7E-17C7-FAFE-AAC570B32072}"/>
          </ac:picMkLst>
        </pc:picChg>
      </pc:sldChg>
      <pc:sldChg chg="modSp mod">
        <pc:chgData name="Eve Thould" userId="38451c84653f422f" providerId="LiveId" clId="{0BB1BA49-4B9A-47C8-B536-528D785BE591}" dt="2022-08-30T08:37:19.250" v="147" actId="14826"/>
        <pc:sldMkLst>
          <pc:docMk/>
          <pc:sldMk cId="2706744303" sldId="421"/>
        </pc:sldMkLst>
        <pc:spChg chg="mod">
          <ac:chgData name="Eve Thould" userId="38451c84653f422f" providerId="LiveId" clId="{0BB1BA49-4B9A-47C8-B536-528D785BE591}" dt="2022-08-30T08:30:02.584" v="92" actId="20577"/>
          <ac:spMkLst>
            <pc:docMk/>
            <pc:sldMk cId="2706744303" sldId="421"/>
            <ac:spMk id="3" creationId="{00000000-0000-0000-0000-000000000000}"/>
          </ac:spMkLst>
        </pc:spChg>
        <pc:picChg chg="mod">
          <ac:chgData name="Eve Thould" userId="38451c84653f422f" providerId="LiveId" clId="{0BB1BA49-4B9A-47C8-B536-528D785BE591}" dt="2022-08-30T08:37:19.250" v="147" actId="14826"/>
          <ac:picMkLst>
            <pc:docMk/>
            <pc:sldMk cId="2706744303" sldId="421"/>
            <ac:picMk id="2050" creationId="{7C219180-CF2F-B84D-B0AC-5BFD99CBCEB1}"/>
          </ac:picMkLst>
        </pc:picChg>
      </pc:sldChg>
      <pc:sldChg chg="modSp mod">
        <pc:chgData name="Eve Thould" userId="38451c84653f422f" providerId="LiveId" clId="{0BB1BA49-4B9A-47C8-B536-528D785BE591}" dt="2022-08-30T08:29:25.187" v="82" actId="20577"/>
        <pc:sldMkLst>
          <pc:docMk/>
          <pc:sldMk cId="3501239316" sldId="422"/>
        </pc:sldMkLst>
        <pc:spChg chg="mod">
          <ac:chgData name="Eve Thould" userId="38451c84653f422f" providerId="LiveId" clId="{0BB1BA49-4B9A-47C8-B536-528D785BE591}" dt="2022-08-30T08:29:07.168" v="70" actId="1038"/>
          <ac:spMkLst>
            <pc:docMk/>
            <pc:sldMk cId="3501239316" sldId="422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29:25.187" v="82" actId="20577"/>
          <ac:spMkLst>
            <pc:docMk/>
            <pc:sldMk cId="3501239316" sldId="422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4:08.162" v="133" actId="20577"/>
        <pc:sldMkLst>
          <pc:docMk/>
          <pc:sldMk cId="1180747212" sldId="424"/>
        </pc:sldMkLst>
        <pc:spChg chg="mod">
          <ac:chgData name="Eve Thould" userId="38451c84653f422f" providerId="LiveId" clId="{0BB1BA49-4B9A-47C8-B536-528D785BE591}" dt="2022-08-30T08:34:08.162" v="133" actId="20577"/>
          <ac:spMkLst>
            <pc:docMk/>
            <pc:sldMk cId="1180747212" sldId="424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0:11.744" v="93" actId="20577"/>
        <pc:sldMkLst>
          <pc:docMk/>
          <pc:sldMk cId="3390243388" sldId="437"/>
        </pc:sldMkLst>
        <pc:spChg chg="mod">
          <ac:chgData name="Eve Thould" userId="38451c84653f422f" providerId="LiveId" clId="{0BB1BA49-4B9A-47C8-B536-528D785BE591}" dt="2022-08-30T08:30:11.744" v="93" actId="20577"/>
          <ac:spMkLst>
            <pc:docMk/>
            <pc:sldMk cId="3390243388" sldId="437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29:50.785" v="86" actId="1076"/>
        <pc:sldMkLst>
          <pc:docMk/>
          <pc:sldMk cId="4240359041" sldId="438"/>
        </pc:sldMkLst>
        <pc:spChg chg="mod">
          <ac:chgData name="Eve Thould" userId="38451c84653f422f" providerId="LiveId" clId="{0BB1BA49-4B9A-47C8-B536-528D785BE591}" dt="2022-08-30T08:29:43.988" v="85" actId="1038"/>
          <ac:spMkLst>
            <pc:docMk/>
            <pc:sldMk cId="4240359041" sldId="438"/>
            <ac:spMk id="2" creationId="{00000000-0000-0000-0000-000000000000}"/>
          </ac:spMkLst>
        </pc:spChg>
        <pc:graphicFrameChg chg="mod">
          <ac:chgData name="Eve Thould" userId="38451c84653f422f" providerId="LiveId" clId="{0BB1BA49-4B9A-47C8-B536-528D785BE591}" dt="2022-08-30T08:29:50.785" v="86" actId="1076"/>
          <ac:graphicFrameMkLst>
            <pc:docMk/>
            <pc:sldMk cId="4240359041" sldId="438"/>
            <ac:graphicFrameMk id="4" creationId="{B16D6C87-C9AB-4B50-9130-4FE030C2AC50}"/>
          </ac:graphicFrameMkLst>
        </pc:graphicFrameChg>
      </pc:sldChg>
      <pc:sldChg chg="modSp mod">
        <pc:chgData name="Eve Thould" userId="38451c84653f422f" providerId="LiveId" clId="{0BB1BA49-4B9A-47C8-B536-528D785BE591}" dt="2022-08-30T08:13:58.823" v="20" actId="255"/>
        <pc:sldMkLst>
          <pc:docMk/>
          <pc:sldMk cId="3519530739" sldId="444"/>
        </pc:sldMkLst>
        <pc:graphicFrameChg chg="mod modGraphic">
          <ac:chgData name="Eve Thould" userId="38451c84653f422f" providerId="LiveId" clId="{0BB1BA49-4B9A-47C8-B536-528D785BE591}" dt="2022-08-30T08:13:58.823" v="20" actId="255"/>
          <ac:graphicFrameMkLst>
            <pc:docMk/>
            <pc:sldMk cId="3519530739" sldId="444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4:21.453" v="23" actId="20577"/>
        <pc:sldMkLst>
          <pc:docMk/>
          <pc:sldMk cId="4268829427" sldId="445"/>
        </pc:sldMkLst>
        <pc:spChg chg="mod">
          <ac:chgData name="Eve Thould" userId="38451c84653f422f" providerId="LiveId" clId="{0BB1BA49-4B9A-47C8-B536-528D785BE591}" dt="2022-08-30T08:14:21.453" v="23" actId="20577"/>
          <ac:spMkLst>
            <pc:docMk/>
            <pc:sldMk cId="4268829427" sldId="445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4:18.125" v="22" actId="255"/>
          <ac:graphicFrameMkLst>
            <pc:docMk/>
            <pc:sldMk cId="4268829427" sldId="445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4:50.566" v="28" actId="20577"/>
        <pc:sldMkLst>
          <pc:docMk/>
          <pc:sldMk cId="1478287470" sldId="446"/>
        </pc:sldMkLst>
        <pc:spChg chg="mod">
          <ac:chgData name="Eve Thould" userId="38451c84653f422f" providerId="LiveId" clId="{0BB1BA49-4B9A-47C8-B536-528D785BE591}" dt="2022-08-30T08:14:50.566" v="28" actId="20577"/>
          <ac:spMkLst>
            <pc:docMk/>
            <pc:sldMk cId="1478287470" sldId="446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4:45.016" v="27" actId="255"/>
          <ac:graphicFrameMkLst>
            <pc:docMk/>
            <pc:sldMk cId="1478287470" sldId="446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5:30.643" v="31" actId="20577"/>
        <pc:sldMkLst>
          <pc:docMk/>
          <pc:sldMk cId="1704862556" sldId="447"/>
        </pc:sldMkLst>
        <pc:spChg chg="mod">
          <ac:chgData name="Eve Thould" userId="38451c84653f422f" providerId="LiveId" clId="{0BB1BA49-4B9A-47C8-B536-528D785BE591}" dt="2022-08-30T08:15:30.643" v="31" actId="20577"/>
          <ac:spMkLst>
            <pc:docMk/>
            <pc:sldMk cId="1704862556" sldId="447"/>
            <ac:spMk id="3" creationId="{00000000-0000-0000-0000-000000000000}"/>
          </ac:spMkLst>
        </pc:spChg>
        <pc:graphicFrameChg chg="mod modGraphic">
          <ac:chgData name="Eve Thould" userId="38451c84653f422f" providerId="LiveId" clId="{0BB1BA49-4B9A-47C8-B536-528D785BE591}" dt="2022-08-30T08:15:27.444" v="30" actId="255"/>
          <ac:graphicFrameMkLst>
            <pc:docMk/>
            <pc:sldMk cId="1704862556" sldId="447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15:53.903" v="33" actId="255"/>
        <pc:sldMkLst>
          <pc:docMk/>
          <pc:sldMk cId="331184199" sldId="448"/>
        </pc:sldMkLst>
        <pc:graphicFrameChg chg="mod modGraphic">
          <ac:chgData name="Eve Thould" userId="38451c84653f422f" providerId="LiveId" clId="{0BB1BA49-4B9A-47C8-B536-528D785BE591}" dt="2022-08-30T08:15:53.903" v="33" actId="255"/>
          <ac:graphicFrameMkLst>
            <pc:docMk/>
            <pc:sldMk cId="331184199" sldId="448"/>
            <ac:graphicFrameMk id="4" creationId="{9EB7F9F2-EDCD-408E-96A3-A5EE249B1448}"/>
          </ac:graphicFrameMkLst>
        </pc:graphicFrameChg>
      </pc:sldChg>
      <pc:sldChg chg="modSp mod">
        <pc:chgData name="Eve Thould" userId="38451c84653f422f" providerId="LiveId" clId="{0BB1BA49-4B9A-47C8-B536-528D785BE591}" dt="2022-08-30T08:37:59.670" v="151" actId="1038"/>
        <pc:sldMkLst>
          <pc:docMk/>
          <pc:sldMk cId="3441113254" sldId="449"/>
        </pc:sldMkLst>
        <pc:spChg chg="mod">
          <ac:chgData name="Eve Thould" userId="38451c84653f422f" providerId="LiveId" clId="{0BB1BA49-4B9A-47C8-B536-528D785BE591}" dt="2022-08-30T08:37:59.670" v="151" actId="1038"/>
          <ac:spMkLst>
            <pc:docMk/>
            <pc:sldMk cId="3441113254" sldId="449"/>
            <ac:spMk id="3" creationId="{00000000-0000-0000-0000-000000000000}"/>
          </ac:spMkLst>
        </pc:spChg>
      </pc:sldChg>
      <pc:sldChg chg="modSp mod modCm">
        <pc:chgData name="Eve Thould" userId="38451c84653f422f" providerId="LiveId" clId="{0BB1BA49-4B9A-47C8-B536-528D785BE591}" dt="2022-08-30T08:31:14.355" v="94" actId="20577"/>
        <pc:sldMkLst>
          <pc:docMk/>
          <pc:sldMk cId="14228397" sldId="451"/>
        </pc:sldMkLst>
        <pc:spChg chg="mod">
          <ac:chgData name="Eve Thould" userId="38451c84653f422f" providerId="LiveId" clId="{0BB1BA49-4B9A-47C8-B536-528D785BE591}" dt="2022-08-30T08:31:14.355" v="94" actId="20577"/>
          <ac:spMkLst>
            <pc:docMk/>
            <pc:sldMk cId="14228397" sldId="451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1:29.316" v="99" actId="1037"/>
        <pc:sldMkLst>
          <pc:docMk/>
          <pc:sldMk cId="741391456" sldId="452"/>
        </pc:sldMkLst>
        <pc:spChg chg="mod">
          <ac:chgData name="Eve Thould" userId="38451c84653f422f" providerId="LiveId" clId="{0BB1BA49-4B9A-47C8-B536-528D785BE591}" dt="2022-08-30T08:31:29.316" v="99" actId="1037"/>
          <ac:spMkLst>
            <pc:docMk/>
            <pc:sldMk cId="741391456" sldId="452"/>
            <ac:spMk id="2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2:24.927" v="103" actId="1076"/>
        <pc:sldMkLst>
          <pc:docMk/>
          <pc:sldMk cId="883443129" sldId="453"/>
        </pc:sldMkLst>
        <pc:graphicFrameChg chg="mod">
          <ac:chgData name="Eve Thould" userId="38451c84653f422f" providerId="LiveId" clId="{0BB1BA49-4B9A-47C8-B536-528D785BE591}" dt="2022-08-30T08:32:24.927" v="103" actId="1076"/>
          <ac:graphicFrameMkLst>
            <pc:docMk/>
            <pc:sldMk cId="883443129" sldId="453"/>
            <ac:graphicFrameMk id="6" creationId="{34BEED27-808B-4471-8641-009C0EE1B9B1}"/>
          </ac:graphicFrameMkLst>
        </pc:graphicFrameChg>
      </pc:sldChg>
      <pc:sldChg chg="modSp mod">
        <pc:chgData name="Eve Thould" userId="38451c84653f422f" providerId="LiveId" clId="{0BB1BA49-4B9A-47C8-B536-528D785BE591}" dt="2022-08-30T08:32:10.613" v="102" actId="20577"/>
        <pc:sldMkLst>
          <pc:docMk/>
          <pc:sldMk cId="693213742" sldId="454"/>
        </pc:sldMkLst>
        <pc:spChg chg="mod">
          <ac:chgData name="Eve Thould" userId="38451c84653f422f" providerId="LiveId" clId="{0BB1BA49-4B9A-47C8-B536-528D785BE591}" dt="2022-08-30T08:31:57.893" v="100" actId="1037"/>
          <ac:spMkLst>
            <pc:docMk/>
            <pc:sldMk cId="693213742" sldId="454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32:10.613" v="102" actId="20577"/>
          <ac:spMkLst>
            <pc:docMk/>
            <pc:sldMk cId="693213742" sldId="454"/>
            <ac:spMk id="3" creationId="{00000000-0000-0000-0000-000000000000}"/>
          </ac:spMkLst>
        </pc:spChg>
        <pc:graphicFrameChg chg="mod">
          <ac:chgData name="Eve Thould" userId="38451c84653f422f" providerId="LiveId" clId="{0BB1BA49-4B9A-47C8-B536-528D785BE591}" dt="2022-08-30T08:32:02.179" v="101" actId="1076"/>
          <ac:graphicFrameMkLst>
            <pc:docMk/>
            <pc:sldMk cId="693213742" sldId="454"/>
            <ac:graphicFrameMk id="6" creationId="{34BEED27-808B-4471-8641-009C0EE1B9B1}"/>
          </ac:graphicFrameMkLst>
        </pc:graphicFrameChg>
      </pc:sldChg>
      <pc:sldChg chg="modSp mod">
        <pc:chgData name="Eve Thould" userId="38451c84653f422f" providerId="LiveId" clId="{0BB1BA49-4B9A-47C8-B536-528D785BE591}" dt="2022-08-30T08:33:45.552" v="122" actId="20577"/>
        <pc:sldMkLst>
          <pc:docMk/>
          <pc:sldMk cId="3473311242" sldId="456"/>
        </pc:sldMkLst>
        <pc:spChg chg="mod">
          <ac:chgData name="Eve Thould" userId="38451c84653f422f" providerId="LiveId" clId="{0BB1BA49-4B9A-47C8-B536-528D785BE591}" dt="2022-08-30T08:33:45.552" v="122" actId="20577"/>
          <ac:spMkLst>
            <pc:docMk/>
            <pc:sldMk cId="3473311242" sldId="456"/>
            <ac:spMk id="3" creationId="{00000000-0000-0000-0000-000000000000}"/>
          </ac:spMkLst>
        </pc:spChg>
      </pc:sldChg>
      <pc:sldChg chg="modSp mod">
        <pc:chgData name="Eve Thould" userId="38451c84653f422f" providerId="LiveId" clId="{0BB1BA49-4B9A-47C8-B536-528D785BE591}" dt="2022-08-30T08:34:43.270" v="146" actId="1076"/>
        <pc:sldMkLst>
          <pc:docMk/>
          <pc:sldMk cId="795178433" sldId="457"/>
        </pc:sldMkLst>
        <pc:spChg chg="mod">
          <ac:chgData name="Eve Thould" userId="38451c84653f422f" providerId="LiveId" clId="{0BB1BA49-4B9A-47C8-B536-528D785BE591}" dt="2022-08-30T08:34:14.119" v="137" actId="1038"/>
          <ac:spMkLst>
            <pc:docMk/>
            <pc:sldMk cId="795178433" sldId="457"/>
            <ac:spMk id="2" creationId="{00000000-0000-0000-0000-000000000000}"/>
          </ac:spMkLst>
        </pc:spChg>
        <pc:spChg chg="mod">
          <ac:chgData name="Eve Thould" userId="38451c84653f422f" providerId="LiveId" clId="{0BB1BA49-4B9A-47C8-B536-528D785BE591}" dt="2022-08-30T08:34:43.270" v="146" actId="1076"/>
          <ac:spMkLst>
            <pc:docMk/>
            <pc:sldMk cId="795178433" sldId="457"/>
            <ac:spMk id="3" creationId="{00000000-0000-0000-0000-000000000000}"/>
          </ac:spMkLst>
        </pc:spChg>
      </pc:sldChg>
    </pc:docChg>
  </pc:docChgLst>
  <pc:docChgLst>
    <pc:chgData name="Eve Thould" userId="38451c84653f422f" providerId="LiveId" clId="{FC5FF175-2AB0-4045-B15C-F99DBC79B567}"/>
    <pc:docChg chg="modSld">
      <pc:chgData name="Eve Thould" userId="38451c84653f422f" providerId="LiveId" clId="{FC5FF175-2AB0-4045-B15C-F99DBC79B567}" dt="2022-08-30T12:55:54.155" v="2" actId="20577"/>
      <pc:docMkLst>
        <pc:docMk/>
      </pc:docMkLst>
      <pc:sldChg chg="modSp mod">
        <pc:chgData name="Eve Thould" userId="38451c84653f422f" providerId="LiveId" clId="{FC5FF175-2AB0-4045-B15C-F99DBC79B567}" dt="2022-08-30T12:55:13.332" v="0" actId="1035"/>
        <pc:sldMkLst>
          <pc:docMk/>
          <pc:sldMk cId="331184199" sldId="448"/>
        </pc:sldMkLst>
        <pc:spChg chg="mod">
          <ac:chgData name="Eve Thould" userId="38451c84653f422f" providerId="LiveId" clId="{FC5FF175-2AB0-4045-B15C-F99DBC79B567}" dt="2022-08-30T12:55:13.332" v="0" actId="1035"/>
          <ac:spMkLst>
            <pc:docMk/>
            <pc:sldMk cId="331184199" sldId="448"/>
            <ac:spMk id="2" creationId="{00000000-0000-0000-0000-000000000000}"/>
          </ac:spMkLst>
        </pc:spChg>
        <pc:spChg chg="mod">
          <ac:chgData name="Eve Thould" userId="38451c84653f422f" providerId="LiveId" clId="{FC5FF175-2AB0-4045-B15C-F99DBC79B567}" dt="2022-08-30T12:55:13.332" v="0" actId="1035"/>
          <ac:spMkLst>
            <pc:docMk/>
            <pc:sldMk cId="331184199" sldId="448"/>
            <ac:spMk id="3" creationId="{00000000-0000-0000-0000-000000000000}"/>
          </ac:spMkLst>
        </pc:spChg>
        <pc:graphicFrameChg chg="mod">
          <ac:chgData name="Eve Thould" userId="38451c84653f422f" providerId="LiveId" clId="{FC5FF175-2AB0-4045-B15C-F99DBC79B567}" dt="2022-08-30T12:55:13.332" v="0" actId="1035"/>
          <ac:graphicFrameMkLst>
            <pc:docMk/>
            <pc:sldMk cId="331184199" sldId="448"/>
            <ac:graphicFrameMk id="4" creationId="{9EB7F9F2-EDCD-408E-96A3-A5EE249B1448}"/>
          </ac:graphicFrameMkLst>
        </pc:graphicFrameChg>
      </pc:sldChg>
      <pc:sldChg chg="delCm">
        <pc:chgData name="Eve Thould" userId="38451c84653f422f" providerId="LiveId" clId="{FC5FF175-2AB0-4045-B15C-F99DBC79B567}" dt="2022-08-30T12:55:33.791" v="1"/>
        <pc:sldMkLst>
          <pc:docMk/>
          <pc:sldMk cId="14228397" sldId="451"/>
        </pc:sldMkLst>
      </pc:sldChg>
      <pc:sldChg chg="modSp mod">
        <pc:chgData name="Eve Thould" userId="38451c84653f422f" providerId="LiveId" clId="{FC5FF175-2AB0-4045-B15C-F99DBC79B567}" dt="2022-08-30T12:55:54.155" v="2" actId="20577"/>
        <pc:sldMkLst>
          <pc:docMk/>
          <pc:sldMk cId="2251045581" sldId="455"/>
        </pc:sldMkLst>
        <pc:spChg chg="mod">
          <ac:chgData name="Eve Thould" userId="38451c84653f422f" providerId="LiveId" clId="{FC5FF175-2AB0-4045-B15C-F99DBC79B567}" dt="2022-08-30T12:55:54.155" v="2" actId="20577"/>
          <ac:spMkLst>
            <pc:docMk/>
            <pc:sldMk cId="2251045581" sldId="455"/>
            <ac:spMk id="3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40707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17654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65966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78594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1278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73219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74042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78642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73905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51853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48902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1627668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5174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204286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615158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36973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645035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32599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88351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930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8466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171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60494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87804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97183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0414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30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T-Level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Management and Administration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Management and Administration Core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483768" y="6157207"/>
            <a:ext cx="4572000" cy="2435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&amp; Guilds Limited. All rights reserved.</a:t>
            </a:r>
          </a:p>
        </p:txBody>
      </p:sp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5B1D1AAE-9CF2-5734-1C64-EE73292DFCB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156448" y="6048911"/>
            <a:ext cx="530352" cy="323088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2209800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4. Finance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2780928"/>
            <a:ext cx="8229600" cy="2514600"/>
          </a:xfrm>
        </p:spPr>
        <p:txBody>
          <a:bodyPr anchor="t"/>
          <a:lstStyle/>
          <a:p>
            <a:pPr eaLnBrk="1" hangingPunct="1"/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6: </a:t>
            </a:r>
            <a:r>
              <a:rPr lang="en-GB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Double entry bookkeeping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paying a liability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36331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10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pays £500 to B Jones for part of the goods supplied on 7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Paying a liability (reducing debt)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creditors, </a:t>
            </a:r>
            <a:r>
              <a:rPr lang="en-US" sz="1800" b="1" dirty="0"/>
              <a:t>decrease</a:t>
            </a:r>
            <a:r>
              <a:rPr lang="en-US" sz="1800" dirty="0"/>
              <a:t> in cash at bank and decrease in both </a:t>
            </a:r>
            <a:r>
              <a:rPr lang="en-US" sz="1800" b="1" dirty="0"/>
              <a:t>totals</a:t>
            </a:r>
            <a:r>
              <a:rPr lang="en-US" sz="1800" dirty="0"/>
              <a:t>.</a:t>
            </a:r>
            <a:endParaRPr lang="en-US" sz="1800" b="1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686546"/>
              </p:ext>
            </p:extLst>
          </p:nvPr>
        </p:nvGraphicFramePr>
        <p:xfrm>
          <a:off x="408193" y="232773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10/01/20XX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4,600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184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collecting an asset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1540" y="1621792"/>
            <a:ext cx="8460940" cy="4543512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21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st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A Green pays £200 by BACS transfer for goods supplied on 8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Collecting an asset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debtors and an </a:t>
            </a:r>
            <a:r>
              <a:rPr lang="en-US" sz="1800" b="1" dirty="0"/>
              <a:t>increase</a:t>
            </a:r>
            <a:r>
              <a:rPr lang="en-US" sz="1800" dirty="0"/>
              <a:t> in cash at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6569218"/>
              </p:ext>
            </p:extLst>
          </p:nvPr>
        </p:nvGraphicFramePr>
        <p:xfrm>
          <a:off x="409360" y="2636912"/>
          <a:ext cx="7974886" cy="3073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Balance sheet as at 12/01/20XX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6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4,800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20,500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411132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Double entry – balance sheet transactions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balance sheet illustrated how every transaction balances each side of the accounting equation.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Accounting equation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Every action creates and impacts two records.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Reducing one asset/increasing another.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Increasing/decreasing both assets.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Affecting total values.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</a:t>
            </a:r>
            <a:r>
              <a:rPr lang="en-US" sz="1800" b="1" dirty="0"/>
              <a:t>Double entry bookkeeping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Thousands of transactions daily/annually.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Double entry recording and impacts vital to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Enables all transactions to be tracked, monitored and </a:t>
            </a:r>
            <a:r>
              <a:rPr lang="en-US" sz="1800" dirty="0" err="1">
                <a:ea typeface="ＭＳ Ｐゴシック" pitchFamily="-105" charset="-128"/>
                <a:cs typeface="ＭＳ Ｐゴシック" pitchFamily="-105" charset="-128"/>
              </a:rPr>
              <a:t>totalled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Records at end of every accounting period informs all financial reports.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1FDD1A84-CE7E-17C7-FAFE-AAC570B32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508104" y="2759488"/>
            <a:ext cx="3064718" cy="20288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18164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548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correct terms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03548" y="1628800"/>
            <a:ext cx="8676964" cy="417646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Some accounting terms sound like everyday words but have a very different and specific meaning in the world of bookkeeping and accounting.</a:t>
            </a:r>
            <a:endParaRPr lang="en-GB" sz="1800" b="1" dirty="0"/>
          </a:p>
          <a:p>
            <a:pPr marL="0" lvl="1" indent="0">
              <a:buNone/>
            </a:pPr>
            <a:r>
              <a:rPr lang="en-GB" sz="1800" b="1" dirty="0"/>
              <a:t>Bookkeeping terms</a:t>
            </a:r>
            <a:endParaRPr lang="en-US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Creditor: </a:t>
            </a:r>
            <a:r>
              <a:rPr lang="en-US" sz="1800" dirty="0"/>
              <a:t>supplier the business owes money to.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Debtor: </a:t>
            </a:r>
            <a:r>
              <a:rPr lang="en-US" sz="1800" dirty="0"/>
              <a:t>customer who owes the business money.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Sales:</a:t>
            </a:r>
            <a:r>
              <a:rPr lang="en-US" sz="1800" dirty="0"/>
              <a:t> revenues from trade (not from sale of assets).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Carriage out</a:t>
            </a:r>
            <a:r>
              <a:rPr lang="en-US" sz="1800" dirty="0"/>
              <a:t>: cost of delivering goods to customers.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Carriage in:</a:t>
            </a:r>
            <a:r>
              <a:rPr lang="en-US" sz="1800" dirty="0"/>
              <a:t> cost of bringing goods into the business.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Returns in:</a:t>
            </a:r>
            <a:r>
              <a:rPr lang="en-US" sz="1800" dirty="0"/>
              <a:t> items returned by customers (originally sales).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Returns out:</a:t>
            </a:r>
            <a:r>
              <a:rPr lang="en-US" sz="1800" dirty="0"/>
              <a:t> items returned to suppliers (originally purchases).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Purchases</a:t>
            </a:r>
            <a:r>
              <a:rPr lang="en-US" sz="1800" dirty="0"/>
              <a:t>: raw materials/good for resale to customers (not assets).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Discounts given:</a:t>
            </a:r>
            <a:r>
              <a:rPr lang="en-US" sz="1800" dirty="0"/>
              <a:t> to customers for special offers, prompt payment.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Discounts received:</a:t>
            </a:r>
            <a:r>
              <a:rPr lang="en-US" sz="1800" dirty="0"/>
              <a:t> to business from suppliers for prompt payment (not trade discount).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413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debits and credits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Debits and credits describe the impact a transaction has in specific ledger accounts.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Debits and credits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Assets are debits.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Cash in the bank is an asset.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Adding money to the bank account is a debit.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Taking money out of the bank account is a credit.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Not every transaction impacts on the bank account.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Each transaction is not always a simple plus or minus.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An increase in assets does not necessarily always mean a decrease in liabilities. So, the terms debits and credits are used to explain the actions.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19648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journal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Some organisations use a journal to note the ledger entries that need to be made. Sara’s transactions could have been journalled before creating a balance sheet: </a:t>
            </a:r>
          </a:p>
          <a:p>
            <a:pPr marL="0" lvl="1" indent="0">
              <a:buNone/>
            </a:pPr>
            <a:r>
              <a:rPr lang="en-US" sz="1800" b="1" dirty="0"/>
              <a:t>Journal preparation (transactions)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01/01/20XX: Sara paid £20,000 into the bank.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05/01 Buys catering oven and equipment from Mixers Ltd.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07/01 Purchases goods to resell from B Jones, 30 days credit.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08/01 Sells café owner A Green goods worth £200 on credit.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09/01 Sells café owner D Brown goods worth £200 immediate payment.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10/01 Sara pays B Jones £500 for goods previously received via BACS transfer.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21/01 A Green pays full £200 owed for goods received via BACS transfer.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journal is a useful narrative of transactions entered in the case of any queries later on. It follows the trail of each transaction into the ledger accounts.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239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journal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b="1" dirty="0">
                <a:ea typeface="ＭＳ Ｐゴシック" pitchFamily="-105" charset="-128"/>
                <a:cs typeface="ＭＳ Ｐゴシック" pitchFamily="-105" charset="-128"/>
              </a:rPr>
              <a:t>The journal format</a:t>
            </a:r>
          </a:p>
          <a:p>
            <a:pPr marL="0" lvl="1" indent="0">
              <a:buNone/>
            </a:pPr>
            <a:endParaRPr lang="en-GB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9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B16D6C87-C9AB-4B50-9130-4FE030C2AC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672580"/>
              </p:ext>
            </p:extLst>
          </p:nvPr>
        </p:nvGraphicFramePr>
        <p:xfrm>
          <a:off x="473595" y="1916832"/>
          <a:ext cx="6264696" cy="4241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>
                  <a:extLst>
                    <a:ext uri="{9D8B030D-6E8A-4147-A177-3AD203B41FA5}">
                      <a16:colId xmlns:a16="http://schemas.microsoft.com/office/drawing/2014/main" val="2155306758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3563458606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val="72828983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The journal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96893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Notes/narrative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  <a:p>
                      <a:pPr algn="ctr"/>
                      <a:r>
                        <a:rPr lang="en-GB" sz="1600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202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The bank: 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Capital –Sara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Sara paying her investment to the bank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Mixers Ltd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Bank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Purchase of oven/mixers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Purchases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B Jones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Stock purchased on 30 days credit</a:t>
                      </a:r>
                    </a:p>
                    <a:p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A Green</a:t>
                      </a:r>
                    </a:p>
                    <a:p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Sold goods to café owner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endParaRPr lang="en-GB" sz="1400" dirty="0">
                        <a:solidFill>
                          <a:schemeClr val="tx1"/>
                        </a:solidFill>
                      </a:endParaRPr>
                    </a:p>
                    <a:p>
                      <a:pPr algn="r"/>
                      <a:r>
                        <a:rPr lang="en-GB" sz="14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69088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03590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Double entry bookkeeping system – ledger accounts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Rather than create a balance sheet after every transaction, the double entry system starts with something called the ledger accounts.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Ledger accounts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Classifies capital, liabilities and assets.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Each classification has its own account.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Each account has a set of ledger page(s).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Every transaction recorded in the ledgers (books).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1800" dirty="0"/>
              <a:t>Understanding of accounting terms very important. </a:t>
            </a:r>
          </a:p>
          <a:p>
            <a:pPr marL="0" lvl="1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ledger accounts record what occurs at every transaction stage, whereas the balance sheet is a snapshot at a specific point in time.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7C219180-CF2F-B84D-B0AC-5BFD99CBCE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5796136" y="2367709"/>
            <a:ext cx="3177516" cy="212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67443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Ledger accounts are designed to give information on the value of a business. These ‘books’ may be interrogated further to analyse what is happening in the business.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Debits are always on the left-hand side : Credits always on right-hand side. 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62600"/>
              </p:ext>
            </p:extLst>
          </p:nvPr>
        </p:nvGraphicFramePr>
        <p:xfrm>
          <a:off x="396779" y="2924944"/>
          <a:ext cx="8350442" cy="2026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923274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pPr algn="ctr"/>
                      <a:endParaRPr lang="en-GB" sz="1800" b="1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Account for XXXX Number: 0000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Debits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3CC33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r>
                        <a:rPr lang="en-GB" sz="1800" b="0" dirty="0">
                          <a:solidFill>
                            <a:schemeClr val="tx1"/>
                          </a:solidFill>
                        </a:rPr>
                        <a:t>Credits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GB" sz="18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02433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capital that Sara invested in the business is recorded in the business bank account in the ledger for the bank.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sz="1800" dirty="0"/>
              <a:t>The credit side is the capital that Sara has paid in. This will appear in the ledger for owner’s capital. Other bank transactions are referenced by slide number.</a:t>
            </a:r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6992000"/>
              </p:ext>
            </p:extLst>
          </p:nvPr>
        </p:nvGraphicFramePr>
        <p:xfrm>
          <a:off x="467544" y="2906152"/>
          <a:ext cx="821925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6692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299812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The bank number: 001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Capital into business  -Sara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Deb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Catering oven and mixers: Mixers Ltd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21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st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A Green BACS payment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 Jones for credit purchases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252982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Learning objectives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lvl="1"/>
            <a:r>
              <a:rPr lang="en-US" dirty="0"/>
              <a:t>Discuss the use of double entry bookkeeping.</a:t>
            </a:r>
          </a:p>
          <a:p>
            <a:pPr lvl="1"/>
            <a:r>
              <a:rPr lang="en-US" dirty="0"/>
              <a:t>Explain how double entry bookkeeping works as a system. </a:t>
            </a:r>
          </a:p>
          <a:p>
            <a:pPr lvl="1"/>
            <a:r>
              <a:rPr lang="en-US" dirty="0"/>
              <a:t>Apply the appropriate actions to double entry accounts using debits and credits. </a:t>
            </a:r>
          </a:p>
          <a:p>
            <a:pPr lvl="1"/>
            <a:r>
              <a:rPr lang="en-US" dirty="0"/>
              <a:t>Consider the benefits of manual and software-based accounting systems.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0" inden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</a:pPr>
            <a:endParaRPr lang="en-US" sz="1000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(3)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catering equipment bought from Mixer Ltd to start up the business will also be recorded as a bank transaction.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double entry credit side appears in the bank ledger (Slide 19).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526210"/>
              </p:ext>
            </p:extLst>
          </p:nvPr>
        </p:nvGraphicFramePr>
        <p:xfrm>
          <a:off x="457200" y="2951964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Mixers Ltd Number: 002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22839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ledger accounts format (4)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purchase of goods for resale from B Jones is recorded in the purchases account (stock and raw materials bought for resale only).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double entry credit side appears in the ledger for B Jones (Slide 22).</a:t>
            </a:r>
          </a:p>
          <a:p>
            <a:pPr marL="0" lvl="1" indent="0">
              <a:buNone/>
            </a:pPr>
            <a:endParaRPr lang="en-US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747493"/>
              </p:ext>
            </p:extLst>
          </p:nvPr>
        </p:nvGraphicFramePr>
        <p:xfrm>
          <a:off x="457200" y="2780928"/>
          <a:ext cx="8291264" cy="21540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685892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Purchase account number: 003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B Jones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13914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(5)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Sara paid for half of the goods purchased on credit from B Jones via BACS transfer.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This double entry will impact the bank account when half the purchases are paid for.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5244240"/>
              </p:ext>
            </p:extLst>
          </p:nvPr>
        </p:nvGraphicFramePr>
        <p:xfrm>
          <a:off x="457200" y="2852936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B Jones (supplier) Number: 004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557036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10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Payment from Sara via BACS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500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7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Purchases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443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1027504"/>
            <a:ext cx="8345270" cy="382588"/>
          </a:xfrm>
        </p:spPr>
        <p:txBody>
          <a:bodyPr/>
          <a:lstStyle/>
          <a:p>
            <a:r>
              <a:rPr lang="en-US" dirty="0"/>
              <a:t>Double entry bookkeeping – ledger accounts format (6)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The sale of some goods to café owner A Green are recorded in their own named customer ledger.</a:t>
            </a:r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The credit side of this double entry will appear in the business’s own sales account ledger (Slide 24). </a:t>
            </a: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217961"/>
              </p:ext>
            </p:extLst>
          </p:nvPr>
        </p:nvGraphicFramePr>
        <p:xfrm>
          <a:off x="467544" y="2708920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A Green (T/A The Green Café) Number: 005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Sales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932137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ledger accounts format (7)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399276" cy="4273704"/>
          </a:xfrm>
        </p:spPr>
        <p:txBody>
          <a:bodyPr/>
          <a:lstStyle/>
          <a:p>
            <a:pPr marL="0" lvl="1" indent="0">
              <a:buNone/>
            </a:pPr>
            <a:r>
              <a:rPr lang="en-GB" sz="1800" dirty="0">
                <a:ea typeface="ＭＳ Ｐゴシック" pitchFamily="-105" charset="-128"/>
                <a:cs typeface="ＭＳ Ｐゴシック" pitchFamily="-105" charset="-128"/>
              </a:rPr>
              <a:t>Goods sold to café owner A Green are recorded in the sales ledger as a credit as he is not paying for them immediately.</a:t>
            </a:r>
            <a:endParaRPr lang="en-GB" sz="1800" b="1" dirty="0"/>
          </a:p>
          <a:p>
            <a:pPr marL="0" lvl="1" indent="0">
              <a:spcAft>
                <a:spcPts val="600"/>
              </a:spcAft>
              <a:buNone/>
            </a:pPr>
            <a:r>
              <a:rPr lang="en-GB" sz="1800" b="1" dirty="0"/>
              <a:t>Ledger account format</a:t>
            </a:r>
          </a:p>
          <a:p>
            <a:pPr marL="0" lvl="1" indent="0">
              <a:spcAft>
                <a:spcPts val="60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6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r>
              <a:rPr lang="en-US" dirty="0"/>
              <a:t>This transaction will not appear in the bank account until it has been paid but is a double entry in the customer’s ledger.</a:t>
            </a:r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34BEED27-808B-4471-8641-009C0EE1B9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7559384"/>
              </p:ext>
            </p:extLst>
          </p:nvPr>
        </p:nvGraphicFramePr>
        <p:xfrm>
          <a:off x="457200" y="2780928"/>
          <a:ext cx="8291264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700">
                  <a:extLst>
                    <a:ext uri="{9D8B030D-6E8A-4147-A177-3AD203B41FA5}">
                      <a16:colId xmlns:a16="http://schemas.microsoft.com/office/drawing/2014/main" val="1621259501"/>
                    </a:ext>
                  </a:extLst>
                </a:gridCol>
                <a:gridCol w="1645940">
                  <a:extLst>
                    <a:ext uri="{9D8B030D-6E8A-4147-A177-3AD203B41FA5}">
                      <a16:colId xmlns:a16="http://schemas.microsoft.com/office/drawing/2014/main" val="1097730657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4020502047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1966838617"/>
                    </a:ext>
                  </a:extLst>
                </a:gridCol>
                <a:gridCol w="884684">
                  <a:extLst>
                    <a:ext uri="{9D8B030D-6E8A-4147-A177-3AD203B41FA5}">
                      <a16:colId xmlns:a16="http://schemas.microsoft.com/office/drawing/2014/main" val="1276184162"/>
                    </a:ext>
                  </a:extLst>
                </a:gridCol>
                <a:gridCol w="1635596">
                  <a:extLst>
                    <a:ext uri="{9D8B030D-6E8A-4147-A177-3AD203B41FA5}">
                      <a16:colId xmlns:a16="http://schemas.microsoft.com/office/drawing/2014/main" val="756725962"/>
                    </a:ext>
                  </a:extLst>
                </a:gridCol>
                <a:gridCol w="648072">
                  <a:extLst>
                    <a:ext uri="{9D8B030D-6E8A-4147-A177-3AD203B41FA5}">
                      <a16:colId xmlns:a16="http://schemas.microsoft.com/office/drawing/2014/main" val="180663043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825641402"/>
                    </a:ext>
                  </a:extLst>
                </a:gridCol>
              </a:tblGrid>
              <a:tr h="370840">
                <a:tc gridSpan="8"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Ledger account</a:t>
                      </a:r>
                    </a:p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Name/title: Sales account number: 006</a:t>
                      </a:r>
                    </a:p>
                  </a:txBody>
                  <a:tcPr marL="83127" marR="8312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588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Date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Notes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Ref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600" b="1" dirty="0">
                          <a:solidFill>
                            <a:schemeClr val="tx1"/>
                          </a:solidFill>
                        </a:rPr>
                        <a:t>£ value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3784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8</a:t>
                      </a:r>
                      <a:r>
                        <a:rPr lang="en-GB" sz="1400" b="0" baseline="30000" dirty="0">
                          <a:solidFill>
                            <a:schemeClr val="tx1"/>
                          </a:solidFill>
                        </a:rPr>
                        <a:t>th</a:t>
                      </a:r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 Jan 20XX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A Green on credit until 31/01/20XX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SL23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400" b="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644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76777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0455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Double entry bookkeeping – processes and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5645" y="1772816"/>
            <a:ext cx="8229600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Depending on the size and complexity of the business, bookkeeping can range from a simple process to </a:t>
            </a:r>
            <a:r>
              <a:rPr lang="en-US" dirty="0"/>
              <a:t>onerous recording and tracking for larger organisations. 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r>
              <a:rPr lang="en-US" b="1" dirty="0">
                <a:ea typeface="ＭＳ Ｐゴシック" pitchFamily="-105" charset="-128"/>
                <a:cs typeface="ＭＳ Ｐゴシック" pitchFamily="-105" charset="-128"/>
              </a:rPr>
              <a:t>Processes</a:t>
            </a:r>
            <a:endParaRPr lang="en-US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Owners may delegate/outsource bookkeeping.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Documented processes set out expectations.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Bookkeepers know exactly what is required.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Document templates ensure consistency.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Audit procedures used to check accuracy.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Double entry bookkeeping is the keystone to trusted accounting information. Owners and managers need reliable financial information to make important business decisions.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25425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/>
              <a:t>Double entry bookkeeping – processes and documentation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67544" y="1916832"/>
            <a:ext cx="822960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transactions in double entry bookkeeping follow a specific documented administration process.</a:t>
            </a:r>
          </a:p>
          <a:p>
            <a:r>
              <a:rPr lang="en-US" sz="1800" b="1" dirty="0">
                <a:ea typeface="ＭＳ Ｐゴシック" pitchFamily="-105" charset="-128"/>
                <a:cs typeface="ＭＳ Ｐゴシック" pitchFamily="-105" charset="-128"/>
              </a:rPr>
              <a:t>Documents</a:t>
            </a:r>
            <a:endParaRPr lang="en-US" sz="18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 order:</a:t>
            </a:r>
            <a:r>
              <a:rPr lang="en-US" sz="1800" dirty="0"/>
              <a:t> buyer’s reference of official sales request.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Invoice: </a:t>
            </a:r>
            <a:r>
              <a:rPr lang="en-US" sz="1800" dirty="0"/>
              <a:t>the bill of sale detailing goods/services and amount due.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Sales journal: </a:t>
            </a:r>
            <a:r>
              <a:rPr lang="en-US" sz="1800" dirty="0"/>
              <a:t>(sales daybook) records all invoices for credit sales.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Purchase journal:</a:t>
            </a:r>
            <a:r>
              <a:rPr lang="en-US" sz="1800" dirty="0"/>
              <a:t> (purchase daybook) list of all purchase invoices received.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Cash book:</a:t>
            </a:r>
            <a:r>
              <a:rPr lang="en-US" sz="1800" dirty="0"/>
              <a:t> recording all bank receipts, payments made, cash banked.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b="1" dirty="0"/>
              <a:t>Petty cash:</a:t>
            </a:r>
            <a:r>
              <a:rPr lang="en-US" sz="1800" dirty="0"/>
              <a:t> a small float of cash used for immediate, small purchases.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Data from the ledgers and documents are </a:t>
            </a:r>
            <a:r>
              <a:rPr lang="en-US" sz="1800" dirty="0" err="1"/>
              <a:t>summarised</a:t>
            </a:r>
            <a:r>
              <a:rPr lang="en-US" sz="1800" dirty="0"/>
              <a:t> in the annual financial reports along with processes such as stock taking, to ensure the business is financially sound.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331124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27504"/>
            <a:ext cx="8399276" cy="382588"/>
          </a:xfrm>
        </p:spPr>
        <p:txBody>
          <a:bodyPr/>
          <a:lstStyle/>
          <a:p>
            <a:r>
              <a:rPr lang="en-US" dirty="0"/>
              <a:t>Double entry bookkeeping – accounting software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82496"/>
            <a:ext cx="8399276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Reliable accounting software can handle complex processes with relative ease. </a:t>
            </a:r>
          </a:p>
          <a:p>
            <a:pPr marL="0" lvl="1" indent="0">
              <a:buNone/>
            </a:pPr>
            <a:r>
              <a:rPr lang="en-US" sz="1800" b="1" dirty="0"/>
              <a:t>Advantages of accounting software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Integrated systems (banking online, filing accounts, paying taxes).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Digital recording easier access (levels of access for staff).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Simplified data entry (one data input auto double entry).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Faster processing (financial reports at any point in time).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Automated reports for analysis (management insights).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Reduction of errors (calculations, transposed figures).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Automated tasks (sales-invoices; payroll; VAT).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Disadvantages of accounting software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Setting up and implantation can be complex.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Lack of staff understanding of what goes on between transactions.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Costs of software and IT services support packages.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472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1027504"/>
            <a:ext cx="8568952" cy="382588"/>
          </a:xfrm>
        </p:spPr>
        <p:txBody>
          <a:bodyPr/>
          <a:lstStyle/>
          <a:p>
            <a:r>
              <a:rPr lang="en-US" dirty="0"/>
              <a:t>Double entry bookkeeping – accounting software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39552" y="1484784"/>
            <a:ext cx="8399276" cy="4248000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Assessing the accounting needs of each business helps owners decide whether investing in accounting software is worthwhile.</a:t>
            </a:r>
          </a:p>
          <a:p>
            <a:pPr marL="0" lvl="1" indent="0">
              <a:buNone/>
            </a:pPr>
            <a:r>
              <a:rPr lang="en-US" b="1" dirty="0"/>
              <a:t>Areas to consider (manual v. automated accounting system)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Sole trader without employees – no payroll needed.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Employees – payroll processes/online PAYE/pension.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VAT registered – must use HMRC approved software.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Number of transactions per month: Less than 10 – manual.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Number of users at any time: one person/several/managers.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dirty="0"/>
              <a:t>Operating system used: Windows, Linux, Apple Macs.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Consider how much software features cost compared to manual operations; how much cost/time may be used/saved by each system; what works best for business.</a:t>
            </a:r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178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– what we did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56792"/>
            <a:ext cx="8229600" cy="2592288"/>
          </a:xfrm>
        </p:spPr>
        <p:txBody>
          <a:bodyPr/>
          <a:lstStyle/>
          <a:p>
            <a:pPr lvl="1"/>
            <a:r>
              <a:rPr lang="en-US" dirty="0"/>
              <a:t>Discussed the use of double entry bookkeeping.</a:t>
            </a:r>
          </a:p>
          <a:p>
            <a:pPr lvl="1"/>
            <a:r>
              <a:rPr lang="en-US" dirty="0"/>
              <a:t>Explained how double entry bookkeeping works as a system. </a:t>
            </a:r>
          </a:p>
          <a:p>
            <a:pPr lvl="1"/>
            <a:r>
              <a:rPr lang="en-US" dirty="0"/>
              <a:t>Applied the appropriate actions to double entry accounts using debits and credits. </a:t>
            </a:r>
          </a:p>
          <a:p>
            <a:pPr lvl="1"/>
            <a:r>
              <a:rPr lang="en-US" dirty="0"/>
              <a:t>Considered the benefits of manual and software-based accounting systems.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need to record double entry bookkeeping</a:t>
            </a:r>
            <a:endParaRPr lang="en-US" b="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lvl="2">
              <a:defRPr/>
            </a:pPr>
            <a:r>
              <a:rPr lang="en-US" sz="1800" dirty="0"/>
              <a:t>Even the smallest micro business needs to record its financial transactions for a number of reasons.</a:t>
            </a:r>
          </a:p>
          <a:p>
            <a:pPr lvl="2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b="1" dirty="0"/>
              <a:t>Reasons for bookkeeping</a:t>
            </a:r>
          </a:p>
          <a:p>
            <a:pPr lvl="3">
              <a:defRPr/>
            </a:pPr>
            <a:r>
              <a:rPr lang="en-US" sz="1800" dirty="0"/>
              <a:t>Taxes paid/owed depend on it.</a:t>
            </a:r>
          </a:p>
          <a:p>
            <a:pPr lvl="3">
              <a:defRPr/>
            </a:pPr>
            <a:r>
              <a:rPr lang="en-US" sz="1800" dirty="0"/>
              <a:t>Banks use it to make loan decisions.</a:t>
            </a:r>
          </a:p>
          <a:p>
            <a:pPr lvl="3">
              <a:defRPr/>
            </a:pPr>
            <a:r>
              <a:rPr lang="en-US" sz="1800" dirty="0"/>
              <a:t>Owners use it to calculate profit/loss.</a:t>
            </a:r>
          </a:p>
          <a:p>
            <a:pPr lvl="3">
              <a:defRPr/>
            </a:pPr>
            <a:r>
              <a:rPr lang="en-US" sz="1800" dirty="0"/>
              <a:t>Investors use it to decide whether to invest.</a:t>
            </a:r>
          </a:p>
          <a:p>
            <a:pPr lvl="3">
              <a:defRPr/>
            </a:pPr>
            <a:r>
              <a:rPr lang="en-US" sz="1800" dirty="0"/>
              <a:t>New partners need to see it before they join.</a:t>
            </a:r>
          </a:p>
          <a:p>
            <a:pPr lvl="3">
              <a:defRPr/>
            </a:pPr>
            <a:r>
              <a:rPr lang="en-US" sz="1800" dirty="0"/>
              <a:t>Used to value the business if owner wanted to sell it.</a:t>
            </a:r>
          </a:p>
          <a:p>
            <a:pPr lvl="3">
              <a:defRPr/>
            </a:pPr>
            <a:endParaRPr lang="en-US" sz="1800" dirty="0"/>
          </a:p>
          <a:p>
            <a:pPr lvl="2">
              <a:defRPr/>
            </a:pPr>
            <a:r>
              <a:rPr lang="en-US" sz="1800" dirty="0"/>
              <a:t>Businesses need bookkeeping records to prove what assets it owns, what trading levels it operates at and how profitable it has been.</a:t>
            </a:r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  <a:p>
            <a:pPr marL="0" lvl="8" indent="0" eaLnBrk="0" hangingPunct="0">
              <a:lnSpc>
                <a:spcPts val="12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en-US" dirty="0"/>
          </a:p>
        </p:txBody>
      </p:sp>
      <p:pic>
        <p:nvPicPr>
          <p:cNvPr id="6" name="Picture 5" descr="Mountains on book art concept">
            <a:extLst>
              <a:ext uri="{FF2B5EF4-FFF2-40B4-BE49-F238E27FC236}">
                <a16:creationId xmlns:a16="http://schemas.microsoft.com/office/drawing/2014/main" id="{27AF9C4E-8605-4F3B-B6CC-D6848EB7BCB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2060848"/>
            <a:ext cx="2890664" cy="26028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098395" y="6202759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435280" cy="382588"/>
          </a:xfrm>
        </p:spPr>
        <p:txBody>
          <a:bodyPr/>
          <a:lstStyle/>
          <a:p>
            <a:r>
              <a:rPr lang="en-US" dirty="0">
                <a:ea typeface="ＭＳ Ｐゴシック" pitchFamily="-105" charset="-128"/>
                <a:cs typeface="ＭＳ Ｐゴシック" pitchFamily="-105" charset="-128"/>
              </a:rPr>
              <a:t>The accounting equation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2000"/>
            <a:ext cx="8435280" cy="4248000"/>
          </a:xfrm>
        </p:spPr>
        <p:txBody>
          <a:bodyPr/>
          <a:lstStyle/>
          <a:p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Double entry bookkeeping records transactions for each accounting period. The information recorded will be used to ‘balance the books’.</a:t>
            </a:r>
            <a:endParaRPr lang="en-US" sz="1800" b="1" dirty="0"/>
          </a:p>
          <a:p>
            <a:pPr marL="0" lvl="1" indent="0">
              <a:buNone/>
            </a:pPr>
            <a:r>
              <a:rPr lang="en-US" sz="1800" b="1" dirty="0"/>
              <a:t>The accounting equation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Resources (money) supplied by the owner (capital) 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Assets owned by the business:</a:t>
            </a:r>
          </a:p>
          <a:p>
            <a:pPr marL="0" lvl="1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800" b="1" dirty="0"/>
              <a:t> Accounting equation: Capital = Assets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800" dirty="0"/>
              <a:t>Assets supplied externally to be paid for (liabilities):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 Accounting equation: Capital + Liabilities = Assets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800" b="1" dirty="0"/>
          </a:p>
          <a:p>
            <a:pPr marL="0" lvl="1" indent="0">
              <a:buNone/>
            </a:pPr>
            <a:r>
              <a:rPr lang="en-US" sz="1800" dirty="0"/>
              <a:t>Both sides of the equation will always have the same totals. Double entry recording of the same event from two points of view:</a:t>
            </a:r>
          </a:p>
          <a:p>
            <a:pPr marL="0" lvl="1" indent="0">
              <a:buNone/>
            </a:pPr>
            <a:r>
              <a:rPr lang="en-US" sz="1800" b="1" dirty="0"/>
              <a:t>Resources (who supplied) Capital + Liabilities = Resources (what they are) Assets</a:t>
            </a:r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pic>
        <p:nvPicPr>
          <p:cNvPr id="6" name="Picture 5" descr="A gold and silver sphere balancing on a platform">
            <a:extLst>
              <a:ext uri="{FF2B5EF4-FFF2-40B4-BE49-F238E27FC236}">
                <a16:creationId xmlns:a16="http://schemas.microsoft.com/office/drawing/2014/main" id="{0F1B3015-8B6D-4B32-A4A5-EC7A68457CB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9508" y="2314329"/>
            <a:ext cx="2542345" cy="190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0703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the balance sheet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The balance sheet is one of the final bookkeeping records to be made at the end of an accounting period. It illustrates the need for accurate bookkeeping. 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Introduction of capital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On 1</a:t>
            </a:r>
            <a:r>
              <a:rPr lang="en-US" sz="1800" baseline="30000" dirty="0"/>
              <a:t>st</a:t>
            </a:r>
            <a:r>
              <a:rPr lang="en-US" sz="1800" dirty="0"/>
              <a:t> January 20XX Sara started Cupcake Pi and put £20,000 into the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890223"/>
              </p:ext>
            </p:extLst>
          </p:nvPr>
        </p:nvGraphicFramePr>
        <p:xfrm>
          <a:off x="395536" y="2924944"/>
          <a:ext cx="6120680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0170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294759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1765581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530170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01/01/20XX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57756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purchase of an asset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5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paid £15,000 for ovens and mixing equipment to make her cupcakes.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Purchase of asset </a:t>
            </a:r>
            <a:r>
              <a:rPr lang="en-US" sz="2000" b="1" dirty="0"/>
              <a:t>–</a:t>
            </a:r>
            <a:r>
              <a:rPr lang="en-US" sz="1800" b="1" dirty="0"/>
              <a:t> impact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Bookkeeping entry shows the effect of this is a </a:t>
            </a:r>
            <a:r>
              <a:rPr lang="en-US" sz="1800" b="1" dirty="0"/>
              <a:t>decrease</a:t>
            </a:r>
            <a:r>
              <a:rPr lang="en-US" sz="1800" dirty="0"/>
              <a:t> in cash and </a:t>
            </a:r>
            <a:r>
              <a:rPr lang="en-US" sz="1800" b="1" dirty="0"/>
              <a:t>increase</a:t>
            </a:r>
            <a:r>
              <a:rPr lang="en-US" sz="1800" dirty="0"/>
              <a:t> in assets but still has £20,000 capital invested in the business.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084406"/>
              </p:ext>
            </p:extLst>
          </p:nvPr>
        </p:nvGraphicFramePr>
        <p:xfrm>
          <a:off x="423601" y="2636912"/>
          <a:ext cx="7776864" cy="249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05/01/20XX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Catering oven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Industrial mixing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19530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incurring a liability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7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paid £1,000 for goods from B Jones and agreed to pay for them by the end of the month.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Purchase of asset and incurring a liability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B Jones is now a supplier offering credit terms to pay later. Shown as a liability to still be paid in CREDITORS AND AS STOCK in assets.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578005"/>
              </p:ext>
            </p:extLst>
          </p:nvPr>
        </p:nvGraphicFramePr>
        <p:xfrm>
          <a:off x="418778" y="2636912"/>
          <a:ext cx="7974886" cy="276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514856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07/01/20XX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688294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 – acquiring a debtor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5108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8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sells goods worth £200 to café owner A Green, to be paid for later in the month.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Sale of an asset on credit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is A Green is shown as a </a:t>
            </a:r>
            <a:r>
              <a:rPr lang="en-US" sz="1800" b="1" dirty="0"/>
              <a:t>Debtor</a:t>
            </a:r>
            <a:r>
              <a:rPr lang="en-US" sz="1800" dirty="0"/>
              <a:t>, stock is </a:t>
            </a:r>
            <a:r>
              <a:rPr lang="en-US" sz="1800" b="1" dirty="0"/>
              <a:t>reduced</a:t>
            </a:r>
            <a:r>
              <a:rPr lang="en-US" sz="1800" dirty="0"/>
              <a:t> by same amount.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6532351"/>
              </p:ext>
            </p:extLst>
          </p:nvPr>
        </p:nvGraphicFramePr>
        <p:xfrm>
          <a:off x="395536" y="263691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8832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08/01/20XX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800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2874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1027504"/>
            <a:ext cx="8460940" cy="382588"/>
          </a:xfrm>
        </p:spPr>
        <p:txBody>
          <a:bodyPr/>
          <a:lstStyle/>
          <a:p>
            <a:r>
              <a:rPr lang="en-US" dirty="0"/>
              <a:t>The Accounting Equations – making a cash sale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395536" y="1582496"/>
            <a:ext cx="8460940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On 9</a:t>
            </a:r>
            <a:r>
              <a:rPr lang="en-US" sz="1800" baseline="30000" dirty="0">
                <a:ea typeface="ＭＳ Ｐゴシック" pitchFamily="-105" charset="-128"/>
                <a:cs typeface="ＭＳ Ｐゴシック" pitchFamily="-105" charset="-128"/>
              </a:rPr>
              <a:t>th</a:t>
            </a:r>
            <a:r>
              <a:rPr lang="en-US" sz="1800" dirty="0">
                <a:ea typeface="ＭＳ Ｐゴシック" pitchFamily="-105" charset="-128"/>
                <a:cs typeface="ＭＳ Ｐゴシック" pitchFamily="-105" charset="-128"/>
              </a:rPr>
              <a:t> January 20XX Sara sells goods worth £100 to café owner D Brown who paid immediately via debit card.</a:t>
            </a: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dirty="0"/>
              <a:t>Sale of an asset and immediate payment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b="1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endParaRPr lang="en-US" sz="1800" dirty="0"/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dirty="0"/>
              <a:t>Impact shows a </a:t>
            </a:r>
            <a:r>
              <a:rPr lang="en-US" sz="1800" b="1" dirty="0"/>
              <a:t>decrease</a:t>
            </a:r>
            <a:r>
              <a:rPr lang="en-US" sz="1800" dirty="0"/>
              <a:t> in stock and </a:t>
            </a:r>
            <a:r>
              <a:rPr lang="en-US" sz="1800" b="1" dirty="0"/>
              <a:t>increase</a:t>
            </a:r>
            <a:r>
              <a:rPr lang="en-US" sz="1800" dirty="0"/>
              <a:t> in cash at bank.</a:t>
            </a:r>
          </a:p>
          <a:p>
            <a:pPr marL="0" lvl="1" indent="0">
              <a:buNone/>
            </a:pPr>
            <a:endParaRPr lang="en-US" sz="1800" dirty="0"/>
          </a:p>
          <a:p>
            <a:pPr marL="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marL="0" lvl="1" indent="0">
              <a:buNone/>
            </a:pPr>
            <a:r>
              <a:rPr lang="en-US" dirty="0"/>
              <a:t> </a:t>
            </a:r>
          </a:p>
          <a:p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  <a:p>
            <a:endParaRPr lang="en-US" dirty="0"/>
          </a:p>
        </p:txBody>
      </p:sp>
      <p:graphicFrame>
        <p:nvGraphicFramePr>
          <p:cNvPr id="4" name="Table 5">
            <a:extLst>
              <a:ext uri="{FF2B5EF4-FFF2-40B4-BE49-F238E27FC236}">
                <a16:creationId xmlns:a16="http://schemas.microsoft.com/office/drawing/2014/main" id="{9EB7F9F2-EDCD-408E-96A3-A5EE249B14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0275210"/>
              </p:ext>
            </p:extLst>
          </p:nvPr>
        </p:nvGraphicFramePr>
        <p:xfrm>
          <a:off x="395536" y="2636912"/>
          <a:ext cx="7974886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>
                  <a:extLst>
                    <a:ext uri="{9D8B030D-6E8A-4147-A177-3AD203B41FA5}">
                      <a16:colId xmlns:a16="http://schemas.microsoft.com/office/drawing/2014/main" val="2927562591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val="2516839119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val="786859400"/>
                    </a:ext>
                  </a:extLst>
                </a:gridCol>
                <a:gridCol w="1134126">
                  <a:extLst>
                    <a:ext uri="{9D8B030D-6E8A-4147-A177-3AD203B41FA5}">
                      <a16:colId xmlns:a16="http://schemas.microsoft.com/office/drawing/2014/main" val="390205908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Sara T/A Cupcake Pi</a:t>
                      </a:r>
                    </a:p>
                    <a:p>
                      <a:pPr algn="ct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Balance Sheet as at 09/01/20XX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52549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£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290459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Capital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Oven and equipment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15,000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414997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Creditors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Stock of goods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700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4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Debtor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6392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GB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Cash at bank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dirty="0">
                          <a:solidFill>
                            <a:schemeClr val="tx1"/>
                          </a:solidFill>
                        </a:rPr>
                        <a:t>5,100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1077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capital and liabilities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Total assets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1800" b="1" dirty="0">
                          <a:solidFill>
                            <a:schemeClr val="tx1"/>
                          </a:solidFill>
                        </a:rPr>
                        <a:t>21,000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24587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862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461a341-6040-4841-94a8-bc3e8908b0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8551</TotalTime>
  <Words>2856</Words>
  <Application>Microsoft Office PowerPoint</Application>
  <PresentationFormat>On-screen Show (4:3)</PresentationFormat>
  <Paragraphs>748</Paragraphs>
  <Slides>30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ＭＳ Ｐゴシック</vt:lpstr>
      <vt:lpstr>Arial</vt:lpstr>
      <vt:lpstr>Lucida Grande</vt:lpstr>
      <vt:lpstr>Times New Roman</vt:lpstr>
      <vt:lpstr>Default Design</vt:lpstr>
      <vt:lpstr> PowerPoint 6: Double entry bookkeeping</vt:lpstr>
      <vt:lpstr>Learning objectives</vt:lpstr>
      <vt:lpstr>The need to record double entry bookkeeping</vt:lpstr>
      <vt:lpstr>The accounting equation</vt:lpstr>
      <vt:lpstr>The accounting equation – the balance sheet</vt:lpstr>
      <vt:lpstr>The accounting equation – purchase of an asset</vt:lpstr>
      <vt:lpstr>The Accounting Equations – incurring a liability</vt:lpstr>
      <vt:lpstr>The accounting equation – acquiring a debtor</vt:lpstr>
      <vt:lpstr>The Accounting Equations – making a cash sale</vt:lpstr>
      <vt:lpstr>The accounting equations – paying a liability</vt:lpstr>
      <vt:lpstr>The accounting equation – collecting an asset</vt:lpstr>
      <vt:lpstr>Double entry – balance sheet transactions</vt:lpstr>
      <vt:lpstr>Double entry bookkeeping – correct terms </vt:lpstr>
      <vt:lpstr>Double entry bookkeeping – debits and credits</vt:lpstr>
      <vt:lpstr>Double entry bookkeeping – journal (1)</vt:lpstr>
      <vt:lpstr>Double entry bookkeeping – journal (2)</vt:lpstr>
      <vt:lpstr>Double entry bookkeeping system – ledger accounts</vt:lpstr>
      <vt:lpstr>Double entry bookkeeping – ledger accounts format (1)</vt:lpstr>
      <vt:lpstr>Double entry bookkeeping – ledger accounts format (2)</vt:lpstr>
      <vt:lpstr>Double entry bookkeeping – ledger accounts format (3)</vt:lpstr>
      <vt:lpstr>Double entry bookkeeping – ledger accounts format (4)</vt:lpstr>
      <vt:lpstr>Double entry bookkeeping – ledger accounts format (5)</vt:lpstr>
      <vt:lpstr>Double entry bookkeeping – ledger accounts format (6)</vt:lpstr>
      <vt:lpstr>Double entry bookkeeping – ledger accounts format (7)</vt:lpstr>
      <vt:lpstr>Double entry bookkeeping – processes and documentation</vt:lpstr>
      <vt:lpstr>Double entry bookkeeping – processes and documentation</vt:lpstr>
      <vt:lpstr>Double entry bookkeeping – accounting software (1)</vt:lpstr>
      <vt:lpstr>Double entry bookkeeping – accounting software (2)</vt:lpstr>
      <vt:lpstr>Summary – what we did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Andrew Lowe</cp:lastModifiedBy>
  <cp:revision>896</cp:revision>
  <dcterms:created xsi:type="dcterms:W3CDTF">2013-05-28T00:38:54Z</dcterms:created>
  <dcterms:modified xsi:type="dcterms:W3CDTF">2025-11-20T12:23:52Z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