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22"/>
  </p:notesMasterIdLst>
  <p:handoutMasterIdLst>
    <p:handoutMasterId r:id="rId23"/>
  </p:handoutMasterIdLst>
  <p:sldIdLst>
    <p:sldId id="256" r:id="rId5"/>
    <p:sldId id="331" r:id="rId6"/>
    <p:sldId id="341" r:id="rId7"/>
    <p:sldId id="354" r:id="rId8"/>
    <p:sldId id="357" r:id="rId9"/>
    <p:sldId id="356" r:id="rId10"/>
    <p:sldId id="358" r:id="rId11"/>
    <p:sldId id="352" r:id="rId12"/>
    <p:sldId id="361" r:id="rId13"/>
    <p:sldId id="360" r:id="rId14"/>
    <p:sldId id="355" r:id="rId15"/>
    <p:sldId id="367" r:id="rId16"/>
    <p:sldId id="362" r:id="rId17"/>
    <p:sldId id="365" r:id="rId18"/>
    <p:sldId id="364" r:id="rId19"/>
    <p:sldId id="363" r:id="rId20"/>
    <p:sldId id="267" r:id="rId21"/>
  </p:sldIdLst>
  <p:sldSz cx="9144000" cy="6858000" type="screen4x3"/>
  <p:notesSz cx="6858000" cy="9144000"/>
  <p:custDataLst>
    <p:tags r:id="rId24"/>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33B58D3-3ABF-4C40-A986-EA1AF0E5A270}" v="24" dt="2022-08-03T12:42:07.6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99"/>
    <p:restoredTop sz="86466"/>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gs" Target="tags/tag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A33B58D3-3ABF-4C40-A986-EA1AF0E5A270}"/>
    <pc:docChg chg="custSel modSld modMainMaster">
      <pc:chgData name="Eve Thould" userId="38451c84653f422f" providerId="LiveId" clId="{A33B58D3-3ABF-4C40-A986-EA1AF0E5A270}" dt="2022-08-08T10:54:59.738" v="122" actId="20577"/>
      <pc:docMkLst>
        <pc:docMk/>
      </pc:docMkLst>
      <pc:sldChg chg="modSp mod">
        <pc:chgData name="Eve Thould" userId="38451c84653f422f" providerId="LiveId" clId="{A33B58D3-3ABF-4C40-A986-EA1AF0E5A270}" dt="2022-08-03T15:03:52.458" v="82" actId="20577"/>
        <pc:sldMkLst>
          <pc:docMk/>
          <pc:sldMk cId="0" sldId="256"/>
        </pc:sldMkLst>
        <pc:spChg chg="mod">
          <ac:chgData name="Eve Thould" userId="38451c84653f422f" providerId="LiveId" clId="{A33B58D3-3ABF-4C40-A986-EA1AF0E5A270}" dt="2022-08-03T15:03:52.458" v="82" actId="20577"/>
          <ac:spMkLst>
            <pc:docMk/>
            <pc:sldMk cId="0" sldId="256"/>
            <ac:spMk id="2053" creationId="{00000000-0000-0000-0000-000000000000}"/>
          </ac:spMkLst>
        </pc:spChg>
        <pc:spChg chg="mod">
          <ac:chgData name="Eve Thould" userId="38451c84653f422f" providerId="LiveId" clId="{A33B58D3-3ABF-4C40-A986-EA1AF0E5A270}" dt="2022-08-03T12:24:44.394" v="18" actId="20577"/>
          <ac:spMkLst>
            <pc:docMk/>
            <pc:sldMk cId="0" sldId="256"/>
            <ac:spMk id="2054" creationId="{00000000-0000-0000-0000-000000000000}"/>
          </ac:spMkLst>
        </pc:spChg>
      </pc:sldChg>
      <pc:sldChg chg="addSp modSp mod">
        <pc:chgData name="Eve Thould" userId="38451c84653f422f" providerId="LiveId" clId="{A33B58D3-3ABF-4C40-A986-EA1AF0E5A270}" dt="2022-08-04T15:05:06.507" v="85" actId="20577"/>
        <pc:sldMkLst>
          <pc:docMk/>
          <pc:sldMk cId="0" sldId="331"/>
        </pc:sldMkLst>
        <pc:spChg chg="mod">
          <ac:chgData name="Eve Thould" userId="38451c84653f422f" providerId="LiveId" clId="{A33B58D3-3ABF-4C40-A986-EA1AF0E5A270}" dt="2022-08-04T15:05:06.507" v="85" actId="20577"/>
          <ac:spMkLst>
            <pc:docMk/>
            <pc:sldMk cId="0" sldId="331"/>
            <ac:spMk id="3" creationId="{00000000-0000-0000-0000-000000000000}"/>
          </ac:spMkLst>
        </pc:spChg>
        <pc:picChg chg="add mod">
          <ac:chgData name="Eve Thould" userId="38451c84653f422f" providerId="LiveId" clId="{A33B58D3-3ABF-4C40-A986-EA1AF0E5A270}" dt="2022-08-03T12:42:07.696" v="66" actId="14826"/>
          <ac:picMkLst>
            <pc:docMk/>
            <pc:sldMk cId="0" sldId="331"/>
            <ac:picMk id="3074" creationId="{A4A43075-6CBA-453A-B9C3-D5A7FB11DA24}"/>
          </ac:picMkLst>
        </pc:picChg>
      </pc:sldChg>
      <pc:sldChg chg="modSp mod">
        <pc:chgData name="Eve Thould" userId="38451c84653f422f" providerId="LiveId" clId="{A33B58D3-3ABF-4C40-A986-EA1AF0E5A270}" dt="2022-08-03T12:33:02.988" v="23" actId="14826"/>
        <pc:sldMkLst>
          <pc:docMk/>
          <pc:sldMk cId="2566656462" sldId="341"/>
        </pc:sldMkLst>
        <pc:spChg chg="mod">
          <ac:chgData name="Eve Thould" userId="38451c84653f422f" providerId="LiveId" clId="{A33B58D3-3ABF-4C40-A986-EA1AF0E5A270}" dt="2022-08-03T12:23:41.929" v="4" actId="1037"/>
          <ac:spMkLst>
            <pc:docMk/>
            <pc:sldMk cId="2566656462" sldId="341"/>
            <ac:spMk id="3" creationId="{00000000-0000-0000-0000-000000000000}"/>
          </ac:spMkLst>
        </pc:spChg>
        <pc:picChg chg="mod">
          <ac:chgData name="Eve Thould" userId="38451c84653f422f" providerId="LiveId" clId="{A33B58D3-3ABF-4C40-A986-EA1AF0E5A270}" dt="2022-08-03T12:33:02.988" v="23" actId="14826"/>
          <ac:picMkLst>
            <pc:docMk/>
            <pc:sldMk cId="2566656462" sldId="341"/>
            <ac:picMk id="4" creationId="{9799135C-80A2-CB44-878E-D646AAAC9AEC}"/>
          </ac:picMkLst>
        </pc:picChg>
      </pc:sldChg>
      <pc:sldChg chg="modSp mod">
        <pc:chgData name="Eve Thould" userId="38451c84653f422f" providerId="LiveId" clId="{A33B58D3-3ABF-4C40-A986-EA1AF0E5A270}" dt="2022-08-03T12:23:52.342" v="11" actId="1035"/>
        <pc:sldMkLst>
          <pc:docMk/>
          <pc:sldMk cId="305121364" sldId="354"/>
        </pc:sldMkLst>
        <pc:spChg chg="mod">
          <ac:chgData name="Eve Thould" userId="38451c84653f422f" providerId="LiveId" clId="{A33B58D3-3ABF-4C40-A986-EA1AF0E5A270}" dt="2022-08-03T12:23:52.342" v="11" actId="1035"/>
          <ac:spMkLst>
            <pc:docMk/>
            <pc:sldMk cId="305121364" sldId="354"/>
            <ac:spMk id="3" creationId="{00000000-0000-0000-0000-000000000000}"/>
          </ac:spMkLst>
        </pc:spChg>
      </pc:sldChg>
      <pc:sldChg chg="addSp modSp mod">
        <pc:chgData name="Eve Thould" userId="38451c84653f422f" providerId="LiveId" clId="{A33B58D3-3ABF-4C40-A986-EA1AF0E5A270}" dt="2022-08-03T12:38:49.791" v="44" actId="14826"/>
        <pc:sldMkLst>
          <pc:docMk/>
          <pc:sldMk cId="1336567845" sldId="356"/>
        </pc:sldMkLst>
        <pc:spChg chg="mod">
          <ac:chgData name="Eve Thould" userId="38451c84653f422f" providerId="LiveId" clId="{A33B58D3-3ABF-4C40-A986-EA1AF0E5A270}" dt="2022-08-03T12:38:10.712" v="39" actId="14100"/>
          <ac:spMkLst>
            <pc:docMk/>
            <pc:sldMk cId="1336567845" sldId="356"/>
            <ac:spMk id="3" creationId="{00000000-0000-0000-0000-000000000000}"/>
          </ac:spMkLst>
        </pc:spChg>
        <pc:picChg chg="add mod">
          <ac:chgData name="Eve Thould" userId="38451c84653f422f" providerId="LiveId" clId="{A33B58D3-3ABF-4C40-A986-EA1AF0E5A270}" dt="2022-08-03T12:38:49.791" v="44" actId="14826"/>
          <ac:picMkLst>
            <pc:docMk/>
            <pc:sldMk cId="1336567845" sldId="356"/>
            <ac:picMk id="2050" creationId="{9D3F5AFF-3F52-4FA4-A061-FF3DE2A4BE22}"/>
          </ac:picMkLst>
        </pc:picChg>
      </pc:sldChg>
      <pc:sldChg chg="addSp modSp mod">
        <pc:chgData name="Eve Thould" userId="38451c84653f422f" providerId="LiveId" clId="{A33B58D3-3ABF-4C40-A986-EA1AF0E5A270}" dt="2022-08-03T12:34:56.328" v="27" actId="14826"/>
        <pc:sldMkLst>
          <pc:docMk/>
          <pc:sldMk cId="398614163" sldId="357"/>
        </pc:sldMkLst>
        <pc:spChg chg="mod">
          <ac:chgData name="Eve Thould" userId="38451c84653f422f" providerId="LiveId" clId="{A33B58D3-3ABF-4C40-A986-EA1AF0E5A270}" dt="2022-08-03T12:24:01.541" v="17" actId="1035"/>
          <ac:spMkLst>
            <pc:docMk/>
            <pc:sldMk cId="398614163" sldId="357"/>
            <ac:spMk id="3" creationId="{00000000-0000-0000-0000-000000000000}"/>
          </ac:spMkLst>
        </pc:spChg>
        <pc:picChg chg="add mod">
          <ac:chgData name="Eve Thould" userId="38451c84653f422f" providerId="LiveId" clId="{A33B58D3-3ABF-4C40-A986-EA1AF0E5A270}" dt="2022-08-03T12:34:56.328" v="27" actId="14826"/>
          <ac:picMkLst>
            <pc:docMk/>
            <pc:sldMk cId="398614163" sldId="357"/>
            <ac:picMk id="1026" creationId="{32D1C2C2-27FF-4187-A78D-523248A8B149}"/>
          </ac:picMkLst>
        </pc:picChg>
      </pc:sldChg>
      <pc:sldChg chg="modSp mod">
        <pc:chgData name="Eve Thould" userId="38451c84653f422f" providerId="LiveId" clId="{A33B58D3-3ABF-4C40-A986-EA1AF0E5A270}" dt="2022-08-03T12:39:40.985" v="57" actId="1037"/>
        <pc:sldMkLst>
          <pc:docMk/>
          <pc:sldMk cId="1198319095" sldId="359"/>
        </pc:sldMkLst>
        <pc:spChg chg="mod">
          <ac:chgData name="Eve Thould" userId="38451c84653f422f" providerId="LiveId" clId="{A33B58D3-3ABF-4C40-A986-EA1AF0E5A270}" dt="2022-08-03T12:39:40.985" v="57" actId="1037"/>
          <ac:spMkLst>
            <pc:docMk/>
            <pc:sldMk cId="1198319095" sldId="359"/>
            <ac:spMk id="2" creationId="{00000000-0000-0000-0000-000000000000}"/>
          </ac:spMkLst>
        </pc:spChg>
        <pc:spChg chg="mod">
          <ac:chgData name="Eve Thould" userId="38451c84653f422f" providerId="LiveId" clId="{A33B58D3-3ABF-4C40-A986-EA1AF0E5A270}" dt="2022-08-03T12:39:26.182" v="56" actId="1037"/>
          <ac:spMkLst>
            <pc:docMk/>
            <pc:sldMk cId="1198319095" sldId="359"/>
            <ac:spMk id="3" creationId="{00000000-0000-0000-0000-000000000000}"/>
          </ac:spMkLst>
        </pc:spChg>
      </pc:sldChg>
      <pc:sldChg chg="modSp">
        <pc:chgData name="Eve Thould" userId="38451c84653f422f" providerId="LiveId" clId="{A33B58D3-3ABF-4C40-A986-EA1AF0E5A270}" dt="2022-08-03T12:32:33.094" v="22" actId="14826"/>
        <pc:sldMkLst>
          <pc:docMk/>
          <pc:sldMk cId="3822282573" sldId="360"/>
        </pc:sldMkLst>
        <pc:picChg chg="mod">
          <ac:chgData name="Eve Thould" userId="38451c84653f422f" providerId="LiveId" clId="{A33B58D3-3ABF-4C40-A986-EA1AF0E5A270}" dt="2022-08-03T12:32:33.094" v="22" actId="14826"/>
          <ac:picMkLst>
            <pc:docMk/>
            <pc:sldMk cId="3822282573" sldId="360"/>
            <ac:picMk id="2050" creationId="{8DFA61D2-02BB-7E40-A2D2-2C301050957C}"/>
          </ac:picMkLst>
        </pc:picChg>
      </pc:sldChg>
      <pc:sldChg chg="modSp mod">
        <pc:chgData name="Eve Thould" userId="38451c84653f422f" providerId="LiveId" clId="{A33B58D3-3ABF-4C40-A986-EA1AF0E5A270}" dt="2022-08-08T10:54:59.738" v="122" actId="20577"/>
        <pc:sldMkLst>
          <pc:docMk/>
          <pc:sldMk cId="3206532735" sldId="362"/>
        </pc:sldMkLst>
        <pc:spChg chg="mod">
          <ac:chgData name="Eve Thould" userId="38451c84653f422f" providerId="LiveId" clId="{A33B58D3-3ABF-4C40-A986-EA1AF0E5A270}" dt="2022-08-08T10:54:59.738" v="122" actId="20577"/>
          <ac:spMkLst>
            <pc:docMk/>
            <pc:sldMk cId="3206532735" sldId="362"/>
            <ac:spMk id="3" creationId="{00000000-0000-0000-0000-000000000000}"/>
          </ac:spMkLst>
        </pc:spChg>
      </pc:sldChg>
      <pc:sldChg chg="modSp">
        <pc:chgData name="Eve Thould" userId="38451c84653f422f" providerId="LiveId" clId="{A33B58D3-3ABF-4C40-A986-EA1AF0E5A270}" dt="2022-08-03T12:32:14.676" v="21" actId="14826"/>
        <pc:sldMkLst>
          <pc:docMk/>
          <pc:sldMk cId="2669153360" sldId="363"/>
        </pc:sldMkLst>
        <pc:picChg chg="mod">
          <ac:chgData name="Eve Thould" userId="38451c84653f422f" providerId="LiveId" clId="{A33B58D3-3ABF-4C40-A986-EA1AF0E5A270}" dt="2022-08-03T12:32:14.676" v="21" actId="14826"/>
          <ac:picMkLst>
            <pc:docMk/>
            <pc:sldMk cId="2669153360" sldId="363"/>
            <ac:picMk id="3074" creationId="{3912779A-B30B-7943-B66D-A3C1BDF13A6D}"/>
          </ac:picMkLst>
        </pc:picChg>
      </pc:sldChg>
      <pc:sldChg chg="modSp mod">
        <pc:chgData name="Eve Thould" userId="38451c84653f422f" providerId="LiveId" clId="{A33B58D3-3ABF-4C40-A986-EA1AF0E5A270}" dt="2022-08-03T12:40:24.067" v="60" actId="20577"/>
        <pc:sldMkLst>
          <pc:docMk/>
          <pc:sldMk cId="20301891" sldId="364"/>
        </pc:sldMkLst>
        <pc:spChg chg="mod">
          <ac:chgData name="Eve Thould" userId="38451c84653f422f" providerId="LiveId" clId="{A33B58D3-3ABF-4C40-A986-EA1AF0E5A270}" dt="2022-08-03T12:40:24.067" v="60" actId="20577"/>
          <ac:spMkLst>
            <pc:docMk/>
            <pc:sldMk cId="20301891" sldId="364"/>
            <ac:spMk id="3" creationId="{00000000-0000-0000-0000-000000000000}"/>
          </ac:spMkLst>
        </pc:spChg>
      </pc:sldChg>
      <pc:sldMasterChg chg="modSp mod">
        <pc:chgData name="Eve Thould" userId="38451c84653f422f" providerId="LiveId" clId="{A33B58D3-3ABF-4C40-A986-EA1AF0E5A270}" dt="2022-08-03T12:28:51.111" v="20" actId="20577"/>
        <pc:sldMasterMkLst>
          <pc:docMk/>
          <pc:sldMasterMk cId="0" sldId="2147483651"/>
        </pc:sldMasterMkLst>
        <pc:spChg chg="mod">
          <ac:chgData name="Eve Thould" userId="38451c84653f422f" providerId="LiveId" clId="{A33B58D3-3ABF-4C40-A986-EA1AF0E5A270}" dt="2022-08-03T12:28:51.111" v="20"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Can you think of a policy or procedure that would only be applicable to a specific type of organisation?</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organisational types</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8194607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81659302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7881942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discuss the importance of reviewing and updating policies and the impacts of not doing this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15</a:t>
            </a:fld>
            <a:endParaRPr lang="en-GB" dirty="0"/>
          </a:p>
        </p:txBody>
      </p:sp>
    </p:spTree>
    <p:extLst>
      <p:ext uri="{BB962C8B-B14F-4D97-AF65-F5344CB8AC3E}">
        <p14:creationId xmlns:p14="http://schemas.microsoft.com/office/powerpoint/2010/main" val="31033821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16</a:t>
            </a:fld>
            <a:endParaRPr lang="en-GB" dirty="0"/>
          </a:p>
        </p:txBody>
      </p:sp>
    </p:spTree>
    <p:extLst>
      <p:ext uri="{BB962C8B-B14F-4D97-AF65-F5344CB8AC3E}">
        <p14:creationId xmlns:p14="http://schemas.microsoft.com/office/powerpoint/2010/main" val="18232543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2328838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260478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2792153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35256152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sz="1200" b="1" dirty="0"/>
              <a:t>What do you think organisations should do when developing a new policy or procedure?</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developing a policy or procedure. </a:t>
            </a:r>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4150347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3288498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010280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11</a:t>
            </a:fld>
            <a:endParaRPr lang="en-GB" dirty="0"/>
          </a:p>
        </p:txBody>
      </p:sp>
    </p:spTree>
    <p:extLst>
      <p:ext uri="{BB962C8B-B14F-4D97-AF65-F5344CB8AC3E}">
        <p14:creationId xmlns:p14="http://schemas.microsoft.com/office/powerpoint/2010/main" val="1475761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17</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53B418EC-06B4-298B-7F2C-1AC14E08C02F}"/>
              </a:ext>
            </a:extLst>
          </p:cNvPr>
          <p:cNvPicPr>
            <a:picLocks noChangeAspect="1"/>
          </p:cNvPicPr>
          <p:nvPr userDrawn="1"/>
        </p:nvPicPr>
        <p:blipFill>
          <a:blip r:embed="rId4"/>
          <a:stretch>
            <a:fillRect/>
          </a:stretch>
        </p:blipFill>
        <p:spPr>
          <a:xfrm>
            <a:off x="8183436" y="5952667"/>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3</a:t>
            </a:r>
            <a:r>
              <a:rPr lang="en-GB">
                <a:ea typeface="ＭＳ Ｐゴシック" pitchFamily="-105" charset="-128"/>
                <a:cs typeface="ＭＳ Ｐゴシック" pitchFamily="-105" charset="-128"/>
              </a:rPr>
              <a:t>: Developing </a:t>
            </a:r>
            <a:r>
              <a:rPr lang="en-GB"/>
              <a:t>policies </a:t>
            </a:r>
            <a:r>
              <a:rPr lang="en-GB" dirty="0"/>
              <a:t>and procedures</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(3)</a:t>
            </a:r>
          </a:p>
        </p:txBody>
      </p:sp>
      <p:sp>
        <p:nvSpPr>
          <p:cNvPr id="3" name="Content Placeholder 2"/>
          <p:cNvSpPr>
            <a:spLocks noGrp="1"/>
          </p:cNvSpPr>
          <p:nvPr>
            <p:ph sz="quarter" idx="10"/>
          </p:nvPr>
        </p:nvSpPr>
        <p:spPr>
          <a:xfrm>
            <a:off x="457200" y="1989312"/>
            <a:ext cx="5266928" cy="4248000"/>
          </a:xfrm>
        </p:spPr>
        <p:txBody>
          <a:bodyPr/>
          <a:lstStyle/>
          <a:p>
            <a:pPr marL="0" lvl="1" indent="0">
              <a:buNone/>
            </a:pPr>
            <a:r>
              <a:rPr lang="en-US" dirty="0"/>
              <a:t>All policies are usually approved by the next level of management from the person creating the policy, </a:t>
            </a:r>
            <a:r>
              <a:rPr lang="en-US" dirty="0" err="1"/>
              <a:t>ie</a:t>
            </a:r>
            <a:r>
              <a:rPr lang="en-US" dirty="0"/>
              <a:t> a senior manger or CEO.  </a:t>
            </a:r>
          </a:p>
          <a:p>
            <a:pPr marL="0" lvl="1" indent="0">
              <a:buNone/>
            </a:pPr>
            <a:r>
              <a:rPr lang="en-US" dirty="0"/>
              <a:t>Some policies introduced to an organisation will also require board approval, these could include regulatory related policies. </a:t>
            </a:r>
          </a:p>
          <a:p>
            <a:pPr marL="0" lvl="1" indent="0">
              <a:buNone/>
            </a:pPr>
            <a:r>
              <a:rPr lang="en-US" dirty="0"/>
              <a:t>Examples of policies that would require board approval could be a pension or recruitment policy. </a:t>
            </a:r>
            <a:endParaRPr lang="en-US" b="1" dirty="0"/>
          </a:p>
          <a:p>
            <a:pPr marL="0" lvl="1" indent="0">
              <a:buNone/>
            </a:pPr>
            <a:endParaRPr lang="en-US" dirty="0"/>
          </a:p>
        </p:txBody>
      </p:sp>
      <p:pic>
        <p:nvPicPr>
          <p:cNvPr id="2050" name="Picture 2">
            <a:extLst>
              <a:ext uri="{FF2B5EF4-FFF2-40B4-BE49-F238E27FC236}">
                <a16:creationId xmlns:a16="http://schemas.microsoft.com/office/drawing/2014/main" id="{8DFA61D2-02BB-7E40-A2D2-2C301050957C}"/>
              </a:ext>
            </a:extLst>
          </p:cNvPr>
          <p:cNvPicPr>
            <a:picLocks noChangeAspect="1" noChangeArrowheads="1"/>
          </p:cNvPicPr>
          <p:nvPr/>
        </p:nvPicPr>
        <p:blipFill>
          <a:blip r:embed="rId3"/>
          <a:srcRect t="5537" b="5537"/>
          <a:stretch/>
        </p:blipFill>
        <p:spPr bwMode="auto">
          <a:xfrm>
            <a:off x="5959964" y="2276872"/>
            <a:ext cx="2736304"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22825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(4)</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b="1" dirty="0"/>
              <a:t>Meetings: </a:t>
            </a:r>
            <a:r>
              <a:rPr lang="en-US" dirty="0"/>
              <a:t>Meetings should be held between relevant/affected departmental areas to ensure their input into the policy/procedure. This will ensure a multi-disciplinary approach to the policy and procedure and ensure if it as effective as it can be. For example, for a sales ordering process then the sales department/sales manager should be involved as a stakeholder. </a:t>
            </a:r>
            <a:endParaRPr lang="en-US" b="1" dirty="0"/>
          </a:p>
          <a:p>
            <a:pPr marL="0" lvl="1" indent="0">
              <a:buNone/>
            </a:pPr>
            <a:endParaRPr lang="en-US" dirty="0"/>
          </a:p>
          <a:p>
            <a:pPr marL="0" lvl="1" indent="0">
              <a:buNone/>
            </a:pPr>
            <a:r>
              <a:rPr lang="en-US" b="1" dirty="0"/>
              <a:t>Consultations with staff: </a:t>
            </a:r>
            <a:r>
              <a:rPr lang="en-US" dirty="0"/>
              <a:t>This is an </a:t>
            </a:r>
            <a:r>
              <a:rPr lang="en-GB" dirty="0"/>
              <a:t>opportunity for the organisation to consider alternative proposals submitted by the employee or employee’s viewpoints before implementing the policy/procedure. This is crucial to ensure employee buy in and to understand areas which might not have been previously considered. </a:t>
            </a:r>
            <a:endParaRPr lang="en-US" dirty="0"/>
          </a:p>
          <a:p>
            <a:pPr marL="0" lvl="1" indent="0">
              <a:buNone/>
            </a:pPr>
            <a:r>
              <a:rPr lang="en-US" dirty="0"/>
              <a:t> </a:t>
            </a:r>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2840180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(5)</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b="1" dirty="0"/>
              <a:t>Consultations with unions (if applicable): </a:t>
            </a:r>
            <a:r>
              <a:rPr lang="en-US" dirty="0"/>
              <a:t>Organisations should involve unions when creating any new policies or making a change to any existing policy that would affect the union members, an example of this could be a change in the company pension policy. </a:t>
            </a:r>
          </a:p>
          <a:p>
            <a:pPr marL="0" lvl="1" indent="0">
              <a:buNone/>
            </a:pPr>
            <a:endParaRPr lang="en-US" b="1" dirty="0"/>
          </a:p>
          <a:p>
            <a:pPr marL="0" lvl="1" indent="0">
              <a:buNone/>
            </a:pPr>
            <a:r>
              <a:rPr lang="en-US" b="1" dirty="0"/>
              <a:t>Board feedback: </a:t>
            </a:r>
            <a:r>
              <a:rPr lang="en-US" dirty="0"/>
              <a:t>Once the board reviews the policy, the feedback should also be reviewed and changes made as suggested. The board may have queries over certain aspects of the policy and may wish to seek additional details before final approval. </a:t>
            </a:r>
          </a:p>
          <a:p>
            <a:pPr marL="0" lvl="1" indent="0">
              <a:buNone/>
            </a:pPr>
            <a:r>
              <a:rPr lang="en-US" dirty="0"/>
              <a:t> </a:t>
            </a:r>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6432884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(6)</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dirty="0"/>
              <a:t>These are </a:t>
            </a:r>
            <a:r>
              <a:rPr lang="en-US"/>
              <a:t>the nine </a:t>
            </a:r>
            <a:r>
              <a:rPr lang="en-US" dirty="0"/>
              <a:t>steps to take when implementing a policy/procedure:</a:t>
            </a:r>
            <a:endParaRPr lang="en-GB" dirty="0"/>
          </a:p>
          <a:p>
            <a:r>
              <a:rPr lang="en-GB" b="1" dirty="0"/>
              <a:t>Step 1: </a:t>
            </a:r>
            <a:r>
              <a:rPr lang="en-GB" dirty="0"/>
              <a:t>Consultation with employees. </a:t>
            </a:r>
          </a:p>
          <a:p>
            <a:r>
              <a:rPr lang="en-GB" b="1" dirty="0"/>
              <a:t>Step 2: </a:t>
            </a:r>
            <a:r>
              <a:rPr lang="en-GB" dirty="0"/>
              <a:t>Tailor the policy to the organisation.</a:t>
            </a:r>
          </a:p>
          <a:p>
            <a:r>
              <a:rPr lang="en-GB" b="1" dirty="0"/>
              <a:t>Step 3: </a:t>
            </a:r>
            <a:r>
              <a:rPr lang="en-GB" dirty="0"/>
              <a:t>Define clear and specific objectives.</a:t>
            </a:r>
          </a:p>
          <a:p>
            <a:r>
              <a:rPr lang="en-GB" b="1" dirty="0"/>
              <a:t>Step 4: </a:t>
            </a:r>
            <a:r>
              <a:rPr lang="en-GB" dirty="0"/>
              <a:t>Ensure the policy is realistic.</a:t>
            </a:r>
          </a:p>
          <a:p>
            <a:r>
              <a:rPr lang="en-GB" b="1" dirty="0"/>
              <a:t>Step 5</a:t>
            </a:r>
            <a:r>
              <a:rPr lang="en-GB" dirty="0"/>
              <a:t>: Distribute the policy/procedure.</a:t>
            </a:r>
          </a:p>
          <a:p>
            <a:endParaRPr lang="en-GB" dirty="0"/>
          </a:p>
          <a:p>
            <a:pPr marL="0" lvl="1" indent="0">
              <a:buNone/>
            </a:pPr>
            <a:r>
              <a:rPr lang="en-US" b="1" dirty="0"/>
              <a:t> </a:t>
            </a:r>
            <a:endParaRPr lang="en-US" dirty="0"/>
          </a:p>
          <a:p>
            <a:pPr marL="0" lvl="1" indent="0">
              <a:buNone/>
            </a:pPr>
            <a:endParaRPr lang="en-US" dirty="0"/>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32065327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(7)</a:t>
            </a:r>
          </a:p>
        </p:txBody>
      </p:sp>
      <p:sp>
        <p:nvSpPr>
          <p:cNvPr id="3" name="Content Placeholder 2"/>
          <p:cNvSpPr>
            <a:spLocks noGrp="1"/>
          </p:cNvSpPr>
          <p:nvPr>
            <p:ph sz="quarter" idx="10"/>
          </p:nvPr>
        </p:nvSpPr>
        <p:spPr>
          <a:xfrm>
            <a:off x="457200" y="1989312"/>
            <a:ext cx="8435280" cy="4248000"/>
          </a:xfrm>
        </p:spPr>
        <p:txBody>
          <a:bodyPr/>
          <a:lstStyle/>
          <a:p>
            <a:r>
              <a:rPr lang="en-GB" b="1" dirty="0"/>
              <a:t>Step 6: </a:t>
            </a:r>
            <a:r>
              <a:rPr lang="en-GB" dirty="0"/>
              <a:t>Provide training to all employees in relation to the policy/procedure.</a:t>
            </a:r>
          </a:p>
          <a:p>
            <a:r>
              <a:rPr lang="en-GB" b="1" dirty="0"/>
              <a:t>Step 7:</a:t>
            </a:r>
            <a:r>
              <a:rPr lang="en-GB" dirty="0"/>
              <a:t> Ensure consistency in the implementation.</a:t>
            </a:r>
          </a:p>
          <a:p>
            <a:r>
              <a:rPr lang="en-GB" b="1" dirty="0"/>
              <a:t>Step 8:</a:t>
            </a:r>
            <a:r>
              <a:rPr lang="en-GB" dirty="0"/>
              <a:t> Review policy/procedure regularly.</a:t>
            </a:r>
          </a:p>
          <a:p>
            <a:r>
              <a:rPr lang="en-GB" b="1" dirty="0"/>
              <a:t>Step 9</a:t>
            </a:r>
            <a:r>
              <a:rPr lang="en-GB" dirty="0"/>
              <a:t>: Enforce the policy/procedure within the workplace with staff.</a:t>
            </a:r>
          </a:p>
          <a:p>
            <a:pPr marL="0" lvl="1" indent="0">
              <a:buNone/>
            </a:pPr>
            <a:r>
              <a:rPr lang="en-US" b="1" dirty="0"/>
              <a:t> </a:t>
            </a:r>
            <a:endParaRPr lang="en-US" dirty="0"/>
          </a:p>
          <a:p>
            <a:pPr marL="0" lvl="1" indent="0">
              <a:buNone/>
            </a:pPr>
            <a:endParaRPr lang="en-US" dirty="0"/>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34134896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(8)</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b="1" dirty="0"/>
              <a:t>Importance of reviewing and updating policies: </a:t>
            </a:r>
            <a:r>
              <a:rPr lang="en-US" dirty="0"/>
              <a:t>A policy or procedure should have a clear review cycle. This can range from 1 year to 4 years depending on the policy. Some policies must be reviewed annually for lawful purposes such as health and safety, data protection, etc. </a:t>
            </a:r>
          </a:p>
          <a:p>
            <a:pPr marL="0" lvl="1" indent="0">
              <a:buNone/>
            </a:pPr>
            <a:r>
              <a:rPr lang="en-US" dirty="0"/>
              <a:t>A review will involve looking at the policy or procedure and ensuring it is still relevant, appropriate and in line with the actual work being carried out. </a:t>
            </a:r>
          </a:p>
          <a:p>
            <a:pPr marL="0" lvl="1" indent="0">
              <a:buNone/>
            </a:pPr>
            <a:r>
              <a:rPr lang="en-US" dirty="0"/>
              <a:t>A change to a policy or procedure should not be left until the next review if the organisation becomes aware of the change, a change can be made by reviewing the policy at any time. </a:t>
            </a:r>
          </a:p>
          <a:p>
            <a:pPr marL="0" lvl="1" indent="0">
              <a:buNone/>
            </a:pPr>
            <a:r>
              <a:rPr lang="en-US" dirty="0"/>
              <a:t> </a:t>
            </a:r>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203018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(9)</a:t>
            </a:r>
          </a:p>
        </p:txBody>
      </p:sp>
      <p:sp>
        <p:nvSpPr>
          <p:cNvPr id="3" name="Content Placeholder 2"/>
          <p:cNvSpPr>
            <a:spLocks noGrp="1"/>
          </p:cNvSpPr>
          <p:nvPr>
            <p:ph sz="quarter" idx="10"/>
          </p:nvPr>
        </p:nvSpPr>
        <p:spPr>
          <a:xfrm>
            <a:off x="457200" y="1989312"/>
            <a:ext cx="4556661" cy="4248000"/>
          </a:xfrm>
        </p:spPr>
        <p:txBody>
          <a:bodyPr/>
          <a:lstStyle/>
          <a:p>
            <a:pPr marL="0" lvl="1" indent="0">
              <a:buNone/>
            </a:pPr>
            <a:r>
              <a:rPr lang="en-US" b="1" dirty="0"/>
              <a:t>Policy management</a:t>
            </a:r>
          </a:p>
          <a:p>
            <a:pPr marL="0" lvl="1" indent="0">
              <a:buNone/>
            </a:pPr>
            <a:r>
              <a:rPr lang="en-GB" dirty="0"/>
              <a:t>The process of creating, distributing and updating policies and procedures within an organisation. </a:t>
            </a:r>
          </a:p>
          <a:p>
            <a:pPr marL="0" lvl="1" indent="0">
              <a:buNone/>
            </a:pPr>
            <a:r>
              <a:rPr lang="en-GB" dirty="0"/>
              <a:t>For example, once approved, an organisation may upload all policies to a central accessible location such as an intranet or employee handbook so employees can easily access the latest version. </a:t>
            </a:r>
            <a:endParaRPr lang="en-US" dirty="0"/>
          </a:p>
          <a:p>
            <a:pPr marL="0" lvl="1" indent="0">
              <a:buNone/>
            </a:pPr>
            <a:r>
              <a:rPr lang="en-US" dirty="0"/>
              <a:t> </a:t>
            </a:r>
          </a:p>
          <a:p>
            <a:pPr marL="0" lvl="1" indent="0">
              <a:buNone/>
            </a:pPr>
            <a:r>
              <a:rPr lang="en-US" dirty="0"/>
              <a:t> </a:t>
            </a:r>
          </a:p>
          <a:p>
            <a:pPr marL="0" lvl="1" indent="0">
              <a:buNone/>
            </a:pPr>
            <a:endParaRPr lang="en-US" dirty="0"/>
          </a:p>
        </p:txBody>
      </p:sp>
      <p:pic>
        <p:nvPicPr>
          <p:cNvPr id="3074" name="Picture 2">
            <a:extLst>
              <a:ext uri="{FF2B5EF4-FFF2-40B4-BE49-F238E27FC236}">
                <a16:creationId xmlns:a16="http://schemas.microsoft.com/office/drawing/2014/main" id="{3912779A-B30B-7943-B66D-A3C1BDF13A6D}"/>
              </a:ext>
            </a:extLst>
          </p:cNvPr>
          <p:cNvPicPr>
            <a:picLocks noChangeAspect="1" noChangeArrowheads="1"/>
          </p:cNvPicPr>
          <p:nvPr/>
        </p:nvPicPr>
        <p:blipFill>
          <a:blip r:embed="rId3"/>
          <a:srcRect t="14035" b="14035"/>
          <a:stretch/>
        </p:blipFill>
        <p:spPr bwMode="auto">
          <a:xfrm>
            <a:off x="5039544" y="2132856"/>
            <a:ext cx="4104456" cy="29523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91533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242411"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identify the different types of policies and procedures developed by different organisation types and the reason </a:t>
            </a:r>
            <a:r>
              <a:rPr lang="en-US"/>
              <a:t>for these  </a:t>
            </a:r>
            <a:endParaRPr lang="en-US" dirty="0"/>
          </a:p>
          <a:p>
            <a:pPr lvl="1"/>
            <a:r>
              <a:rPr lang="en-GB" dirty="0">
                <a:ea typeface="ＭＳ Ｐゴシック" pitchFamily="-105" charset="-128"/>
                <a:cs typeface="ＭＳ Ｐゴシック" pitchFamily="-105" charset="-128"/>
              </a:rPr>
              <a:t>evaluate the process organisations use to develop policies and procedures and how new policies and procedures are approved. </a:t>
            </a:r>
            <a:endParaRPr lang="en-US" dirty="0"/>
          </a:p>
        </p:txBody>
      </p:sp>
      <p:pic>
        <p:nvPicPr>
          <p:cNvPr id="3074" name="Picture 2">
            <a:extLst>
              <a:ext uri="{FF2B5EF4-FFF2-40B4-BE49-F238E27FC236}">
                <a16:creationId xmlns:a16="http://schemas.microsoft.com/office/drawing/2014/main" id="{A4A43075-6CBA-453A-B9C3-D5A7FB11DA24}"/>
              </a:ext>
            </a:extLst>
          </p:cNvPr>
          <p:cNvPicPr>
            <a:picLocks noChangeAspect="1" noChangeArrowheads="1"/>
          </p:cNvPicPr>
          <p:nvPr/>
        </p:nvPicPr>
        <p:blipFill>
          <a:blip r:embed="rId2"/>
          <a:srcRect/>
          <a:stretch/>
        </p:blipFill>
        <p:spPr bwMode="auto">
          <a:xfrm>
            <a:off x="2915816" y="3706431"/>
            <a:ext cx="3456384" cy="225356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a:t>
            </a:r>
          </a:p>
        </p:txBody>
      </p:sp>
      <p:sp>
        <p:nvSpPr>
          <p:cNvPr id="3" name="Content Placeholder 2"/>
          <p:cNvSpPr>
            <a:spLocks noGrp="1"/>
          </p:cNvSpPr>
          <p:nvPr>
            <p:ph sz="quarter" idx="10"/>
          </p:nvPr>
        </p:nvSpPr>
        <p:spPr>
          <a:xfrm>
            <a:off x="467544" y="1988840"/>
            <a:ext cx="7571184" cy="4248000"/>
          </a:xfrm>
        </p:spPr>
        <p:txBody>
          <a:bodyPr/>
          <a:lstStyle/>
          <a:p>
            <a:pPr marL="0" lvl="1" indent="0">
              <a:buNone/>
            </a:pPr>
            <a:r>
              <a:rPr lang="en-US" dirty="0"/>
              <a:t>The types of policies and procedures vary between different organisations and the type of the organisation. Some policies will only be applicable for certain organisation types and therefore may not be a policy or procedure in a different organisation type. </a:t>
            </a:r>
          </a:p>
          <a:p>
            <a:pPr marL="0" lvl="1" indent="0">
              <a:buNone/>
            </a:pPr>
            <a:r>
              <a:rPr lang="en-US" dirty="0"/>
              <a:t>The types of organisations include:</a:t>
            </a:r>
          </a:p>
          <a:p>
            <a:pPr lvl="1"/>
            <a:r>
              <a:rPr lang="en-US" dirty="0"/>
              <a:t>profit</a:t>
            </a:r>
          </a:p>
          <a:p>
            <a:pPr lvl="1"/>
            <a:r>
              <a:rPr lang="en-US" dirty="0"/>
              <a:t>not-for-profit</a:t>
            </a:r>
          </a:p>
          <a:p>
            <a:pPr lvl="1"/>
            <a:r>
              <a:rPr lang="en-US" dirty="0"/>
              <a:t>social enterprise</a:t>
            </a:r>
          </a:p>
          <a:p>
            <a:pPr lvl="1"/>
            <a:r>
              <a:rPr lang="en-US" dirty="0"/>
              <a:t>charity</a:t>
            </a:r>
          </a:p>
          <a:p>
            <a:pPr lvl="1"/>
            <a:r>
              <a:rPr lang="en-US" dirty="0"/>
              <a:t>philanthropy. </a:t>
            </a:r>
          </a:p>
        </p:txBody>
      </p:sp>
      <p:pic>
        <p:nvPicPr>
          <p:cNvPr id="4" name="Picture 2">
            <a:extLst>
              <a:ext uri="{FF2B5EF4-FFF2-40B4-BE49-F238E27FC236}">
                <a16:creationId xmlns:a16="http://schemas.microsoft.com/office/drawing/2014/main" id="{9799135C-80A2-CB44-878E-D646AAAC9AEC}"/>
              </a:ext>
            </a:extLst>
          </p:cNvPr>
          <p:cNvPicPr>
            <a:picLocks noChangeAspect="1" noChangeArrowheads="1"/>
          </p:cNvPicPr>
          <p:nvPr/>
        </p:nvPicPr>
        <p:blipFill>
          <a:blip r:embed="rId3"/>
          <a:srcRect l="984" r="984"/>
          <a:stretch/>
        </p:blipFill>
        <p:spPr bwMode="auto">
          <a:xfrm>
            <a:off x="5148064" y="3284984"/>
            <a:ext cx="3021270" cy="3081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(2)</a:t>
            </a:r>
          </a:p>
        </p:txBody>
      </p:sp>
      <p:sp>
        <p:nvSpPr>
          <p:cNvPr id="3" name="Content Placeholder 2"/>
          <p:cNvSpPr>
            <a:spLocks noGrp="1"/>
          </p:cNvSpPr>
          <p:nvPr>
            <p:ph sz="quarter" idx="10"/>
          </p:nvPr>
        </p:nvSpPr>
        <p:spPr>
          <a:xfrm>
            <a:off x="498376" y="1916832"/>
            <a:ext cx="8147248" cy="4248000"/>
          </a:xfrm>
        </p:spPr>
        <p:txBody>
          <a:bodyPr/>
          <a:lstStyle/>
          <a:p>
            <a:pPr marL="0" lvl="1" indent="0">
              <a:buNone/>
            </a:pPr>
            <a:r>
              <a:rPr lang="en-US" b="1" dirty="0"/>
              <a:t>Profit-making organisation:</a:t>
            </a:r>
            <a:r>
              <a:rPr lang="en-US" dirty="0"/>
              <a:t> They may have a contract management or supplier management policy. They could also have a donation policy providing information on donating to not-for-profit organisations. </a:t>
            </a:r>
          </a:p>
          <a:p>
            <a:pPr marL="0" lvl="1" indent="0">
              <a:buNone/>
            </a:pPr>
            <a:r>
              <a:rPr lang="en-US" dirty="0"/>
              <a:t>The profit-making organisation will have these types of policies and procedures in place to manage contracts such as income-based contracts ensuring they are maximised for opportunity and for managing money going out of the organisation. </a:t>
            </a:r>
          </a:p>
        </p:txBody>
      </p:sp>
    </p:spTree>
    <p:extLst>
      <p:ext uri="{BB962C8B-B14F-4D97-AF65-F5344CB8AC3E}">
        <p14:creationId xmlns:p14="http://schemas.microsoft.com/office/powerpoint/2010/main" val="3051213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(3)</a:t>
            </a:r>
          </a:p>
        </p:txBody>
      </p:sp>
      <p:sp>
        <p:nvSpPr>
          <p:cNvPr id="3" name="Content Placeholder 2"/>
          <p:cNvSpPr>
            <a:spLocks noGrp="1"/>
          </p:cNvSpPr>
          <p:nvPr>
            <p:ph sz="quarter" idx="10"/>
          </p:nvPr>
        </p:nvSpPr>
        <p:spPr>
          <a:xfrm>
            <a:off x="436623" y="1988840"/>
            <a:ext cx="8147248" cy="4248000"/>
          </a:xfrm>
        </p:spPr>
        <p:txBody>
          <a:bodyPr/>
          <a:lstStyle/>
          <a:p>
            <a:pPr marL="0" lvl="1" indent="0">
              <a:buNone/>
            </a:pPr>
            <a:r>
              <a:rPr lang="en-US" b="1" dirty="0"/>
              <a:t>Not-for-profit: </a:t>
            </a:r>
            <a:r>
              <a:rPr lang="en-US" dirty="0"/>
              <a:t>They may have policies and procedures around fundraising, community engagement and conflicts of interest. These will ensure the organisation is protected against any conflicts and give a clear focus on the process of work the organisation does such as fundraising. This could include information such as methods of fundraising.</a:t>
            </a:r>
          </a:p>
        </p:txBody>
      </p:sp>
      <p:pic>
        <p:nvPicPr>
          <p:cNvPr id="1026" name="Picture 2">
            <a:extLst>
              <a:ext uri="{FF2B5EF4-FFF2-40B4-BE49-F238E27FC236}">
                <a16:creationId xmlns:a16="http://schemas.microsoft.com/office/drawing/2014/main" id="{32D1C2C2-27FF-4187-A78D-523248A8B149}"/>
              </a:ext>
            </a:extLst>
          </p:cNvPr>
          <p:cNvPicPr>
            <a:picLocks noChangeAspect="1" noChangeArrowheads="1"/>
          </p:cNvPicPr>
          <p:nvPr/>
        </p:nvPicPr>
        <p:blipFill>
          <a:blip r:embed="rId3"/>
          <a:srcRect/>
          <a:stretch/>
        </p:blipFill>
        <p:spPr bwMode="auto">
          <a:xfrm>
            <a:off x="2987824" y="3777859"/>
            <a:ext cx="3168352" cy="21544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8614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(4)</a:t>
            </a:r>
          </a:p>
        </p:txBody>
      </p:sp>
      <p:sp>
        <p:nvSpPr>
          <p:cNvPr id="3" name="Content Placeholder 2"/>
          <p:cNvSpPr>
            <a:spLocks noGrp="1"/>
          </p:cNvSpPr>
          <p:nvPr>
            <p:ph sz="quarter" idx="10"/>
          </p:nvPr>
        </p:nvSpPr>
        <p:spPr>
          <a:xfrm>
            <a:off x="457200" y="1916832"/>
            <a:ext cx="8147248" cy="4248000"/>
          </a:xfrm>
        </p:spPr>
        <p:txBody>
          <a:bodyPr/>
          <a:lstStyle/>
          <a:p>
            <a:pPr marL="0" lvl="1" indent="0">
              <a:buNone/>
            </a:pPr>
            <a:r>
              <a:rPr lang="en-US" b="1" dirty="0"/>
              <a:t>Social enterprise:</a:t>
            </a:r>
            <a:r>
              <a:rPr lang="en-US" dirty="0"/>
              <a:t> They may have a social return in investment policy. This will allow them to calculate a return in investment figure to show the true purpose of the organisation, for example for every £1 invested in the organisation £18 is generated in social value. The policy could provide details on why this is calculated, including the sources of reference. </a:t>
            </a:r>
          </a:p>
        </p:txBody>
      </p:sp>
      <p:pic>
        <p:nvPicPr>
          <p:cNvPr id="2050" name="Picture 2">
            <a:extLst>
              <a:ext uri="{FF2B5EF4-FFF2-40B4-BE49-F238E27FC236}">
                <a16:creationId xmlns:a16="http://schemas.microsoft.com/office/drawing/2014/main" id="{9D3F5AFF-3F52-4FA4-A061-FF3DE2A4BE22}"/>
              </a:ext>
            </a:extLst>
          </p:cNvPr>
          <p:cNvPicPr>
            <a:picLocks noChangeAspect="1" noChangeArrowheads="1"/>
          </p:cNvPicPr>
          <p:nvPr/>
        </p:nvPicPr>
        <p:blipFill>
          <a:blip r:embed="rId3"/>
          <a:srcRect/>
          <a:stretch/>
        </p:blipFill>
        <p:spPr bwMode="auto">
          <a:xfrm>
            <a:off x="2951820" y="3573016"/>
            <a:ext cx="3240360" cy="2164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365678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by organisation types (5)</a:t>
            </a:r>
          </a:p>
        </p:txBody>
      </p:sp>
      <p:sp>
        <p:nvSpPr>
          <p:cNvPr id="3" name="Content Placeholder 2"/>
          <p:cNvSpPr>
            <a:spLocks noGrp="1"/>
          </p:cNvSpPr>
          <p:nvPr>
            <p:ph sz="quarter" idx="10"/>
          </p:nvPr>
        </p:nvSpPr>
        <p:spPr>
          <a:xfrm>
            <a:off x="443384" y="2132856"/>
            <a:ext cx="8147248" cy="4248000"/>
          </a:xfrm>
        </p:spPr>
        <p:txBody>
          <a:bodyPr/>
          <a:lstStyle/>
          <a:p>
            <a:pPr marL="0" lvl="1" indent="0">
              <a:buNone/>
            </a:pPr>
            <a:r>
              <a:rPr lang="en-US" b="1" dirty="0"/>
              <a:t>Charity:</a:t>
            </a:r>
            <a:r>
              <a:rPr lang="en-US" dirty="0"/>
              <a:t> Most charities rely on funding/grants and most funding bodies require charities to be able to produce certain policies before they will donate any money. They may have a Finance and Data Protection Policy. </a:t>
            </a:r>
          </a:p>
          <a:p>
            <a:pPr marL="0" lvl="1" indent="0">
              <a:buNone/>
            </a:pPr>
            <a:endParaRPr lang="en-US" dirty="0"/>
          </a:p>
          <a:p>
            <a:pPr marL="0" lvl="1" indent="0">
              <a:buNone/>
            </a:pPr>
            <a:r>
              <a:rPr lang="en-US" b="1" dirty="0"/>
              <a:t>Philanthropy:</a:t>
            </a:r>
            <a:r>
              <a:rPr lang="en-US" dirty="0"/>
              <a:t> They may have a community engagement policy or donation management policy in order to increase their connectivity with the local community and this will detail their approach to this. </a:t>
            </a:r>
          </a:p>
        </p:txBody>
      </p:sp>
    </p:spTree>
    <p:extLst>
      <p:ext uri="{BB962C8B-B14F-4D97-AF65-F5344CB8AC3E}">
        <p14:creationId xmlns:p14="http://schemas.microsoft.com/office/powerpoint/2010/main" val="2937415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(1)</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dirty="0"/>
              <a:t>When developing policies and procedures organisations must consider several factors to ensure that the policy/procedure is </a:t>
            </a:r>
            <a:r>
              <a:rPr lang="en-US" b="1" dirty="0"/>
              <a:t>fit for purpose</a:t>
            </a:r>
            <a:r>
              <a:rPr lang="en-US" dirty="0"/>
              <a:t>, </a:t>
            </a:r>
            <a:r>
              <a:rPr lang="en-US" b="1" dirty="0"/>
              <a:t>accurate</a:t>
            </a:r>
            <a:r>
              <a:rPr lang="en-US" dirty="0"/>
              <a:t>, </a:t>
            </a:r>
            <a:r>
              <a:rPr lang="en-US" b="1" dirty="0"/>
              <a:t>valid</a:t>
            </a:r>
            <a:r>
              <a:rPr lang="en-US" dirty="0"/>
              <a:t>, </a:t>
            </a:r>
            <a:r>
              <a:rPr lang="en-US" b="1" dirty="0"/>
              <a:t>consistent</a:t>
            </a:r>
            <a:r>
              <a:rPr lang="en-US" dirty="0"/>
              <a:t> and </a:t>
            </a:r>
            <a:r>
              <a:rPr lang="en-US" b="1" dirty="0"/>
              <a:t>appropriate</a:t>
            </a:r>
            <a:r>
              <a:rPr lang="en-US" dirty="0"/>
              <a:t>. </a:t>
            </a:r>
          </a:p>
          <a:p>
            <a:pPr marL="0" lvl="1" indent="0">
              <a:buNone/>
            </a:pPr>
            <a:r>
              <a:rPr lang="en-US" dirty="0"/>
              <a:t>Its important that the policy or procedure is reliable and is clear in the steps it is saying to take. </a:t>
            </a:r>
          </a:p>
          <a:p>
            <a:pPr marL="0" lvl="1" indent="0">
              <a:buNone/>
            </a:pPr>
            <a:r>
              <a:rPr lang="en-US" dirty="0"/>
              <a:t>Measures should be taken to ensure the policy and procedure has been tested. </a:t>
            </a:r>
          </a:p>
        </p:txBody>
      </p:sp>
    </p:spTree>
    <p:extLst>
      <p:ext uri="{BB962C8B-B14F-4D97-AF65-F5344CB8AC3E}">
        <p14:creationId xmlns:p14="http://schemas.microsoft.com/office/powerpoint/2010/main" val="35909419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Process organisations use to develop policies and procedures (2)</a:t>
            </a:r>
          </a:p>
        </p:txBody>
      </p:sp>
      <p:sp>
        <p:nvSpPr>
          <p:cNvPr id="3" name="Content Placeholder 2"/>
          <p:cNvSpPr>
            <a:spLocks noGrp="1"/>
          </p:cNvSpPr>
          <p:nvPr>
            <p:ph sz="quarter" idx="10"/>
          </p:nvPr>
        </p:nvSpPr>
        <p:spPr>
          <a:xfrm>
            <a:off x="457200" y="1989312"/>
            <a:ext cx="8435280" cy="4248000"/>
          </a:xfrm>
        </p:spPr>
        <p:txBody>
          <a:bodyPr/>
          <a:lstStyle/>
          <a:p>
            <a:pPr marL="0" lvl="1" indent="0">
              <a:buNone/>
            </a:pPr>
            <a:r>
              <a:rPr lang="en-US" dirty="0"/>
              <a:t>Developing a new policy or procedure has a process itself on how this should be handled. </a:t>
            </a:r>
          </a:p>
          <a:p>
            <a:pPr marL="0" lvl="1" indent="0">
              <a:buNone/>
            </a:pPr>
            <a:r>
              <a:rPr lang="en-US" dirty="0"/>
              <a:t>For example, this could include:</a:t>
            </a:r>
          </a:p>
          <a:p>
            <a:pPr lvl="1"/>
            <a:r>
              <a:rPr lang="en-US" b="1" dirty="0"/>
              <a:t>Step 1: </a:t>
            </a:r>
            <a:r>
              <a:rPr lang="en-US" dirty="0"/>
              <a:t>Arrange meetings to discuss policy.</a:t>
            </a:r>
          </a:p>
          <a:p>
            <a:pPr lvl="1"/>
            <a:r>
              <a:rPr lang="en-US" b="1" dirty="0"/>
              <a:t>Step 2: </a:t>
            </a:r>
            <a:r>
              <a:rPr lang="en-US" dirty="0"/>
              <a:t>Hold a consultation with staff affected by the policy and unions if appropriate. </a:t>
            </a:r>
          </a:p>
          <a:p>
            <a:pPr lvl="1"/>
            <a:r>
              <a:rPr lang="en-US" b="1" dirty="0"/>
              <a:t>Step 3: </a:t>
            </a:r>
            <a:r>
              <a:rPr lang="en-US" dirty="0"/>
              <a:t>Create policy and send to management team to review. </a:t>
            </a:r>
          </a:p>
          <a:p>
            <a:pPr lvl="1"/>
            <a:r>
              <a:rPr lang="en-US" b="1" dirty="0"/>
              <a:t>Step 4: </a:t>
            </a:r>
            <a:r>
              <a:rPr lang="en-US" dirty="0"/>
              <a:t>Internal approval of policy and board approval if required.</a:t>
            </a:r>
          </a:p>
          <a:p>
            <a:pPr marL="0" lvl="1" indent="0">
              <a:buNone/>
            </a:pPr>
            <a:endParaRPr lang="en-US" dirty="0"/>
          </a:p>
        </p:txBody>
      </p:sp>
    </p:spTree>
    <p:extLst>
      <p:ext uri="{BB962C8B-B14F-4D97-AF65-F5344CB8AC3E}">
        <p14:creationId xmlns:p14="http://schemas.microsoft.com/office/powerpoint/2010/main" val="132720368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E4349DD3-07E6-464A-9416-E07C32601DC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1444</TotalTime>
  <Words>1372</Words>
  <Application>Microsoft Office PowerPoint</Application>
  <PresentationFormat>On-screen Show (4:3)</PresentationFormat>
  <Paragraphs>115</Paragraphs>
  <Slides>17</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ＭＳ Ｐゴシック</vt:lpstr>
      <vt:lpstr>Arial</vt:lpstr>
      <vt:lpstr>Lucida Grande</vt:lpstr>
      <vt:lpstr>Times New Roman</vt:lpstr>
      <vt:lpstr>Default Design</vt:lpstr>
      <vt:lpstr>PowerPoint 3: Developing policies and procedures</vt:lpstr>
      <vt:lpstr>Objectives</vt:lpstr>
      <vt:lpstr>Types of policies and procedures by organisation types</vt:lpstr>
      <vt:lpstr>Types of policies and procedures by organisation types (2)</vt:lpstr>
      <vt:lpstr>Types of policies and procedures by organisation types (3)</vt:lpstr>
      <vt:lpstr>Types of policies and procedures by organisation types (4)</vt:lpstr>
      <vt:lpstr>Types of policies and procedures by organisation types (5)</vt:lpstr>
      <vt:lpstr>Process organisations use to develop policies and procedures (1)</vt:lpstr>
      <vt:lpstr>Process organisations use to develop policies and procedures (2)</vt:lpstr>
      <vt:lpstr>Process organisations use to develop policies and procedures (3)</vt:lpstr>
      <vt:lpstr>Process organisations use to develop policies and procedures (4)</vt:lpstr>
      <vt:lpstr>Process organisations use to develop policies and procedures (5)</vt:lpstr>
      <vt:lpstr>Process organisations use to develop policies and procedures (6)</vt:lpstr>
      <vt:lpstr>Process organisations use to develop policies and procedures (7)</vt:lpstr>
      <vt:lpstr>Process organisations use to develop policies and procedures (8)</vt:lpstr>
      <vt:lpstr>Process organisations use to develop policies and procedures (9)</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188</cp:revision>
  <dcterms:created xsi:type="dcterms:W3CDTF">2013-05-28T00:38:54Z</dcterms:created>
  <dcterms:modified xsi:type="dcterms:W3CDTF">2025-11-20T14:21:14Z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