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3"/>
  </p:notesMasterIdLst>
  <p:handoutMasterIdLst>
    <p:handoutMasterId r:id="rId14"/>
  </p:handoutMasterIdLst>
  <p:sldIdLst>
    <p:sldId id="256" r:id="rId5"/>
    <p:sldId id="331" r:id="rId6"/>
    <p:sldId id="341" r:id="rId7"/>
    <p:sldId id="354" r:id="rId8"/>
    <p:sldId id="355" r:id="rId9"/>
    <p:sldId id="356" r:id="rId10"/>
    <p:sldId id="357" r:id="rId11"/>
    <p:sldId id="267" r:id="rId12"/>
  </p:sldIdLst>
  <p:sldSz cx="9144000" cy="6858000" type="screen4x3"/>
  <p:notesSz cx="6858000" cy="9144000"/>
  <p:custDataLst>
    <p:tags r:id="rId1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9589F3-0792-4A01-93A7-D75585E534DC}" v="11" dt="2022-08-05T09:01:47.7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185"/>
    <p:restoredTop sz="86466"/>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F9589F3-0792-4A01-93A7-D75585E534DC}"/>
    <pc:docChg chg="modSld modMainMaster">
      <pc:chgData name="Eve Thould" userId="38451c84653f422f" providerId="LiveId" clId="{8F9589F3-0792-4A01-93A7-D75585E534DC}" dt="2022-08-08T10:57:56.506" v="95" actId="20577"/>
      <pc:docMkLst>
        <pc:docMk/>
      </pc:docMkLst>
      <pc:sldChg chg="modSp mod">
        <pc:chgData name="Eve Thould" userId="38451c84653f422f" providerId="LiveId" clId="{8F9589F3-0792-4A01-93A7-D75585E534DC}" dt="2022-08-03T15:06:33.801" v="89" actId="20577"/>
        <pc:sldMkLst>
          <pc:docMk/>
          <pc:sldMk cId="0" sldId="256"/>
        </pc:sldMkLst>
        <pc:spChg chg="mod">
          <ac:chgData name="Eve Thould" userId="38451c84653f422f" providerId="LiveId" clId="{8F9589F3-0792-4A01-93A7-D75585E534DC}" dt="2022-08-03T15:06:33.801" v="89" actId="20577"/>
          <ac:spMkLst>
            <pc:docMk/>
            <pc:sldMk cId="0" sldId="256"/>
            <ac:spMk id="2053" creationId="{00000000-0000-0000-0000-000000000000}"/>
          </ac:spMkLst>
        </pc:spChg>
        <pc:spChg chg="mod">
          <ac:chgData name="Eve Thould" userId="38451c84653f422f" providerId="LiveId" clId="{8F9589F3-0792-4A01-93A7-D75585E534DC}" dt="2022-08-03T12:44:31.586" v="0" actId="20577"/>
          <ac:spMkLst>
            <pc:docMk/>
            <pc:sldMk cId="0" sldId="256"/>
            <ac:spMk id="2054" creationId="{00000000-0000-0000-0000-000000000000}"/>
          </ac:spMkLst>
        </pc:spChg>
      </pc:sldChg>
      <pc:sldChg chg="addSp modSp mod">
        <pc:chgData name="Eve Thould" userId="38451c84653f422f" providerId="LiveId" clId="{8F9589F3-0792-4A01-93A7-D75585E534DC}" dt="2022-08-05T09:01:05.060" v="93" actId="14826"/>
        <pc:sldMkLst>
          <pc:docMk/>
          <pc:sldMk cId="0" sldId="331"/>
        </pc:sldMkLst>
        <pc:spChg chg="mod">
          <ac:chgData name="Eve Thould" userId="38451c84653f422f" providerId="LiveId" clId="{8F9589F3-0792-4A01-93A7-D75585E534DC}" dt="2022-08-04T15:05:39.656" v="92" actId="20577"/>
          <ac:spMkLst>
            <pc:docMk/>
            <pc:sldMk cId="0" sldId="331"/>
            <ac:spMk id="3" creationId="{00000000-0000-0000-0000-000000000000}"/>
          </ac:spMkLst>
        </pc:spChg>
        <pc:picChg chg="add mod">
          <ac:chgData name="Eve Thould" userId="38451c84653f422f" providerId="LiveId" clId="{8F9589F3-0792-4A01-93A7-D75585E534DC}" dt="2022-08-05T09:01:05.060" v="93" actId="14826"/>
          <ac:picMkLst>
            <pc:docMk/>
            <pc:sldMk cId="0" sldId="331"/>
            <ac:picMk id="2050" creationId="{009CD0CE-D834-4E42-AD64-41E1A1F2BA7B}"/>
          </ac:picMkLst>
        </pc:picChg>
      </pc:sldChg>
      <pc:sldChg chg="modSp modNotesTx">
        <pc:chgData name="Eve Thould" userId="38451c84653f422f" providerId="LiveId" clId="{8F9589F3-0792-4A01-93A7-D75585E534DC}" dt="2022-08-08T10:57:56.506" v="95" actId="20577"/>
        <pc:sldMkLst>
          <pc:docMk/>
          <pc:sldMk cId="2566656462" sldId="341"/>
        </pc:sldMkLst>
        <pc:picChg chg="mod">
          <ac:chgData name="Eve Thould" userId="38451c84653f422f" providerId="LiveId" clId="{8F9589F3-0792-4A01-93A7-D75585E534DC}" dt="2022-08-03T13:01:58.022" v="2" actId="14826"/>
          <ac:picMkLst>
            <pc:docMk/>
            <pc:sldMk cId="2566656462" sldId="341"/>
            <ac:picMk id="1026" creationId="{CD935740-3471-D940-83FC-9A9EB0667626}"/>
          </ac:picMkLst>
        </pc:picChg>
      </pc:sldChg>
      <pc:sldChg chg="addSp delSp modSp mod modNotesTx">
        <pc:chgData name="Eve Thould" userId="38451c84653f422f" providerId="LiveId" clId="{8F9589F3-0792-4A01-93A7-D75585E534DC}" dt="2022-08-05T09:01:47.769" v="94" actId="14826"/>
        <pc:sldMkLst>
          <pc:docMk/>
          <pc:sldMk cId="4004232402" sldId="354"/>
        </pc:sldMkLst>
        <pc:spChg chg="mod">
          <ac:chgData name="Eve Thould" userId="38451c84653f422f" providerId="LiveId" clId="{8F9589F3-0792-4A01-93A7-D75585E534DC}" dt="2022-08-03T13:19:15.224" v="28" actId="20577"/>
          <ac:spMkLst>
            <pc:docMk/>
            <pc:sldMk cId="4004232402" sldId="354"/>
            <ac:spMk id="3" creationId="{00000000-0000-0000-0000-000000000000}"/>
          </ac:spMkLst>
        </pc:spChg>
        <pc:picChg chg="add mod">
          <ac:chgData name="Eve Thould" userId="38451c84653f422f" providerId="LiveId" clId="{8F9589F3-0792-4A01-93A7-D75585E534DC}" dt="2022-08-05T09:01:47.769" v="94" actId="14826"/>
          <ac:picMkLst>
            <pc:docMk/>
            <pc:sldMk cId="4004232402" sldId="354"/>
            <ac:picMk id="1026" creationId="{2E510FE4-8007-4A36-BCE5-32D0F6248AD3}"/>
          </ac:picMkLst>
        </pc:picChg>
        <pc:picChg chg="del">
          <ac:chgData name="Eve Thould" userId="38451c84653f422f" providerId="LiveId" clId="{8F9589F3-0792-4A01-93A7-D75585E534DC}" dt="2022-08-03T13:05:29.873" v="3" actId="478"/>
          <ac:picMkLst>
            <pc:docMk/>
            <pc:sldMk cId="4004232402" sldId="354"/>
            <ac:picMk id="3074" creationId="{F693F80E-56D9-544A-9E09-D8CE90CAD53D}"/>
          </ac:picMkLst>
        </pc:picChg>
      </pc:sldChg>
      <pc:sldChg chg="modSp mod">
        <pc:chgData name="Eve Thould" userId="38451c84653f422f" providerId="LiveId" clId="{8F9589F3-0792-4A01-93A7-D75585E534DC}" dt="2022-08-03T13:19:10.911" v="27" actId="20577"/>
        <pc:sldMkLst>
          <pc:docMk/>
          <pc:sldMk cId="3843408735" sldId="355"/>
        </pc:sldMkLst>
        <pc:spChg chg="mod">
          <ac:chgData name="Eve Thould" userId="38451c84653f422f" providerId="LiveId" clId="{8F9589F3-0792-4A01-93A7-D75585E534DC}" dt="2022-08-03T13:19:10.911" v="27" actId="20577"/>
          <ac:spMkLst>
            <pc:docMk/>
            <pc:sldMk cId="3843408735" sldId="355"/>
            <ac:spMk id="3" creationId="{00000000-0000-0000-0000-000000000000}"/>
          </ac:spMkLst>
        </pc:spChg>
      </pc:sldChg>
      <pc:sldMasterChg chg="modSp mod">
        <pc:chgData name="Eve Thould" userId="38451c84653f422f" providerId="LiveId" clId="{8F9589F3-0792-4A01-93A7-D75585E534DC}" dt="2022-08-03T13:00:29.400" v="1" actId="20577"/>
        <pc:sldMasterMkLst>
          <pc:docMk/>
          <pc:sldMasterMk cId="0" sldId="2147483651"/>
        </pc:sldMasterMkLst>
        <pc:spChg chg="mod">
          <ac:chgData name="Eve Thould" userId="38451c84653f422f" providerId="LiveId" clId="{8F9589F3-0792-4A01-93A7-D75585E534DC}" dt="2022-08-03T13:00:29.400" v="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Can you think of example KPIs a car dealership might have each month?</a:t>
            </a:r>
          </a:p>
          <a:p>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KPIs and their experience to date of seeing or using KPI data.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417182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727389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38494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69064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B385FDD9-4C36-3EFA-F5DB-3DFF75FB6C77}"/>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dirty="0"/>
              <a:t>Reasons for using key </a:t>
            </a:r>
            <a:r>
              <a:rPr lang="en-GB"/>
              <a:t>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reasons organisations </a:t>
            </a:r>
            <a:r>
              <a:rPr lang="en-US"/>
              <a:t>use KPIs</a:t>
            </a:r>
            <a:endParaRPr lang="en-US" dirty="0"/>
          </a:p>
          <a:p>
            <a:pPr lvl="1"/>
            <a:r>
              <a:rPr lang="en-US" dirty="0"/>
              <a:t>compare KPIs with those of other businesses in the same sector.</a:t>
            </a:r>
          </a:p>
          <a:p>
            <a:pPr marL="0" lvl="1" indent="0">
              <a:buNone/>
            </a:pPr>
            <a:endParaRPr lang="en-US" dirty="0"/>
          </a:p>
        </p:txBody>
      </p:sp>
      <p:pic>
        <p:nvPicPr>
          <p:cNvPr id="2050" name="Picture 2">
            <a:extLst>
              <a:ext uri="{FF2B5EF4-FFF2-40B4-BE49-F238E27FC236}">
                <a16:creationId xmlns:a16="http://schemas.microsoft.com/office/drawing/2014/main" id="{009CD0CE-D834-4E42-AD64-41E1A1F2BA7B}"/>
              </a:ext>
            </a:extLst>
          </p:cNvPr>
          <p:cNvPicPr>
            <a:picLocks noChangeAspect="1" noChangeArrowheads="1"/>
          </p:cNvPicPr>
          <p:nvPr/>
        </p:nvPicPr>
        <p:blipFill>
          <a:blip r:embed="rId2"/>
          <a:srcRect/>
          <a:stretch/>
        </p:blipFill>
        <p:spPr bwMode="auto">
          <a:xfrm>
            <a:off x="2279154" y="2937561"/>
            <a:ext cx="4585692" cy="283395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What are KPIs?</a:t>
            </a:r>
          </a:p>
          <a:p>
            <a:pPr marL="0" lvl="1" indent="0">
              <a:buNone/>
            </a:pPr>
            <a:r>
              <a:rPr lang="en-US" dirty="0"/>
              <a:t>Key performance indicators (KPIs) are a type of performance measurement. They evaluate the success of an organisation against set activities over a period of time. This period could be daily, weekly, monthly or yearly. </a:t>
            </a:r>
          </a:p>
          <a:p>
            <a:pPr marL="0" lvl="1" indent="0">
              <a:buNone/>
            </a:pPr>
            <a:endParaRPr lang="en-US" dirty="0"/>
          </a:p>
          <a:p>
            <a:pPr marL="0" lvl="1" indent="0">
              <a:buNone/>
            </a:pPr>
            <a:r>
              <a:rPr lang="en-US" dirty="0"/>
              <a:t> </a:t>
            </a:r>
          </a:p>
          <a:p>
            <a:pPr marL="0" lvl="1" indent="0">
              <a:buNone/>
            </a:pPr>
            <a:endParaRPr lang="en-GB" dirty="0"/>
          </a:p>
        </p:txBody>
      </p:sp>
      <p:pic>
        <p:nvPicPr>
          <p:cNvPr id="1026" name="Picture 2">
            <a:extLst>
              <a:ext uri="{FF2B5EF4-FFF2-40B4-BE49-F238E27FC236}">
                <a16:creationId xmlns:a16="http://schemas.microsoft.com/office/drawing/2014/main" id="{CD935740-3471-D940-83FC-9A9EB0667626}"/>
              </a:ext>
            </a:extLst>
          </p:cNvPr>
          <p:cNvPicPr>
            <a:picLocks noChangeAspect="1" noChangeArrowheads="1"/>
          </p:cNvPicPr>
          <p:nvPr/>
        </p:nvPicPr>
        <p:blipFill>
          <a:blip r:embed="rId3"/>
          <a:srcRect/>
          <a:stretch/>
        </p:blipFill>
        <p:spPr bwMode="auto">
          <a:xfrm>
            <a:off x="974812" y="3373028"/>
            <a:ext cx="7194376" cy="2402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(2)</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Examples of KPIs could include:</a:t>
            </a:r>
          </a:p>
          <a:p>
            <a:pPr lvl="1"/>
            <a:r>
              <a:rPr lang="en-US" dirty="0"/>
              <a:t>targeted new customers per month</a:t>
            </a:r>
          </a:p>
          <a:p>
            <a:pPr lvl="1"/>
            <a:r>
              <a:rPr lang="en-GB" dirty="0"/>
              <a:t>revenue growth</a:t>
            </a:r>
          </a:p>
          <a:p>
            <a:pPr lvl="1"/>
            <a:r>
              <a:rPr lang="en-GB" dirty="0"/>
              <a:t>revenue per customer</a:t>
            </a:r>
          </a:p>
          <a:p>
            <a:pPr lvl="1"/>
            <a:r>
              <a:rPr lang="en-GB" dirty="0"/>
              <a:t>profit margin</a:t>
            </a:r>
          </a:p>
          <a:p>
            <a:pPr lvl="1"/>
            <a:r>
              <a:rPr lang="en-GB" dirty="0"/>
              <a:t>customer retention rate</a:t>
            </a:r>
          </a:p>
          <a:p>
            <a:pPr lvl="1"/>
            <a:r>
              <a:rPr lang="en-GB" dirty="0"/>
              <a:t>customer satisfaction</a:t>
            </a:r>
          </a:p>
          <a:p>
            <a:pPr lvl="1"/>
            <a:r>
              <a:rPr lang="en-GB" dirty="0"/>
              <a:t>website visitors per months </a:t>
            </a:r>
          </a:p>
          <a:p>
            <a:pPr lvl="1"/>
            <a:r>
              <a:rPr lang="en-GB" dirty="0"/>
              <a:t>conversions per month.</a:t>
            </a: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pic>
        <p:nvPicPr>
          <p:cNvPr id="1026" name="Picture 2">
            <a:extLst>
              <a:ext uri="{FF2B5EF4-FFF2-40B4-BE49-F238E27FC236}">
                <a16:creationId xmlns:a16="http://schemas.microsoft.com/office/drawing/2014/main" id="{2E510FE4-8007-4A36-BCE5-32D0F6248AD3}"/>
              </a:ext>
            </a:extLst>
          </p:cNvPr>
          <p:cNvPicPr>
            <a:picLocks noChangeAspect="1" noChangeArrowheads="1"/>
          </p:cNvPicPr>
          <p:nvPr/>
        </p:nvPicPr>
        <p:blipFill>
          <a:blip r:embed="rId3"/>
          <a:srcRect/>
          <a:stretch/>
        </p:blipFill>
        <p:spPr bwMode="auto">
          <a:xfrm>
            <a:off x="4932040" y="2479281"/>
            <a:ext cx="3649588" cy="2437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4232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(3)</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Organisations use KPIs to:</a:t>
            </a:r>
          </a:p>
          <a:p>
            <a:pPr lvl="1"/>
            <a:r>
              <a:rPr lang="en-GB" dirty="0"/>
              <a:t>monitor the organisation at departmental level to ensure it is on track to meet objectives and goals</a:t>
            </a:r>
          </a:p>
          <a:p>
            <a:pPr lvl="1"/>
            <a:r>
              <a:rPr lang="en-GB" dirty="0"/>
              <a:t>assist decision-making</a:t>
            </a:r>
          </a:p>
          <a:p>
            <a:pPr lvl="1"/>
            <a:r>
              <a:rPr lang="en-GB" dirty="0"/>
              <a:t>measure performance against goals </a:t>
            </a:r>
          </a:p>
          <a:p>
            <a:pPr lvl="1"/>
            <a:r>
              <a:rPr lang="en-GB" dirty="0"/>
              <a:t>identify any areas off concern quickly</a:t>
            </a:r>
          </a:p>
          <a:p>
            <a:pPr lvl="1"/>
            <a:r>
              <a:rPr lang="en-GB" dirty="0"/>
              <a:t>set targets for teams</a:t>
            </a:r>
          </a:p>
          <a:p>
            <a:pPr lvl="1"/>
            <a:r>
              <a:rPr lang="en-GB" dirty="0"/>
              <a:t>enhance performance of the organisation</a:t>
            </a:r>
          </a:p>
          <a:p>
            <a:pPr lvl="1"/>
            <a:r>
              <a:rPr lang="en-GB" dirty="0"/>
              <a:t>identify any patterns or trends</a:t>
            </a:r>
          </a:p>
          <a:p>
            <a:pPr lvl="1"/>
            <a:r>
              <a:rPr lang="en-GB" dirty="0"/>
              <a:t>to solve problems or identify opportunities.</a:t>
            </a:r>
          </a:p>
          <a:p>
            <a:pPr lvl="1"/>
            <a:endParaRPr lang="en-GB"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3843408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Understand</a:t>
            </a:r>
            <a:r>
              <a:rPr lang="en-US" dirty="0"/>
              <a:t> </a:t>
            </a:r>
            <a:r>
              <a:rPr lang="en-US" dirty="0">
                <a:solidFill>
                  <a:srgbClr val="0077E3"/>
                </a:solidFill>
                <a:latin typeface="+mj-lt"/>
              </a:rPr>
              <a:t>the reasons organisations use KPIs (4)</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The reasons why organisations use KPIs: </a:t>
            </a:r>
          </a:p>
          <a:p>
            <a:pPr lvl="1"/>
            <a:r>
              <a:rPr lang="en-GB" b="1" dirty="0"/>
              <a:t>Strategic</a:t>
            </a:r>
            <a:r>
              <a:rPr lang="en-GB" dirty="0"/>
              <a:t> – The KPIs should link to the strategic vision for the organisation. For example, if the strategic vision is to increase selling in new regions of the world each year, then the KPI might be to show ‘</a:t>
            </a:r>
            <a:r>
              <a:rPr lang="en-GB" i="1" dirty="0"/>
              <a:t>revenue per region per month</a:t>
            </a:r>
            <a:r>
              <a:rPr lang="en-GB" dirty="0"/>
              <a:t>’.</a:t>
            </a:r>
          </a:p>
          <a:p>
            <a:pPr lvl="1"/>
            <a:r>
              <a:rPr lang="en-GB" b="1" dirty="0"/>
              <a:t>Financial</a:t>
            </a:r>
            <a:r>
              <a:rPr lang="en-GB" dirty="0"/>
              <a:t> – The KPIs should link to the financial health of the company. This could include gross profit margin, net cash flow, working capital, payroll headcount ratio, etc. </a:t>
            </a:r>
          </a:p>
          <a:p>
            <a:pPr lvl="1"/>
            <a:r>
              <a:rPr lang="en-GB" b="1" dirty="0"/>
              <a:t>Operational goals </a:t>
            </a:r>
            <a:r>
              <a:rPr lang="en-GB" dirty="0"/>
              <a:t>–  The KPIs are used to monitor the day-to-day efficiency of the organisation. These could include order fulfilment time, employee satisfaction level, number of leads, number of conversions, etc. </a:t>
            </a:r>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376091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Compare KPIs with those of other businesses in the same sector </a:t>
            </a:r>
          </a:p>
        </p:txBody>
      </p:sp>
      <p:sp>
        <p:nvSpPr>
          <p:cNvPr id="3" name="Content Placeholder 2"/>
          <p:cNvSpPr>
            <a:spLocks noGrp="1"/>
          </p:cNvSpPr>
          <p:nvPr>
            <p:ph sz="quarter" idx="10"/>
          </p:nvPr>
        </p:nvSpPr>
        <p:spPr>
          <a:xfrm>
            <a:off x="457200" y="2060848"/>
            <a:ext cx="8229600" cy="4248000"/>
          </a:xfrm>
        </p:spPr>
        <p:txBody>
          <a:bodyPr/>
          <a:lstStyle/>
          <a:p>
            <a:pPr marL="0" lvl="1" indent="0">
              <a:buNone/>
            </a:pPr>
            <a:r>
              <a:rPr lang="en-GB" dirty="0"/>
              <a:t>Organisations can compare their own KPIs against other businesses in the same sector to ensure they remain competitive and in front of their competitors. </a:t>
            </a:r>
          </a:p>
          <a:p>
            <a:pPr marL="0" lvl="1" indent="0">
              <a:buNone/>
            </a:pPr>
            <a:r>
              <a:rPr lang="en-GB" dirty="0"/>
              <a:t>By doing this organisations can identify new product lines, increase sales revenue, identify gaps in the market and ensure customer satisfaction.  </a:t>
            </a:r>
          </a:p>
          <a:p>
            <a:pPr marL="0" lvl="1" indent="0">
              <a:buNone/>
            </a:pPr>
            <a:r>
              <a:rPr lang="en-GB" dirty="0"/>
              <a:t>Organisations can compare themselves against their competitors by completing a competitor analysis to understand the competitors' strengths and weaknesses in comparison with their own. It is also possible to monitor other businesses’ KPIs by keeping a close look at their business activities such as their social networks, company accounts, etc. </a:t>
            </a: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570320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8E0DC109-E5EA-4732-8282-B0DC41ECC3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2714</TotalTime>
  <Words>553</Words>
  <Application>Microsoft Office PowerPoint</Application>
  <PresentationFormat>On-screen Show (4:3)</PresentationFormat>
  <Paragraphs>69</Paragraphs>
  <Slides>8</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ＭＳ Ｐゴシック</vt:lpstr>
      <vt:lpstr>Arial</vt:lpstr>
      <vt:lpstr>Lucida Grande</vt:lpstr>
      <vt:lpstr>Times New Roman</vt:lpstr>
      <vt:lpstr>Default Design</vt:lpstr>
      <vt:lpstr>PowerPoint 5: Reasons for using key performance indicators (KPIs)</vt:lpstr>
      <vt:lpstr>Learning objectives</vt:lpstr>
      <vt:lpstr>Understand the reasons organisations use KPIs (1)</vt:lpstr>
      <vt:lpstr>Understand the reasons organisations use KPIs (2)</vt:lpstr>
      <vt:lpstr>Understand the reasons organisations use KPIs (3)</vt:lpstr>
      <vt:lpstr>Understand the reasons organisations use KPIs (4)</vt:lpstr>
      <vt:lpstr>Compare KPIs with those of other businesses in the same sector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194</cp:revision>
  <dcterms:created xsi:type="dcterms:W3CDTF">2013-05-28T00:38:54Z</dcterms:created>
  <dcterms:modified xsi:type="dcterms:W3CDTF">2025-11-20T14:23:04Z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