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4"/>
  </p:notesMasterIdLst>
  <p:handoutMasterIdLst>
    <p:handoutMasterId r:id="rId35"/>
  </p:handoutMasterIdLst>
  <p:sldIdLst>
    <p:sldId id="256" r:id="rId5"/>
    <p:sldId id="328" r:id="rId6"/>
    <p:sldId id="332" r:id="rId7"/>
    <p:sldId id="412" r:id="rId8"/>
    <p:sldId id="379" r:id="rId9"/>
    <p:sldId id="368" r:id="rId10"/>
    <p:sldId id="426" r:id="rId11"/>
    <p:sldId id="427" r:id="rId12"/>
    <p:sldId id="428" r:id="rId13"/>
    <p:sldId id="402" r:id="rId14"/>
    <p:sldId id="414" r:id="rId15"/>
    <p:sldId id="431" r:id="rId16"/>
    <p:sldId id="415" r:id="rId17"/>
    <p:sldId id="430" r:id="rId18"/>
    <p:sldId id="417" r:id="rId19"/>
    <p:sldId id="416" r:id="rId20"/>
    <p:sldId id="435" r:id="rId21"/>
    <p:sldId id="433" r:id="rId22"/>
    <p:sldId id="420" r:id="rId23"/>
    <p:sldId id="381" r:id="rId24"/>
    <p:sldId id="421" r:id="rId25"/>
    <p:sldId id="422" r:id="rId26"/>
    <p:sldId id="436" r:id="rId27"/>
    <p:sldId id="440" r:id="rId28"/>
    <p:sldId id="434" r:id="rId29"/>
    <p:sldId id="438" r:id="rId30"/>
    <p:sldId id="439" r:id="rId31"/>
    <p:sldId id="441" r:id="rId32"/>
    <p:sldId id="267" r:id="rId33"/>
  </p:sldIdLst>
  <p:sldSz cx="9144000" cy="6858000" type="screen4x3"/>
  <p:notesSz cx="6858000" cy="9144000"/>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EC1F424-339D-40A3-C624-44BD335D361E}" name="Lesley Renwick" initials="LR" userId="1a46d786695b71de" providerId="Windows Live"/>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EF8195-00F9-4BA3-88F4-74C146C541D4}" v="5" dt="2022-09-20T14:22:46.985"/>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362" autoAdjust="0"/>
    <p:restoredTop sz="94590" autoAdjust="0"/>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6AEF8195-00F9-4BA3-88F4-74C146C541D4}"/>
    <pc:docChg chg="undo custSel addSld delSld modSld">
      <pc:chgData name="Eve Thould" userId="38451c84653f422f" providerId="LiveId" clId="{6AEF8195-00F9-4BA3-88F4-74C146C541D4}" dt="2022-09-21T11:07:59.810" v="141" actId="20577"/>
      <pc:docMkLst>
        <pc:docMk/>
      </pc:docMkLst>
      <pc:sldChg chg="modSp mod">
        <pc:chgData name="Eve Thould" userId="38451c84653f422f" providerId="LiveId" clId="{6AEF8195-00F9-4BA3-88F4-74C146C541D4}" dt="2022-09-20T14:30:38.919" v="128" actId="20577"/>
        <pc:sldMkLst>
          <pc:docMk/>
          <pc:sldMk cId="0" sldId="256"/>
        </pc:sldMkLst>
        <pc:spChg chg="mod">
          <ac:chgData name="Eve Thould" userId="38451c84653f422f" providerId="LiveId" clId="{6AEF8195-00F9-4BA3-88F4-74C146C541D4}" dt="2022-09-20T14:30:38.919" v="128" actId="20577"/>
          <ac:spMkLst>
            <pc:docMk/>
            <pc:sldMk cId="0" sldId="256"/>
            <ac:spMk id="2053" creationId="{00000000-0000-0000-0000-000000000000}"/>
          </ac:spMkLst>
        </pc:spChg>
      </pc:sldChg>
      <pc:sldChg chg="modSp mod">
        <pc:chgData name="Eve Thould" userId="38451c84653f422f" providerId="LiveId" clId="{6AEF8195-00F9-4BA3-88F4-74C146C541D4}" dt="2022-09-20T14:23:02.151" v="14" actId="20577"/>
        <pc:sldMkLst>
          <pc:docMk/>
          <pc:sldMk cId="0" sldId="332"/>
        </pc:sldMkLst>
        <pc:spChg chg="mod">
          <ac:chgData name="Eve Thould" userId="38451c84653f422f" providerId="LiveId" clId="{6AEF8195-00F9-4BA3-88F4-74C146C541D4}" dt="2022-09-20T14:23:02.151" v="14" actId="20577"/>
          <ac:spMkLst>
            <pc:docMk/>
            <pc:sldMk cId="0" sldId="332"/>
            <ac:spMk id="3" creationId="{00000000-0000-0000-0000-000000000000}"/>
          </ac:spMkLst>
        </pc:spChg>
        <pc:picChg chg="mod">
          <ac:chgData name="Eve Thould" userId="38451c84653f422f" providerId="LiveId" clId="{6AEF8195-00F9-4BA3-88F4-74C146C541D4}" dt="2022-09-20T14:19:06.698" v="2" actId="14826"/>
          <ac:picMkLst>
            <pc:docMk/>
            <pc:sldMk cId="0" sldId="332"/>
            <ac:picMk id="5" creationId="{BE175CC8-ADDE-B451-83B0-E39533162090}"/>
          </ac:picMkLst>
        </pc:picChg>
      </pc:sldChg>
      <pc:sldChg chg="del">
        <pc:chgData name="Eve Thould" userId="38451c84653f422f" providerId="LiveId" clId="{6AEF8195-00F9-4BA3-88F4-74C146C541D4}" dt="2022-09-20T14:30:19.019" v="127" actId="2696"/>
        <pc:sldMkLst>
          <pc:docMk/>
          <pc:sldMk cId="0" sldId="334"/>
        </pc:sldMkLst>
      </pc:sldChg>
      <pc:sldChg chg="modSp mod">
        <pc:chgData name="Eve Thould" userId="38451c84653f422f" providerId="LiveId" clId="{6AEF8195-00F9-4BA3-88F4-74C146C541D4}" dt="2022-09-20T14:23:35.601" v="36" actId="20577"/>
        <pc:sldMkLst>
          <pc:docMk/>
          <pc:sldMk cId="3408070394" sldId="368"/>
        </pc:sldMkLst>
        <pc:spChg chg="mod">
          <ac:chgData name="Eve Thould" userId="38451c84653f422f" providerId="LiveId" clId="{6AEF8195-00F9-4BA3-88F4-74C146C541D4}" dt="2022-09-20T14:23:35.601" v="36" actId="20577"/>
          <ac:spMkLst>
            <pc:docMk/>
            <pc:sldMk cId="3408070394" sldId="368"/>
            <ac:spMk id="3" creationId="{00000000-0000-0000-0000-000000000000}"/>
          </ac:spMkLst>
        </pc:spChg>
        <pc:picChg chg="mod">
          <ac:chgData name="Eve Thould" userId="38451c84653f422f" providerId="LiveId" clId="{6AEF8195-00F9-4BA3-88F4-74C146C541D4}" dt="2022-09-20T14:22:26.341" v="4" actId="14826"/>
          <ac:picMkLst>
            <pc:docMk/>
            <pc:sldMk cId="3408070394" sldId="368"/>
            <ac:picMk id="6" creationId="{E015CAB9-04A2-FB44-0FE8-1BD2D7E73DB9}"/>
          </ac:picMkLst>
        </pc:picChg>
      </pc:sldChg>
      <pc:sldChg chg="modSp mod">
        <pc:chgData name="Eve Thould" userId="38451c84653f422f" providerId="LiveId" clId="{6AEF8195-00F9-4BA3-88F4-74C146C541D4}" dt="2022-09-21T11:05:33.203" v="129" actId="20577"/>
        <pc:sldMkLst>
          <pc:docMk/>
          <pc:sldMk cId="3299976292" sldId="379"/>
        </pc:sldMkLst>
        <pc:spChg chg="mod">
          <ac:chgData name="Eve Thould" userId="38451c84653f422f" providerId="LiveId" clId="{6AEF8195-00F9-4BA3-88F4-74C146C541D4}" dt="2022-09-21T11:05:33.203" v="129" actId="20577"/>
          <ac:spMkLst>
            <pc:docMk/>
            <pc:sldMk cId="3299976292" sldId="379"/>
            <ac:spMk id="3075" creationId="{00000000-0000-0000-0000-000000000000}"/>
          </ac:spMkLst>
        </pc:spChg>
      </pc:sldChg>
      <pc:sldChg chg="modSp mod">
        <pc:chgData name="Eve Thould" userId="38451c84653f422f" providerId="LiveId" clId="{6AEF8195-00F9-4BA3-88F4-74C146C541D4}" dt="2022-09-21T11:07:29.830" v="134" actId="948"/>
        <pc:sldMkLst>
          <pc:docMk/>
          <pc:sldMk cId="132413301" sldId="381"/>
        </pc:sldMkLst>
        <pc:spChg chg="mod">
          <ac:chgData name="Eve Thould" userId="38451c84653f422f" providerId="LiveId" clId="{6AEF8195-00F9-4BA3-88F4-74C146C541D4}" dt="2022-09-21T11:07:29.830" v="134" actId="948"/>
          <ac:spMkLst>
            <pc:docMk/>
            <pc:sldMk cId="132413301" sldId="381"/>
            <ac:spMk id="3" creationId="{00000000-0000-0000-0000-000000000000}"/>
          </ac:spMkLst>
        </pc:spChg>
      </pc:sldChg>
      <pc:sldChg chg="modSp mod">
        <pc:chgData name="Eve Thould" userId="38451c84653f422f" providerId="LiveId" clId="{6AEF8195-00F9-4BA3-88F4-74C146C541D4}" dt="2022-09-21T11:06:05.360" v="133" actId="20577"/>
        <pc:sldMkLst>
          <pc:docMk/>
          <pc:sldMk cId="1665516419" sldId="402"/>
        </pc:sldMkLst>
        <pc:spChg chg="mod">
          <ac:chgData name="Eve Thould" userId="38451c84653f422f" providerId="LiveId" clId="{6AEF8195-00F9-4BA3-88F4-74C146C541D4}" dt="2022-09-21T11:06:05.360" v="133" actId="20577"/>
          <ac:spMkLst>
            <pc:docMk/>
            <pc:sldMk cId="1665516419" sldId="402"/>
            <ac:spMk id="3075" creationId="{00000000-0000-0000-0000-000000000000}"/>
          </ac:spMkLst>
        </pc:spChg>
      </pc:sldChg>
      <pc:sldChg chg="modSp mod">
        <pc:chgData name="Eve Thould" userId="38451c84653f422f" providerId="LiveId" clId="{6AEF8195-00F9-4BA3-88F4-74C146C541D4}" dt="2022-09-20T14:23:18.875" v="24" actId="20577"/>
        <pc:sldMkLst>
          <pc:docMk/>
          <pc:sldMk cId="516005666" sldId="412"/>
        </pc:sldMkLst>
        <pc:spChg chg="mod">
          <ac:chgData name="Eve Thould" userId="38451c84653f422f" providerId="LiveId" clId="{6AEF8195-00F9-4BA3-88F4-74C146C541D4}" dt="2022-09-20T14:23:18.875" v="24" actId="20577"/>
          <ac:spMkLst>
            <pc:docMk/>
            <pc:sldMk cId="516005666" sldId="412"/>
            <ac:spMk id="3" creationId="{00000000-0000-0000-0000-000000000000}"/>
          </ac:spMkLst>
        </pc:spChg>
        <pc:picChg chg="mod">
          <ac:chgData name="Eve Thould" userId="38451c84653f422f" providerId="LiveId" clId="{6AEF8195-00F9-4BA3-88F4-74C146C541D4}" dt="2022-09-20T14:23:11.697" v="16" actId="1076"/>
          <ac:picMkLst>
            <pc:docMk/>
            <pc:sldMk cId="516005666" sldId="412"/>
            <ac:picMk id="6" creationId="{F69EA754-1416-F0BF-24A3-DCC804E985DB}"/>
          </ac:picMkLst>
        </pc:picChg>
      </pc:sldChg>
      <pc:sldChg chg="modSp mod">
        <pc:chgData name="Eve Thould" userId="38451c84653f422f" providerId="LiveId" clId="{6AEF8195-00F9-4BA3-88F4-74C146C541D4}" dt="2022-09-20T14:24:17.778" v="55" actId="20577"/>
        <pc:sldMkLst>
          <pc:docMk/>
          <pc:sldMk cId="1443380523" sldId="414"/>
        </pc:sldMkLst>
        <pc:spChg chg="mod">
          <ac:chgData name="Eve Thould" userId="38451c84653f422f" providerId="LiveId" clId="{6AEF8195-00F9-4BA3-88F4-74C146C541D4}" dt="2022-09-20T14:24:17.778" v="55" actId="20577"/>
          <ac:spMkLst>
            <pc:docMk/>
            <pc:sldMk cId="1443380523" sldId="414"/>
            <ac:spMk id="3" creationId="{00000000-0000-0000-0000-000000000000}"/>
          </ac:spMkLst>
        </pc:spChg>
      </pc:sldChg>
      <pc:sldChg chg="modSp mod">
        <pc:chgData name="Eve Thould" userId="38451c84653f422f" providerId="LiveId" clId="{6AEF8195-00F9-4BA3-88F4-74C146C541D4}" dt="2022-09-20T14:24:32.590" v="60" actId="20577"/>
        <pc:sldMkLst>
          <pc:docMk/>
          <pc:sldMk cId="1671070526" sldId="415"/>
        </pc:sldMkLst>
        <pc:spChg chg="mod">
          <ac:chgData name="Eve Thould" userId="38451c84653f422f" providerId="LiveId" clId="{6AEF8195-00F9-4BA3-88F4-74C146C541D4}" dt="2022-09-20T14:24:32.590" v="60" actId="20577"/>
          <ac:spMkLst>
            <pc:docMk/>
            <pc:sldMk cId="1671070526" sldId="415"/>
            <ac:spMk id="3" creationId="{00000000-0000-0000-0000-000000000000}"/>
          </ac:spMkLst>
        </pc:spChg>
        <pc:picChg chg="mod">
          <ac:chgData name="Eve Thould" userId="38451c84653f422f" providerId="LiveId" clId="{6AEF8195-00F9-4BA3-88F4-74C146C541D4}" dt="2022-09-20T14:22:35.291" v="5" actId="14826"/>
          <ac:picMkLst>
            <pc:docMk/>
            <pc:sldMk cId="1671070526" sldId="415"/>
            <ac:picMk id="6" creationId="{A9B31534-9309-9AC2-0FBC-2144186D3AB4}"/>
          </ac:picMkLst>
        </pc:picChg>
      </pc:sldChg>
      <pc:sldChg chg="modSp mod delCm">
        <pc:chgData name="Eve Thould" userId="38451c84653f422f" providerId="LiveId" clId="{6AEF8195-00F9-4BA3-88F4-74C146C541D4}" dt="2022-09-20T14:26:18.143" v="74"/>
        <pc:sldMkLst>
          <pc:docMk/>
          <pc:sldMk cId="1657901876" sldId="416"/>
        </pc:sldMkLst>
        <pc:spChg chg="mod">
          <ac:chgData name="Eve Thould" userId="38451c84653f422f" providerId="LiveId" clId="{6AEF8195-00F9-4BA3-88F4-74C146C541D4}" dt="2022-09-20T14:26:02.265" v="73" actId="20577"/>
          <ac:spMkLst>
            <pc:docMk/>
            <pc:sldMk cId="1657901876" sldId="416"/>
            <ac:spMk id="3" creationId="{00000000-0000-0000-0000-000000000000}"/>
          </ac:spMkLst>
        </pc:spChg>
      </pc:sldChg>
      <pc:sldChg chg="modSp mod">
        <pc:chgData name="Eve Thould" userId="38451c84653f422f" providerId="LiveId" clId="{6AEF8195-00F9-4BA3-88F4-74C146C541D4}" dt="2022-09-20T14:24:54.497" v="69" actId="20577"/>
        <pc:sldMkLst>
          <pc:docMk/>
          <pc:sldMk cId="402579315" sldId="417"/>
        </pc:sldMkLst>
        <pc:spChg chg="mod">
          <ac:chgData name="Eve Thould" userId="38451c84653f422f" providerId="LiveId" clId="{6AEF8195-00F9-4BA3-88F4-74C146C541D4}" dt="2022-09-20T14:24:54.497" v="69" actId="20577"/>
          <ac:spMkLst>
            <pc:docMk/>
            <pc:sldMk cId="402579315" sldId="417"/>
            <ac:spMk id="3" creationId="{00000000-0000-0000-0000-000000000000}"/>
          </ac:spMkLst>
        </pc:spChg>
      </pc:sldChg>
      <pc:sldChg chg="modSp mod">
        <pc:chgData name="Eve Thould" userId="38451c84653f422f" providerId="LiveId" clId="{6AEF8195-00F9-4BA3-88F4-74C146C541D4}" dt="2022-09-20T14:27:22.647" v="84" actId="20577"/>
        <pc:sldMkLst>
          <pc:docMk/>
          <pc:sldMk cId="1922215988" sldId="420"/>
        </pc:sldMkLst>
        <pc:spChg chg="mod">
          <ac:chgData name="Eve Thould" userId="38451c84653f422f" providerId="LiveId" clId="{6AEF8195-00F9-4BA3-88F4-74C146C541D4}" dt="2022-09-20T14:27:22.647" v="84" actId="20577"/>
          <ac:spMkLst>
            <pc:docMk/>
            <pc:sldMk cId="1922215988" sldId="420"/>
            <ac:spMk id="3" creationId="{00000000-0000-0000-0000-000000000000}"/>
          </ac:spMkLst>
        </pc:spChg>
      </pc:sldChg>
      <pc:sldChg chg="modSp mod">
        <pc:chgData name="Eve Thould" userId="38451c84653f422f" providerId="LiveId" clId="{6AEF8195-00F9-4BA3-88F4-74C146C541D4}" dt="2022-09-20T14:28:24.538" v="100" actId="20577"/>
        <pc:sldMkLst>
          <pc:docMk/>
          <pc:sldMk cId="49489501" sldId="421"/>
        </pc:sldMkLst>
        <pc:spChg chg="mod">
          <ac:chgData name="Eve Thould" userId="38451c84653f422f" providerId="LiveId" clId="{6AEF8195-00F9-4BA3-88F4-74C146C541D4}" dt="2022-09-20T14:28:24.538" v="100" actId="20577"/>
          <ac:spMkLst>
            <pc:docMk/>
            <pc:sldMk cId="49489501" sldId="421"/>
            <ac:spMk id="5123" creationId="{00000000-0000-0000-0000-000000000000}"/>
          </ac:spMkLst>
        </pc:spChg>
      </pc:sldChg>
      <pc:sldChg chg="modSp mod">
        <pc:chgData name="Eve Thould" userId="38451c84653f422f" providerId="LiveId" clId="{6AEF8195-00F9-4BA3-88F4-74C146C541D4}" dt="2022-09-20T14:23:42.669" v="40" actId="20577"/>
        <pc:sldMkLst>
          <pc:docMk/>
          <pc:sldMk cId="3037099089" sldId="426"/>
        </pc:sldMkLst>
        <pc:spChg chg="mod">
          <ac:chgData name="Eve Thould" userId="38451c84653f422f" providerId="LiveId" clId="{6AEF8195-00F9-4BA3-88F4-74C146C541D4}" dt="2022-09-20T14:23:42.669" v="40" actId="20577"/>
          <ac:spMkLst>
            <pc:docMk/>
            <pc:sldMk cId="3037099089" sldId="426"/>
            <ac:spMk id="3" creationId="{00000000-0000-0000-0000-000000000000}"/>
          </ac:spMkLst>
        </pc:spChg>
      </pc:sldChg>
      <pc:sldChg chg="modSp mod">
        <pc:chgData name="Eve Thould" userId="38451c84653f422f" providerId="LiveId" clId="{6AEF8195-00F9-4BA3-88F4-74C146C541D4}" dt="2022-09-20T14:23:50.392" v="45" actId="20577"/>
        <pc:sldMkLst>
          <pc:docMk/>
          <pc:sldMk cId="269153694" sldId="427"/>
        </pc:sldMkLst>
        <pc:spChg chg="mod">
          <ac:chgData name="Eve Thould" userId="38451c84653f422f" providerId="LiveId" clId="{6AEF8195-00F9-4BA3-88F4-74C146C541D4}" dt="2022-09-20T14:23:50.392" v="45" actId="20577"/>
          <ac:spMkLst>
            <pc:docMk/>
            <pc:sldMk cId="269153694" sldId="427"/>
            <ac:spMk id="3" creationId="{00000000-0000-0000-0000-000000000000}"/>
          </ac:spMkLst>
        </pc:spChg>
      </pc:sldChg>
      <pc:sldChg chg="modSp mod">
        <pc:chgData name="Eve Thould" userId="38451c84653f422f" providerId="LiveId" clId="{6AEF8195-00F9-4BA3-88F4-74C146C541D4}" dt="2022-09-20T14:23:57.658" v="49" actId="20577"/>
        <pc:sldMkLst>
          <pc:docMk/>
          <pc:sldMk cId="1217362391" sldId="428"/>
        </pc:sldMkLst>
        <pc:spChg chg="mod">
          <ac:chgData name="Eve Thould" userId="38451c84653f422f" providerId="LiveId" clId="{6AEF8195-00F9-4BA3-88F4-74C146C541D4}" dt="2022-09-20T14:23:57.658" v="49" actId="20577"/>
          <ac:spMkLst>
            <pc:docMk/>
            <pc:sldMk cId="1217362391" sldId="428"/>
            <ac:spMk id="3" creationId="{00000000-0000-0000-0000-000000000000}"/>
          </ac:spMkLst>
        </pc:spChg>
      </pc:sldChg>
      <pc:sldChg chg="modSp mod">
        <pc:chgData name="Eve Thould" userId="38451c84653f422f" providerId="LiveId" clId="{6AEF8195-00F9-4BA3-88F4-74C146C541D4}" dt="2022-09-21T11:07:59.810" v="141" actId="20577"/>
        <pc:sldMkLst>
          <pc:docMk/>
          <pc:sldMk cId="2871729809" sldId="434"/>
        </pc:sldMkLst>
        <pc:spChg chg="mod">
          <ac:chgData name="Eve Thould" userId="38451c84653f422f" providerId="LiveId" clId="{6AEF8195-00F9-4BA3-88F4-74C146C541D4}" dt="2022-09-21T11:07:59.810" v="141" actId="20577"/>
          <ac:spMkLst>
            <pc:docMk/>
            <pc:sldMk cId="2871729809" sldId="434"/>
            <ac:spMk id="3" creationId="{00000000-0000-0000-0000-000000000000}"/>
          </ac:spMkLst>
        </pc:spChg>
      </pc:sldChg>
      <pc:sldChg chg="modSp mod">
        <pc:chgData name="Eve Thould" userId="38451c84653f422f" providerId="LiveId" clId="{6AEF8195-00F9-4BA3-88F4-74C146C541D4}" dt="2022-09-20T14:27:01.629" v="79" actId="20577"/>
        <pc:sldMkLst>
          <pc:docMk/>
          <pc:sldMk cId="1001555288" sldId="435"/>
        </pc:sldMkLst>
        <pc:spChg chg="mod">
          <ac:chgData name="Eve Thould" userId="38451c84653f422f" providerId="LiveId" clId="{6AEF8195-00F9-4BA3-88F4-74C146C541D4}" dt="2022-09-20T14:27:01.629" v="79" actId="20577"/>
          <ac:spMkLst>
            <pc:docMk/>
            <pc:sldMk cId="1001555288" sldId="435"/>
            <ac:spMk id="3" creationId="{00000000-0000-0000-0000-000000000000}"/>
          </ac:spMkLst>
        </pc:spChg>
      </pc:sldChg>
      <pc:sldChg chg="modSp mod">
        <pc:chgData name="Eve Thould" userId="38451c84653f422f" providerId="LiveId" clId="{6AEF8195-00F9-4BA3-88F4-74C146C541D4}" dt="2022-09-21T11:07:50.873" v="140" actId="20577"/>
        <pc:sldMkLst>
          <pc:docMk/>
          <pc:sldMk cId="477247791" sldId="436"/>
        </pc:sldMkLst>
        <pc:spChg chg="mod">
          <ac:chgData name="Eve Thould" userId="38451c84653f422f" providerId="LiveId" clId="{6AEF8195-00F9-4BA3-88F4-74C146C541D4}" dt="2022-09-21T11:07:50.873" v="140" actId="20577"/>
          <ac:spMkLst>
            <pc:docMk/>
            <pc:sldMk cId="477247791" sldId="436"/>
            <ac:spMk id="5123" creationId="{00000000-0000-0000-0000-000000000000}"/>
          </ac:spMkLst>
        </pc:spChg>
      </pc:sldChg>
      <pc:sldChg chg="modSp del mod">
        <pc:chgData name="Eve Thould" userId="38451c84653f422f" providerId="LiveId" clId="{6AEF8195-00F9-4BA3-88F4-74C146C541D4}" dt="2022-09-20T14:29:04.780" v="107" actId="2696"/>
        <pc:sldMkLst>
          <pc:docMk/>
          <pc:sldMk cId="2074287782" sldId="437"/>
        </pc:sldMkLst>
        <pc:spChg chg="mod">
          <ac:chgData name="Eve Thould" userId="38451c84653f422f" providerId="LiveId" clId="{6AEF8195-00F9-4BA3-88F4-74C146C541D4}" dt="2022-09-20T14:28:53.808" v="104" actId="21"/>
          <ac:spMkLst>
            <pc:docMk/>
            <pc:sldMk cId="2074287782" sldId="437"/>
            <ac:spMk id="5122" creationId="{00000000-0000-0000-0000-000000000000}"/>
          </ac:spMkLst>
        </pc:spChg>
      </pc:sldChg>
      <pc:sldChg chg="modSp mod">
        <pc:chgData name="Eve Thould" userId="38451c84653f422f" providerId="LiveId" clId="{6AEF8195-00F9-4BA3-88F4-74C146C541D4}" dt="2022-09-20T14:29:41.860" v="118" actId="404"/>
        <pc:sldMkLst>
          <pc:docMk/>
          <pc:sldMk cId="1673289036" sldId="438"/>
        </pc:sldMkLst>
        <pc:spChg chg="mod">
          <ac:chgData name="Eve Thould" userId="38451c84653f422f" providerId="LiveId" clId="{6AEF8195-00F9-4BA3-88F4-74C146C541D4}" dt="2022-09-20T14:29:41.860" v="118" actId="404"/>
          <ac:spMkLst>
            <pc:docMk/>
            <pc:sldMk cId="1673289036" sldId="438"/>
            <ac:spMk id="5123" creationId="{00000000-0000-0000-0000-000000000000}"/>
          </ac:spMkLst>
        </pc:spChg>
      </pc:sldChg>
      <pc:sldChg chg="modSp mod">
        <pc:chgData name="Eve Thould" userId="38451c84653f422f" providerId="LiveId" clId="{6AEF8195-00F9-4BA3-88F4-74C146C541D4}" dt="2022-09-20T14:29:50.975" v="123" actId="20577"/>
        <pc:sldMkLst>
          <pc:docMk/>
          <pc:sldMk cId="2322422421" sldId="439"/>
        </pc:sldMkLst>
        <pc:spChg chg="mod">
          <ac:chgData name="Eve Thould" userId="38451c84653f422f" providerId="LiveId" clId="{6AEF8195-00F9-4BA3-88F4-74C146C541D4}" dt="2022-09-20T14:29:50.975" v="123" actId="20577"/>
          <ac:spMkLst>
            <pc:docMk/>
            <pc:sldMk cId="2322422421" sldId="439"/>
            <ac:spMk id="5123" creationId="{00000000-0000-0000-0000-000000000000}"/>
          </ac:spMkLst>
        </pc:spChg>
        <pc:picChg chg="mod">
          <ac:chgData name="Eve Thould" userId="38451c84653f422f" providerId="LiveId" clId="{6AEF8195-00F9-4BA3-88F4-74C146C541D4}" dt="2022-09-20T14:22:46.985" v="6" actId="14826"/>
          <ac:picMkLst>
            <pc:docMk/>
            <pc:sldMk cId="2322422421" sldId="439"/>
            <ac:picMk id="3" creationId="{B35DE97A-D687-7552-309F-DC11C5AAA70E}"/>
          </ac:picMkLst>
        </pc:picChg>
      </pc:sldChg>
      <pc:sldChg chg="modSp new mod">
        <pc:chgData name="Eve Thould" userId="38451c84653f422f" providerId="LiveId" clId="{6AEF8195-00F9-4BA3-88F4-74C146C541D4}" dt="2022-09-21T11:07:46.025" v="139" actId="20577"/>
        <pc:sldMkLst>
          <pc:docMk/>
          <pc:sldMk cId="372331293" sldId="440"/>
        </pc:sldMkLst>
        <pc:spChg chg="mod">
          <ac:chgData name="Eve Thould" userId="38451c84653f422f" providerId="LiveId" clId="{6AEF8195-00F9-4BA3-88F4-74C146C541D4}" dt="2022-09-20T14:28:56.507" v="105"/>
          <ac:spMkLst>
            <pc:docMk/>
            <pc:sldMk cId="372331293" sldId="440"/>
            <ac:spMk id="2" creationId="{4E289A3D-665F-498F-9EFB-C19C5DCCB52D}"/>
          </ac:spMkLst>
        </pc:spChg>
        <pc:spChg chg="mod">
          <ac:chgData name="Eve Thould" userId="38451c84653f422f" providerId="LiveId" clId="{6AEF8195-00F9-4BA3-88F4-74C146C541D4}" dt="2022-09-21T11:07:46.025" v="139" actId="20577"/>
          <ac:spMkLst>
            <pc:docMk/>
            <pc:sldMk cId="372331293" sldId="440"/>
            <ac:spMk id="3" creationId="{D0B2F03A-B977-4566-B065-4229A8B6C471}"/>
          </ac:spMkLst>
        </pc:spChg>
      </pc:sldChg>
      <pc:sldChg chg="modSp new mod">
        <pc:chgData name="Eve Thould" userId="38451c84653f422f" providerId="LiveId" clId="{6AEF8195-00F9-4BA3-88F4-74C146C541D4}" dt="2022-09-20T14:30:15.229" v="126"/>
        <pc:sldMkLst>
          <pc:docMk/>
          <pc:sldMk cId="824675859" sldId="441"/>
        </pc:sldMkLst>
        <pc:spChg chg="mod">
          <ac:chgData name="Eve Thould" userId="38451c84653f422f" providerId="LiveId" clId="{6AEF8195-00F9-4BA3-88F4-74C146C541D4}" dt="2022-09-20T14:30:09.389" v="125"/>
          <ac:spMkLst>
            <pc:docMk/>
            <pc:sldMk cId="824675859" sldId="441"/>
            <ac:spMk id="2" creationId="{FE230C80-7C3A-4EE4-A7D5-FC642EC6778D}"/>
          </ac:spMkLst>
        </pc:spChg>
        <pc:spChg chg="mod">
          <ac:chgData name="Eve Thould" userId="38451c84653f422f" providerId="LiveId" clId="{6AEF8195-00F9-4BA3-88F4-74C146C541D4}" dt="2022-09-20T14:30:15.229" v="126"/>
          <ac:spMkLst>
            <pc:docMk/>
            <pc:sldMk cId="824675859" sldId="441"/>
            <ac:spMk id="3" creationId="{CC766D84-2440-4AA4-A50F-2EB068BD80E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969925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967917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493567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520709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 quoted from the book: Software in 30 Days by Ken </a:t>
            </a:r>
            <a:r>
              <a:rPr lang="en-GB" dirty="0" err="1"/>
              <a:t>Schwaber</a:t>
            </a:r>
            <a:r>
              <a:rPr lang="en-GB" dirty="0"/>
              <a:t> and Jeff Sutherland – developers of SCRUM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728255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 quoted from the book: Software in 30 Days by Ken </a:t>
            </a:r>
            <a:r>
              <a:rPr lang="en-GB" dirty="0" err="1"/>
              <a:t>Schwaber</a:t>
            </a:r>
            <a:r>
              <a:rPr lang="en-GB" dirty="0"/>
              <a:t> and Jeff Sutherland – developers of SCRUM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0808498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20028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24859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3282116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222057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436832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191989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4072319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18270930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366535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281550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510600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97632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295718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noRot="1" noMove="1" noResize="1" noEditPoints="1" noAdjustHandles="1" noChangeArrowheads="1" noChangeShapeType="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noRot="1" noMove="1" noResize="1" noEditPoints="1" noAdjustHandles="1" noChangeArrowheads="1" noChangeShapeType="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Grp="1" noRot="1" noMove="1" noResize="1" noEditPoints="1" noAdjustHandles="1" noChangeArrowheads="1" noChangeShapeType="1"/>
          </p:cNvSpPr>
          <p:nvPr userDrawn="1"/>
        </p:nvSpPr>
        <p:spPr bwMode="auto">
          <a:xfrm>
            <a:off x="457200" y="184636"/>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83768" y="621978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A7DA1DEC-3312-6532-EAC2-709DC478F6A9}"/>
              </a:ext>
            </a:extLst>
          </p:cNvPr>
          <p:cNvPicPr>
            <a:picLocks noChangeAspect="1"/>
          </p:cNvPicPr>
          <p:nvPr userDrawn="1"/>
        </p:nvPicPr>
        <p:blipFill>
          <a:blip r:embed="rId4"/>
          <a:stretch>
            <a:fillRect/>
          </a:stretch>
        </p:blipFill>
        <p:spPr>
          <a:xfrm>
            <a:off x="8146104"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6. Project and change management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Project management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Project management methodologies</a:t>
            </a: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Businesses and project managers often have a favoured methodology they have tried and know it works for them. Here, we explore four:</a:t>
            </a:r>
          </a:p>
          <a:p>
            <a:pPr lvl="1">
              <a:buFont typeface="Arial" panose="020B0604020202020204" pitchFamily="34" charset="0"/>
              <a:buChar char="•"/>
            </a:pPr>
            <a:r>
              <a:rPr lang="en-US" dirty="0"/>
              <a:t>Agile. </a:t>
            </a:r>
          </a:p>
          <a:p>
            <a:pPr lvl="1">
              <a:buFont typeface="Arial" panose="020B0604020202020204" pitchFamily="34" charset="0"/>
              <a:buChar char="•"/>
            </a:pPr>
            <a:r>
              <a:rPr lang="en-US" dirty="0"/>
              <a:t>SCRUM.</a:t>
            </a:r>
          </a:p>
          <a:p>
            <a:pPr lvl="1">
              <a:buFont typeface="Arial" panose="020B0604020202020204" pitchFamily="34" charset="0"/>
              <a:buChar char="•"/>
            </a:pPr>
            <a:r>
              <a:rPr lang="en-US" dirty="0"/>
              <a:t>PRINCE.</a:t>
            </a:r>
          </a:p>
          <a:p>
            <a:pPr lvl="1">
              <a:buFont typeface="Arial" panose="020B0604020202020204" pitchFamily="34" charset="0"/>
              <a:buChar char="•"/>
            </a:pPr>
            <a:r>
              <a:rPr lang="en-US" dirty="0"/>
              <a:t>Six Sigma.</a:t>
            </a:r>
          </a:p>
          <a:p>
            <a:pPr marL="0" lvl="1" indent="0">
              <a:buNone/>
            </a:pPr>
            <a:r>
              <a:rPr lang="en-US" dirty="0"/>
              <a:t>There are many ways to manage projects, but the central purpose remains the same – complete the project on time, with the necessary resources and within budget.</a:t>
            </a:r>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665516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Agile (1)</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67504"/>
          </a:xfrm>
        </p:spPr>
        <p:txBody>
          <a:bodyPr/>
          <a:lstStyle/>
          <a:p>
            <a:pPr>
              <a:spcBef>
                <a:spcPts val="500"/>
              </a:spcBef>
              <a:spcAft>
                <a:spcPts val="500"/>
              </a:spcAft>
            </a:pPr>
            <a:r>
              <a:rPr lang="en-US" b="1" dirty="0">
                <a:ea typeface="ＭＳ Ｐゴシック" pitchFamily="-105" charset="-128"/>
                <a:cs typeface="ＭＳ Ｐゴシック" pitchFamily="-105" charset="-128"/>
              </a:rPr>
              <a:t>What is Agile project management?</a:t>
            </a:r>
          </a:p>
          <a:p>
            <a:pPr>
              <a:spcBef>
                <a:spcPts val="500"/>
              </a:spcBef>
              <a:spcAft>
                <a:spcPts val="500"/>
              </a:spcAft>
            </a:pPr>
            <a:r>
              <a:rPr lang="en-US" dirty="0">
                <a:ea typeface="ＭＳ Ｐゴシック" pitchFamily="-105" charset="-128"/>
                <a:cs typeface="ＭＳ Ｐゴシック" pitchFamily="-105" charset="-128"/>
              </a:rPr>
              <a:t>It is a way of managing projects using continuous improvement methods to cut costly errors by being interactive, flexible and adaptable throughout the project.</a:t>
            </a:r>
          </a:p>
          <a:p>
            <a:pPr marL="0" lvl="1" indent="0">
              <a:buNone/>
            </a:pPr>
            <a:r>
              <a:rPr lang="en-US" b="1" dirty="0"/>
              <a:t>The values of the AGILE manifesto</a:t>
            </a:r>
          </a:p>
          <a:p>
            <a:pPr lvl="1"/>
            <a:r>
              <a:rPr lang="en-US" dirty="0"/>
              <a:t>Individuals and actions are valued over processes and tools.</a:t>
            </a:r>
          </a:p>
          <a:p>
            <a:pPr lvl="1"/>
            <a:r>
              <a:rPr lang="en-US" dirty="0"/>
              <a:t>Working software is valued over comprehensive documentation.</a:t>
            </a:r>
          </a:p>
          <a:p>
            <a:pPr lvl="1"/>
            <a:r>
              <a:rPr lang="en-US" dirty="0"/>
              <a:t>Customer collaboration is valued over contract negotiation.</a:t>
            </a:r>
          </a:p>
          <a:p>
            <a:pPr lvl="1"/>
            <a:r>
              <a:rPr lang="en-US" dirty="0"/>
              <a:t>Responding to change is valued over following a plan.</a:t>
            </a:r>
          </a:p>
          <a:p>
            <a:pPr marL="0" lvl="1" indent="0">
              <a:buNone/>
            </a:pPr>
            <a:r>
              <a:rPr lang="en-US" dirty="0"/>
              <a:t>The AGILE manifesto was originally created to unify the principles of software development, but it has been adopted for many other project management uses.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443380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388932" cy="382588"/>
          </a:xfrm>
        </p:spPr>
        <p:txBody>
          <a:bodyPr/>
          <a:lstStyle/>
          <a:p>
            <a:r>
              <a:rPr lang="en-US" dirty="0"/>
              <a:t>Project management methodologies – Agile (2)</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The Agile manifesto sets out 12 principles to guide its users in managing projects.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608624449"/>
              </p:ext>
            </p:extLst>
          </p:nvPr>
        </p:nvGraphicFramePr>
        <p:xfrm>
          <a:off x="521550" y="2276872"/>
          <a:ext cx="8460940" cy="3291840"/>
        </p:xfrm>
        <a:graphic>
          <a:graphicData uri="http://schemas.openxmlformats.org/drawingml/2006/table">
            <a:tbl>
              <a:tblPr firstRow="1" bandRow="1">
                <a:tableStyleId>{5C22544A-7EE6-4342-B048-85BDC9FD1C3A}</a:tableStyleId>
              </a:tblPr>
              <a:tblGrid>
                <a:gridCol w="4230470">
                  <a:extLst>
                    <a:ext uri="{9D8B030D-6E8A-4147-A177-3AD203B41FA5}">
                      <a16:colId xmlns:a16="http://schemas.microsoft.com/office/drawing/2014/main" val="1861502078"/>
                    </a:ext>
                  </a:extLst>
                </a:gridCol>
                <a:gridCol w="4230470">
                  <a:extLst>
                    <a:ext uri="{9D8B030D-6E8A-4147-A177-3AD203B41FA5}">
                      <a16:colId xmlns:a16="http://schemas.microsoft.com/office/drawing/2014/main" val="1276217976"/>
                    </a:ext>
                  </a:extLst>
                </a:gridCol>
              </a:tblGrid>
              <a:tr h="139040">
                <a:tc gridSpan="2">
                  <a:txBody>
                    <a:bodyPr/>
                    <a:lstStyle/>
                    <a:p>
                      <a:pPr algn="ctr"/>
                      <a:r>
                        <a:rPr lang="en-GB" dirty="0">
                          <a:solidFill>
                            <a:schemeClr val="tx1"/>
                          </a:solidFill>
                        </a:rPr>
                        <a:t>The 12 principles of Agile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 </a:t>
                      </a:r>
                      <a:r>
                        <a:rPr lang="en-GB" sz="1200" kern="1200" dirty="0">
                          <a:solidFill>
                            <a:schemeClr val="dk1"/>
                          </a:solidFill>
                          <a:effectLst/>
                          <a:latin typeface="+mn-lt"/>
                          <a:ea typeface="+mn-ea"/>
                          <a:cs typeface="+mn-cs"/>
                        </a:rPr>
                        <a:t>Highest priority is customer satisfaction through early and continuous delivery of software/products.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7. </a:t>
                      </a:r>
                      <a:r>
                        <a:rPr lang="en-GB" sz="1200" kern="1200" dirty="0">
                          <a:solidFill>
                            <a:schemeClr val="dk1"/>
                          </a:solidFill>
                          <a:effectLst/>
                          <a:latin typeface="+mn-lt"/>
                          <a:ea typeface="+mn-ea"/>
                          <a:cs typeface="+mn-cs"/>
                        </a:rPr>
                        <a:t>Working software/product is the most important measure of progress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2. </a:t>
                      </a:r>
                      <a:r>
                        <a:rPr lang="en-GB" sz="1200" kern="1200" dirty="0">
                          <a:solidFill>
                            <a:schemeClr val="dk1"/>
                          </a:solidFill>
                          <a:effectLst/>
                          <a:latin typeface="+mn-lt"/>
                          <a:ea typeface="+mn-ea"/>
                          <a:cs typeface="+mn-cs"/>
                        </a:rPr>
                        <a:t>Change is welcome even late in development. Agile processes harness change for competitive advantage</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8. </a:t>
                      </a:r>
                      <a:r>
                        <a:rPr lang="en-GB" sz="1200" kern="1200" dirty="0">
                          <a:solidFill>
                            <a:schemeClr val="dk1"/>
                          </a:solidFill>
                          <a:effectLst/>
                          <a:latin typeface="+mn-lt"/>
                          <a:ea typeface="+mn-ea"/>
                          <a:cs typeface="+mn-cs"/>
                        </a:rPr>
                        <a:t>Agile processes promote sustainable progress. Momentum creates a constant pace until completion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3. </a:t>
                      </a:r>
                      <a:r>
                        <a:rPr lang="en-GB" sz="1200" kern="1200" dirty="0">
                          <a:solidFill>
                            <a:schemeClr val="dk1"/>
                          </a:solidFill>
                          <a:effectLst/>
                          <a:latin typeface="+mn-lt"/>
                          <a:ea typeface="+mn-ea"/>
                          <a:cs typeface="+mn-cs"/>
                        </a:rPr>
                        <a:t>Deliver working software/products frequently, to test and review with customer feedback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9. </a:t>
                      </a:r>
                      <a:r>
                        <a:rPr lang="en-GB" sz="1200" kern="1200" dirty="0">
                          <a:solidFill>
                            <a:schemeClr val="dk1"/>
                          </a:solidFill>
                          <a:effectLst/>
                          <a:latin typeface="+mn-lt"/>
                          <a:ea typeface="+mn-ea"/>
                          <a:cs typeface="+mn-cs"/>
                        </a:rPr>
                        <a:t>Continuous attention to technical excellence, functionality and good design enhances agility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4. C</a:t>
                      </a:r>
                      <a:r>
                        <a:rPr lang="en-GB" sz="1200" kern="1200" dirty="0">
                          <a:solidFill>
                            <a:schemeClr val="dk1"/>
                          </a:solidFill>
                          <a:effectLst/>
                          <a:latin typeface="+mn-lt"/>
                          <a:ea typeface="+mn-ea"/>
                          <a:cs typeface="+mn-cs"/>
                        </a:rPr>
                        <a:t>lients and developers must communicate and work together daily throughout the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10. </a:t>
                      </a:r>
                      <a:r>
                        <a:rPr lang="en-GB" sz="1200" kern="1200" dirty="0">
                          <a:solidFill>
                            <a:schemeClr val="dk1"/>
                          </a:solidFill>
                          <a:effectLst/>
                          <a:latin typeface="+mn-lt"/>
                          <a:ea typeface="+mn-ea"/>
                          <a:cs typeface="+mn-cs"/>
                        </a:rPr>
                        <a:t>Simplicity is essential. Over complicated processes waste time and resources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250280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5.</a:t>
                      </a:r>
                      <a:r>
                        <a:rPr lang="en-GB" sz="1200" kern="1200" dirty="0">
                          <a:solidFill>
                            <a:schemeClr val="dk1"/>
                          </a:solidFill>
                          <a:effectLst/>
                          <a:latin typeface="+mn-lt"/>
                          <a:ea typeface="+mn-ea"/>
                          <a:cs typeface="+mn-cs"/>
                        </a:rPr>
                        <a:t> Team members are motivated individuals and given the trust, support, resources and environments to get the job done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11. </a:t>
                      </a:r>
                      <a:r>
                        <a:rPr lang="en-GB" sz="1200" kern="1200" dirty="0">
                          <a:solidFill>
                            <a:schemeClr val="dk1"/>
                          </a:solidFill>
                          <a:effectLst/>
                          <a:latin typeface="+mn-lt"/>
                          <a:ea typeface="+mn-ea"/>
                          <a:cs typeface="+mn-cs"/>
                        </a:rPr>
                        <a:t>Self-organising teams produce the best designs, solutions and products</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30510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6. </a:t>
                      </a:r>
                      <a:r>
                        <a:rPr lang="en-GB" sz="1200" kern="1200" dirty="0">
                          <a:solidFill>
                            <a:schemeClr val="dk1"/>
                          </a:solidFill>
                          <a:effectLst/>
                          <a:latin typeface="+mn-lt"/>
                          <a:ea typeface="+mn-ea"/>
                          <a:cs typeface="+mn-cs"/>
                        </a:rPr>
                        <a:t>Face-to-face conversations to convey information directly to the development team for maximum effectiveness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12. </a:t>
                      </a:r>
                      <a:r>
                        <a:rPr lang="en-GB" sz="1200" kern="1200" dirty="0">
                          <a:solidFill>
                            <a:schemeClr val="dk1"/>
                          </a:solidFill>
                          <a:effectLst/>
                          <a:latin typeface="+mn-lt"/>
                          <a:ea typeface="+mn-ea"/>
                          <a:cs typeface="+mn-cs"/>
                        </a:rPr>
                        <a:t>Regular team reviews and reflection to improve effectiveness and adjust behaviours accordingly</a:t>
                      </a:r>
                      <a:endParaRPr lang="en-GB"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9127750"/>
                  </a:ext>
                </a:extLst>
              </a:tr>
            </a:tbl>
          </a:graphicData>
        </a:graphic>
      </p:graphicFrame>
    </p:spTree>
    <p:extLst>
      <p:ext uri="{BB962C8B-B14F-4D97-AF65-F5344CB8AC3E}">
        <p14:creationId xmlns:p14="http://schemas.microsoft.com/office/powerpoint/2010/main" val="84266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Agile (3)</a:t>
            </a:r>
          </a:p>
        </p:txBody>
      </p:sp>
      <p:sp>
        <p:nvSpPr>
          <p:cNvPr id="3" name="Content Placeholder 2"/>
          <p:cNvSpPr>
            <a:spLocks noGrp="1" noRot="1" noMove="1" noResize="1" noEditPoints="1" noAdjustHandles="1" noChangeArrowheads="1" noChangeShapeType="1"/>
          </p:cNvSpPr>
          <p:nvPr>
            <p:ph sz="quarter" idx="10"/>
          </p:nvPr>
        </p:nvSpPr>
        <p:spPr>
          <a:xfrm>
            <a:off x="457200" y="1484784"/>
            <a:ext cx="8435280" cy="4298963"/>
          </a:xfrm>
        </p:spPr>
        <p:txBody>
          <a:bodyPr/>
          <a:lstStyle/>
          <a:p>
            <a:pPr>
              <a:spcBef>
                <a:spcPts val="500"/>
              </a:spcBef>
              <a:spcAft>
                <a:spcPts val="500"/>
              </a:spcAft>
            </a:pPr>
            <a:r>
              <a:rPr lang="en-US" dirty="0"/>
              <a:t>Communication with the client is constant. Changes are identified continuously. </a:t>
            </a:r>
          </a:p>
          <a:p>
            <a:pPr marL="0" lvl="1" indent="0">
              <a:buNone/>
            </a:pPr>
            <a:r>
              <a:rPr lang="en-US" b="1" dirty="0"/>
              <a:t>How Agile works</a:t>
            </a:r>
          </a:p>
          <a:p>
            <a:pPr lvl="1"/>
            <a:r>
              <a:rPr lang="en-US" dirty="0"/>
              <a:t>Divides project into increments. </a:t>
            </a:r>
          </a:p>
          <a:p>
            <a:pPr lvl="1"/>
            <a:r>
              <a:rPr lang="en-US" dirty="0"/>
              <a:t>Each increment is a development cycle.</a:t>
            </a:r>
          </a:p>
          <a:p>
            <a:pPr lvl="1"/>
            <a:r>
              <a:rPr lang="en-US" dirty="0"/>
              <a:t>Development cycles are known as iterations.</a:t>
            </a:r>
          </a:p>
          <a:p>
            <a:pPr lvl="1"/>
            <a:r>
              <a:rPr lang="en-US" dirty="0"/>
              <a:t>Each iteration lasts 1–4 weeks (non-changeable). </a:t>
            </a:r>
          </a:p>
          <a:p>
            <a:pPr lvl="1"/>
            <a:r>
              <a:rPr lang="en-US" dirty="0"/>
              <a:t>At the end of each iteration, results are presented to clients.</a:t>
            </a:r>
          </a:p>
          <a:p>
            <a:pPr marL="0" lvl="1" indent="0">
              <a:buNone/>
            </a:pPr>
            <a:r>
              <a:rPr lang="en-US" dirty="0"/>
              <a:t>Rather than starting with a plan for the final product, development is made through the results presented at the end of each iteration. The final product is a collaborative result not a ‘reveal’ at the end that clients may not like.</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A9B31534-9309-9AC2-0FBC-2144186D3AB4}"/>
              </a:ext>
            </a:extLst>
          </p:cNvPr>
          <p:cNvPicPr>
            <a:picLocks noChangeAspect="1"/>
          </p:cNvPicPr>
          <p:nvPr/>
        </p:nvPicPr>
        <p:blipFill>
          <a:blip r:embed="rId3"/>
          <a:srcRect l="10925" r="10925"/>
          <a:stretch/>
        </p:blipFill>
        <p:spPr>
          <a:xfrm>
            <a:off x="6368982" y="2132856"/>
            <a:ext cx="2495364" cy="2088232"/>
          </a:xfrm>
          <a:prstGeom prst="rect">
            <a:avLst/>
          </a:prstGeom>
        </p:spPr>
      </p:pic>
    </p:spTree>
    <p:extLst>
      <p:ext uri="{BB962C8B-B14F-4D97-AF65-F5344CB8AC3E}">
        <p14:creationId xmlns:p14="http://schemas.microsoft.com/office/powerpoint/2010/main" val="1671070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388932" cy="382588"/>
          </a:xfrm>
        </p:spPr>
        <p:txBody>
          <a:bodyPr/>
          <a:lstStyle/>
          <a:p>
            <a:r>
              <a:rPr lang="en-US" dirty="0"/>
              <a:t>Agile: advantages and disadvantages</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buNone/>
            </a:pPr>
            <a:r>
              <a:rPr lang="en-US" dirty="0">
                <a:ea typeface="ＭＳ Ｐゴシック" pitchFamily="-105" charset="-128"/>
                <a:cs typeface="ＭＳ Ｐゴシック" pitchFamily="-105" charset="-128"/>
              </a:rPr>
              <a:t>Agile is not suitable for projects where iterations are not feasible;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marketing planning, or clients who just want to pay for a ‘done for you’ project without involvement. It is important to weigh up the advantages and disadvantages.</a:t>
            </a:r>
            <a:endParaRPr lang="en-US"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r>
              <a:rPr lang="en-US" sz="1800" dirty="0">
                <a:ea typeface="ＭＳ Ｐゴシック" pitchFamily="-105" charset="-128"/>
              </a:rPr>
              <a:t> </a:t>
            </a: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657456217"/>
              </p:ext>
            </p:extLst>
          </p:nvPr>
        </p:nvGraphicFramePr>
        <p:xfrm>
          <a:off x="313082" y="2837682"/>
          <a:ext cx="8568952" cy="3002280"/>
        </p:xfrm>
        <a:graphic>
          <a:graphicData uri="http://schemas.openxmlformats.org/drawingml/2006/table">
            <a:tbl>
              <a:tblPr firstRow="1" bandRow="1">
                <a:tableStyleId>{5C22544A-7EE6-4342-B048-85BDC9FD1C3A}</a:tableStyleId>
              </a:tblPr>
              <a:tblGrid>
                <a:gridCol w="4284476">
                  <a:extLst>
                    <a:ext uri="{9D8B030D-6E8A-4147-A177-3AD203B41FA5}">
                      <a16:colId xmlns:a16="http://schemas.microsoft.com/office/drawing/2014/main" val="1861502078"/>
                    </a:ext>
                  </a:extLst>
                </a:gridCol>
                <a:gridCol w="4284476">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0" i="0" kern="1200" dirty="0">
                          <a:solidFill>
                            <a:schemeClr val="dk1"/>
                          </a:solidFill>
                          <a:effectLst/>
                          <a:latin typeface="+mn-lt"/>
                          <a:ea typeface="+mn-ea"/>
                          <a:cs typeface="+mn-cs"/>
                        </a:rPr>
                        <a:t>Delivers software/products quicker, so clients get value faster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Rapid development means documentation can be neglected, making it difficult for new team members to get up to speed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0" i="0" kern="1200" dirty="0">
                          <a:solidFill>
                            <a:schemeClr val="dk1"/>
                          </a:solidFill>
                          <a:effectLst/>
                          <a:latin typeface="+mn-lt"/>
                          <a:ea typeface="+mn-ea"/>
                          <a:cs typeface="+mn-cs"/>
                        </a:rPr>
                        <a:t>Wastes less resources by always using up-to-date tasks and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300" dirty="0">
                          <a:solidFill>
                            <a:schemeClr val="tx1"/>
                          </a:solidFill>
                        </a:rPr>
                        <a:t>Difficult to measure progress that is in cycles rather than linear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Designed to respond and adapt to change rapidly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Needs constant communication and collaboration, which takes time and 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Quicker detection of issues and immediate fixes initiated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No clear project end as iterations can change end goals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564820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Faster turnaround times with incremental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300" dirty="0">
                          <a:solidFill>
                            <a:schemeClr val="tx1"/>
                          </a:solidFill>
                        </a:rPr>
                        <a:t>Budgets difficult to plan with continuous change processes and no end point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6443963"/>
                  </a:ext>
                </a:extLst>
              </a:tr>
            </a:tbl>
          </a:graphicData>
        </a:graphic>
      </p:graphicFrame>
    </p:spTree>
    <p:extLst>
      <p:ext uri="{BB962C8B-B14F-4D97-AF65-F5344CB8AC3E}">
        <p14:creationId xmlns:p14="http://schemas.microsoft.com/office/powerpoint/2010/main" val="2634543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Project management methodologies – SCRUM (1)</a:t>
            </a:r>
          </a:p>
        </p:txBody>
      </p:sp>
      <p:sp>
        <p:nvSpPr>
          <p:cNvPr id="3" name="Content Placeholder 2"/>
          <p:cNvSpPr>
            <a:spLocks noGrp="1" noRot="1" noMove="1" noResize="1" noEditPoints="1" noAdjustHandles="1" noChangeArrowheads="1" noChangeShapeType="1"/>
          </p:cNvSpPr>
          <p:nvPr>
            <p:ph sz="quarter" idx="10"/>
          </p:nvPr>
        </p:nvSpPr>
        <p:spPr>
          <a:xfrm>
            <a:off x="426368" y="1602000"/>
            <a:ext cx="8291264" cy="4248000"/>
          </a:xfrm>
        </p:spPr>
        <p:txBody>
          <a:bodyPr/>
          <a:lstStyle/>
          <a:p>
            <a:pPr>
              <a:spcBef>
                <a:spcPts val="500"/>
              </a:spcBef>
              <a:spcAft>
                <a:spcPts val="500"/>
              </a:spcAft>
            </a:pPr>
            <a:r>
              <a:rPr lang="en-US" dirty="0">
                <a:ea typeface="ＭＳ Ｐゴシック" pitchFamily="-105" charset="-128"/>
                <a:cs typeface="ＭＳ Ｐゴシック" pitchFamily="-105" charset="-128"/>
              </a:rPr>
              <a:t>SCRUM is a framework used by project teams to resolve complex projects through its adaptive processes.</a:t>
            </a:r>
          </a:p>
          <a:p>
            <a:pPr>
              <a:spcBef>
                <a:spcPts val="500"/>
              </a:spcBef>
              <a:spcAft>
                <a:spcPts val="500"/>
              </a:spcAft>
            </a:pPr>
            <a:r>
              <a:rPr lang="en-US" b="1" dirty="0"/>
              <a:t>SCRUM theory</a:t>
            </a:r>
          </a:p>
          <a:p>
            <a:pPr lvl="1"/>
            <a:r>
              <a:rPr lang="en-US" dirty="0"/>
              <a:t>Knowledge comes from experience.</a:t>
            </a:r>
          </a:p>
          <a:p>
            <a:pPr lvl="1"/>
            <a:r>
              <a:rPr lang="en-US" dirty="0"/>
              <a:t>Decisions are based on observations.</a:t>
            </a:r>
          </a:p>
          <a:p>
            <a:pPr lvl="1"/>
            <a:r>
              <a:rPr lang="en-US" dirty="0"/>
              <a:t>Lean thinking reduces waste.</a:t>
            </a:r>
          </a:p>
          <a:p>
            <a:pPr lvl="1"/>
            <a:r>
              <a:rPr lang="en-US" dirty="0"/>
              <a:t>Focus is on the essentials.</a:t>
            </a:r>
          </a:p>
          <a:p>
            <a:pPr lvl="1"/>
            <a:r>
              <a:rPr lang="en-US" dirty="0" err="1"/>
              <a:t>Optimises</a:t>
            </a:r>
            <a:r>
              <a:rPr lang="en-US" dirty="0"/>
              <a:t> predictability.</a:t>
            </a:r>
          </a:p>
          <a:p>
            <a:pPr lvl="1"/>
            <a:r>
              <a:rPr lang="en-US" dirty="0"/>
              <a:t>Teams with skills and expertise to do the work.</a:t>
            </a:r>
          </a:p>
          <a:p>
            <a:pPr marL="0" lvl="1" indent="0">
              <a:buNone/>
            </a:pPr>
            <a:r>
              <a:rPr lang="en-US" dirty="0"/>
              <a:t>SCRUM combines four major elements within an event known as the Sprint.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402579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SCRUM (2)</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rPr>
              <a:t>The Sprint is a container for all four elements of SCRUM. It is a formal process that enables the required transparency to inspect and adapt the artefacts produced by each Sprint. </a:t>
            </a:r>
          </a:p>
          <a:p>
            <a:pPr marL="0" lvl="1" indent="0">
              <a:buNone/>
            </a:pPr>
            <a:r>
              <a:rPr lang="en-US" b="1" dirty="0"/>
              <a:t>Four elements of SCRUM</a:t>
            </a:r>
          </a:p>
          <a:p>
            <a:pPr marL="457200" lvl="1" indent="-457200">
              <a:buClrTx/>
              <a:buFont typeface="+mj-lt"/>
              <a:buAutoNum type="arabicPeriod"/>
            </a:pPr>
            <a:r>
              <a:rPr lang="en-US" dirty="0"/>
              <a:t>Sprint planning: setting the next sprint goal.</a:t>
            </a:r>
          </a:p>
          <a:p>
            <a:pPr marL="457200" lvl="1" indent="-457200">
              <a:buClrTx/>
              <a:buFont typeface="+mj-lt"/>
              <a:buAutoNum type="arabicPeriod"/>
            </a:pPr>
            <a:r>
              <a:rPr lang="en-US" dirty="0"/>
              <a:t>Daily SCRUMs: progress updates on the last 24 hours.</a:t>
            </a:r>
          </a:p>
          <a:p>
            <a:pPr marL="457200" lvl="1" indent="-457200">
              <a:buClrTx/>
              <a:buFont typeface="+mj-lt"/>
              <a:buAutoNum type="arabicPeriod"/>
            </a:pPr>
            <a:r>
              <a:rPr lang="en-US" dirty="0"/>
              <a:t>Sprint review meeting: demo/what got done/not done. </a:t>
            </a:r>
          </a:p>
          <a:p>
            <a:pPr marL="457200" lvl="1" indent="-457200">
              <a:buClrTx/>
              <a:buFont typeface="+mj-lt"/>
              <a:buAutoNum type="arabicPeriod"/>
            </a:pPr>
            <a:r>
              <a:rPr lang="en-US" dirty="0"/>
              <a:t>Sprint retrospective: inspect/adapt/what worked/didn’t work.</a:t>
            </a:r>
          </a:p>
          <a:p>
            <a:pPr marL="0" lvl="1" indent="0">
              <a:buNone/>
            </a:pPr>
            <a:r>
              <a:rPr lang="en-US" dirty="0"/>
              <a:t>Sprints have fixed lengths of 1–4 weeks for consistency. </a:t>
            </a:r>
          </a:p>
          <a:p>
            <a:pPr marL="0" lvl="1" indent="0">
              <a:buNone/>
            </a:pPr>
            <a:r>
              <a:rPr lang="en-US" dirty="0"/>
              <a:t>The next new Sprint starts the moment the previous one ends.</a:t>
            </a:r>
          </a:p>
          <a:p>
            <a:pPr marL="0" lvl="1" indent="0">
              <a:lnSpc>
                <a:spcPct val="100000"/>
              </a:lnSpc>
              <a:spcBef>
                <a:spcPts val="0"/>
              </a:spcBef>
              <a:spcAft>
                <a:spcPts val="0"/>
              </a:spcAft>
              <a:buNone/>
            </a:pPr>
            <a:endParaRPr lang="en-US" sz="1800" dirty="0"/>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57901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Project management methodologies – SCRUM (3)</a:t>
            </a:r>
          </a:p>
        </p:txBody>
      </p:sp>
      <p:sp>
        <p:nvSpPr>
          <p:cNvPr id="3" name="Content Placeholder 2"/>
          <p:cNvSpPr>
            <a:spLocks noGrp="1"/>
          </p:cNvSpPr>
          <p:nvPr>
            <p:ph sz="quarter" idx="10"/>
          </p:nvPr>
        </p:nvSpPr>
        <p:spPr>
          <a:xfrm>
            <a:off x="457200" y="1582496"/>
            <a:ext cx="8435280" cy="4248000"/>
          </a:xfrm>
        </p:spPr>
        <p:txBody>
          <a:bodyPr/>
          <a:lstStyle/>
          <a:p>
            <a:pPr>
              <a:spcAft>
                <a:spcPts val="0"/>
              </a:spcAft>
            </a:pPr>
            <a:r>
              <a:rPr lang="en-US" dirty="0">
                <a:ea typeface="ＭＳ Ｐゴシック" pitchFamily="-105" charset="-128"/>
              </a:rPr>
              <a:t>A key factor for SCRUM project management is the, often cross-functional, skilled team members. </a:t>
            </a:r>
          </a:p>
          <a:p>
            <a:pPr>
              <a:lnSpc>
                <a:spcPct val="100000"/>
              </a:lnSpc>
              <a:spcBef>
                <a:spcPts val="0"/>
              </a:spcBef>
              <a:spcAft>
                <a:spcPts val="0"/>
              </a:spcAft>
            </a:pPr>
            <a:endParaRPr lang="en-US" dirty="0"/>
          </a:p>
          <a:p>
            <a:pPr marL="0" lvl="1" indent="0">
              <a:lnSpc>
                <a:spcPct val="100000"/>
              </a:lnSpc>
              <a:spcBef>
                <a:spcPts val="0"/>
              </a:spcBef>
              <a:spcAft>
                <a:spcPts val="0"/>
              </a:spcAft>
              <a:buNone/>
            </a:pPr>
            <a:r>
              <a:rPr lang="en-US" b="1" dirty="0"/>
              <a:t>SCRUM team roles</a:t>
            </a:r>
          </a:p>
          <a:p>
            <a:pPr lvl="1">
              <a:lnSpc>
                <a:spcPct val="100000"/>
              </a:lnSpc>
              <a:spcBef>
                <a:spcPts val="600"/>
              </a:spcBef>
              <a:spcAft>
                <a:spcPts val="600"/>
              </a:spcAft>
            </a:pPr>
            <a:r>
              <a:rPr lang="en-US" dirty="0"/>
              <a:t>Scrum master: fully trained; facilitates communications; improves processes; removes barriers. </a:t>
            </a:r>
          </a:p>
          <a:p>
            <a:pPr lvl="1">
              <a:lnSpc>
                <a:spcPct val="100000"/>
              </a:lnSpc>
              <a:spcBef>
                <a:spcPts val="600"/>
              </a:spcBef>
              <a:spcAft>
                <a:spcPts val="600"/>
              </a:spcAft>
            </a:pPr>
            <a:r>
              <a:rPr lang="en-US" dirty="0"/>
              <a:t>Product owner: visionary; ultimate authority of product backlog; </a:t>
            </a:r>
            <a:r>
              <a:rPr lang="en-US" dirty="0" err="1"/>
              <a:t>prioritises</a:t>
            </a:r>
            <a:r>
              <a:rPr lang="en-US" dirty="0"/>
              <a:t> Sprint tasks.</a:t>
            </a:r>
          </a:p>
          <a:p>
            <a:pPr lvl="1">
              <a:lnSpc>
                <a:spcPct val="100000"/>
              </a:lnSpc>
              <a:spcBef>
                <a:spcPts val="600"/>
              </a:spcBef>
              <a:spcAft>
                <a:spcPts val="600"/>
              </a:spcAft>
            </a:pPr>
            <a:r>
              <a:rPr lang="en-US" dirty="0"/>
              <a:t>Developers: self-</a:t>
            </a:r>
            <a:r>
              <a:rPr lang="en-US" dirty="0" err="1"/>
              <a:t>organised</a:t>
            </a:r>
            <a:r>
              <a:rPr lang="en-US" dirty="0"/>
              <a:t>, skilled; experienced; product updates; respond to reviews.</a:t>
            </a:r>
          </a:p>
          <a:p>
            <a:pPr lvl="1">
              <a:lnSpc>
                <a:spcPct val="100000"/>
              </a:lnSpc>
              <a:spcBef>
                <a:spcPts val="0"/>
              </a:spcBef>
              <a:spcAft>
                <a:spcPts val="0"/>
              </a:spcAft>
            </a:pPr>
            <a:endParaRPr lang="en-US" sz="1600" dirty="0"/>
          </a:p>
          <a:p>
            <a:pPr marL="0" lvl="1" indent="0">
              <a:lnSpc>
                <a:spcPct val="100000"/>
              </a:lnSpc>
              <a:spcBef>
                <a:spcPts val="0"/>
              </a:spcBef>
              <a:spcAft>
                <a:spcPts val="0"/>
              </a:spcAft>
              <a:buNone/>
            </a:pPr>
            <a:endParaRPr lang="en-US" sz="1800" dirty="0"/>
          </a:p>
          <a:p>
            <a:pPr lvl="1">
              <a:lnSpc>
                <a:spcPct val="100000"/>
              </a:lnSpc>
              <a:spcBef>
                <a:spcPts val="0"/>
              </a:spcBef>
              <a:spcAft>
                <a:spcPts val="0"/>
              </a:spcAft>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600" dirty="0"/>
              <a:t>	</a:t>
            </a:r>
          </a:p>
          <a:p>
            <a:pPr marL="0" lvl="1" indent="0">
              <a:lnSpc>
                <a:spcPct val="100000"/>
              </a:lnSpc>
              <a:spcBef>
                <a:spcPts val="0"/>
              </a:spcBef>
              <a:spcAft>
                <a:spcPts val="0"/>
              </a:spcAft>
              <a:buNone/>
            </a:pPr>
            <a:r>
              <a:rPr lang="en-US" sz="1600" dirty="0"/>
              <a:t>	</a:t>
            </a: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01555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67544" y="1027504"/>
            <a:ext cx="8568952" cy="382588"/>
          </a:xfrm>
        </p:spPr>
        <p:txBody>
          <a:bodyPr/>
          <a:lstStyle/>
          <a:p>
            <a:r>
              <a:rPr lang="en-US" dirty="0"/>
              <a:t>Project management methodologies </a:t>
            </a:r>
            <a:r>
              <a:rPr kumimoji="0" lang="en-US" sz="2400" b="1" i="0" u="none" strike="noStrike" kern="0" cap="none" spc="0" normalizeH="0" baseline="0" noProof="0" dirty="0">
                <a:ln>
                  <a:noFill/>
                </a:ln>
                <a:solidFill>
                  <a:srgbClr val="0077E3"/>
                </a:solidFill>
                <a:effectLst/>
                <a:uLnTx/>
                <a:uFillTx/>
                <a:latin typeface="Arial"/>
                <a:ea typeface="ＭＳ Ｐゴシック" charset="-128"/>
              </a:rPr>
              <a:t>–</a:t>
            </a:r>
            <a:r>
              <a:rPr lang="en-US" dirty="0"/>
              <a:t> SCRUM (4)</a:t>
            </a:r>
          </a:p>
        </p:txBody>
      </p:sp>
      <p:sp>
        <p:nvSpPr>
          <p:cNvPr id="3" name="Content Placeholder 2"/>
          <p:cNvSpPr>
            <a:spLocks noGrp="1" noRot="1" noMove="1" noResize="1" noEditPoints="1" noAdjustHandles="1" noChangeArrowheads="1" noChangeShapeType="1"/>
          </p:cNvSpPr>
          <p:nvPr>
            <p:ph sz="quarter" idx="10"/>
          </p:nvPr>
        </p:nvSpPr>
        <p:spPr>
          <a:xfrm>
            <a:off x="467544" y="1582496"/>
            <a:ext cx="8568952"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SCRUM is related to the Agile methodology and they are often used in tandem. SCRUM has its own advantages and disadvantages.</a:t>
            </a: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1305657961"/>
              </p:ext>
            </p:extLst>
          </p:nvPr>
        </p:nvGraphicFramePr>
        <p:xfrm>
          <a:off x="467544" y="2420888"/>
          <a:ext cx="8568952" cy="3108960"/>
        </p:xfrm>
        <a:graphic>
          <a:graphicData uri="http://schemas.openxmlformats.org/drawingml/2006/table">
            <a:tbl>
              <a:tblPr firstRow="1" bandRow="1">
                <a:tableStyleId>{5C22544A-7EE6-4342-B048-85BDC9FD1C3A}</a:tableStyleId>
              </a:tblPr>
              <a:tblGrid>
                <a:gridCol w="4247381">
                  <a:extLst>
                    <a:ext uri="{9D8B030D-6E8A-4147-A177-3AD203B41FA5}">
                      <a16:colId xmlns:a16="http://schemas.microsoft.com/office/drawing/2014/main" val="1861502078"/>
                    </a:ext>
                  </a:extLst>
                </a:gridCol>
                <a:gridCol w="4321571">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is adaptable for projects that need a flexible approach to its potential 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requires extensive training of the SCRUM master and team members to implement it properly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Encourages creativity in teams working together to analyse and generate ideas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a:solidFill>
                            <a:schemeClr val="tx1"/>
                          </a:solidFill>
                        </a:rPr>
                        <a:t>It can be difficult to scale for larger projects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Cost effective in using small teams and lower administrative red tape requirements/less documentation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Organisations may need to restructure and transform their culture to take on SCRUM methodology effectively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Can lead to better quality of work through responsibility and ownership to deliver high-quality results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has no relation to the project’s final deadline as it works to multiple small deadlines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2403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Improves customer satisfaction with constant internal and external feedback, resulting in customer-led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Requires operations of small teams of 3</a:t>
                      </a:r>
                      <a:r>
                        <a:rPr lang="en-US" sz="1200" dirty="0"/>
                        <a:t>–1</a:t>
                      </a:r>
                      <a:r>
                        <a:rPr lang="en-GB" sz="1200" dirty="0">
                          <a:solidFill>
                            <a:schemeClr val="tx1"/>
                          </a:solidFill>
                        </a:rPr>
                        <a:t>0 and it may be difficult to arrange the workforce in this way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353634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Employee satisfaction improves as full responsibility and trust result in improved confidence and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It needs skilled, experienced people, able to work intensively and quickly to achieve tasks for 24-hour reporting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7661104"/>
                  </a:ext>
                </a:extLst>
              </a:tr>
            </a:tbl>
          </a:graphicData>
        </a:graphic>
      </p:graphicFrame>
    </p:spTree>
    <p:extLst>
      <p:ext uri="{BB962C8B-B14F-4D97-AF65-F5344CB8AC3E}">
        <p14:creationId xmlns:p14="http://schemas.microsoft.com/office/powerpoint/2010/main" val="3915306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Project management methodologies – PRINCE (1)</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PRINCE is an acronym for </a:t>
            </a:r>
            <a:r>
              <a:rPr lang="en-US" b="1" dirty="0" err="1">
                <a:ea typeface="ＭＳ Ｐゴシック" pitchFamily="-105" charset="-128"/>
                <a:cs typeface="ＭＳ Ｐゴシック" pitchFamily="-105" charset="-128"/>
              </a:rPr>
              <a:t>PR</a:t>
            </a:r>
            <a:r>
              <a:rPr lang="en-US" dirty="0" err="1">
                <a:ea typeface="ＭＳ Ｐゴシック" pitchFamily="-105" charset="-128"/>
                <a:cs typeface="ＭＳ Ｐゴシック" pitchFamily="-105" charset="-128"/>
              </a:rPr>
              <a:t>ojects</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IN</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C</a:t>
            </a:r>
            <a:r>
              <a:rPr lang="en-US" dirty="0">
                <a:ea typeface="ＭＳ Ｐゴシック" pitchFamily="-105" charset="-128"/>
                <a:cs typeface="ＭＳ Ｐゴシック" pitchFamily="-105" charset="-128"/>
              </a:rPr>
              <a:t>ontrolled </a:t>
            </a:r>
            <a:r>
              <a:rPr lang="en-US" b="1" dirty="0">
                <a:ea typeface="ＭＳ Ｐゴシック" pitchFamily="-105" charset="-128"/>
                <a:cs typeface="ＭＳ Ｐゴシック" pitchFamily="-105" charset="-128"/>
              </a:rPr>
              <a:t>E</a:t>
            </a:r>
            <a:r>
              <a:rPr lang="en-US" dirty="0">
                <a:ea typeface="ＭＳ Ｐゴシック" pitchFamily="-105" charset="-128"/>
                <a:cs typeface="ＭＳ Ｐゴシック" pitchFamily="-105" charset="-128"/>
              </a:rPr>
              <a:t>nvironments. The most recent version is PRINCE2, which is used globally to manage business projects.</a:t>
            </a:r>
          </a:p>
          <a:p>
            <a:pPr marL="0" lvl="1" indent="0">
              <a:buNone/>
            </a:pPr>
            <a:r>
              <a:rPr lang="en-US" b="1" dirty="0"/>
              <a:t>What is PRINCE2?</a:t>
            </a:r>
            <a:endParaRPr lang="en-US" dirty="0"/>
          </a:p>
          <a:p>
            <a:pPr lvl="1"/>
            <a:r>
              <a:rPr lang="en-US" dirty="0"/>
              <a:t>Process-based project management methodology.</a:t>
            </a:r>
          </a:p>
          <a:p>
            <a:pPr lvl="1"/>
            <a:r>
              <a:rPr lang="en-US" dirty="0"/>
              <a:t>Divides project into manageable-sized stages.</a:t>
            </a:r>
          </a:p>
          <a:p>
            <a:pPr lvl="1"/>
            <a:r>
              <a:rPr lang="en-US" dirty="0"/>
              <a:t>Planning, organisation and control each stage.</a:t>
            </a:r>
          </a:p>
          <a:p>
            <a:pPr lvl="1"/>
            <a:r>
              <a:rPr lang="en-US" dirty="0"/>
              <a:t>Flexible for all project sizes, types and scope.</a:t>
            </a:r>
          </a:p>
          <a:p>
            <a:pPr lvl="1"/>
            <a:r>
              <a:rPr lang="en-US" dirty="0"/>
              <a:t>Used across most industries effectively.</a:t>
            </a:r>
          </a:p>
          <a:p>
            <a:pPr marL="0" lvl="1" indent="0">
              <a:buNone/>
            </a:pPr>
            <a:r>
              <a:rPr lang="en-US" dirty="0"/>
              <a:t>The flexibility of PRINCE2 means it can integrate with other frameworks such as Agile. Global fame makes it recognised in most project management situations.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922215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a:xfrm>
            <a:off x="457200" y="1098000"/>
            <a:ext cx="8229600" cy="382588"/>
          </a:xfrm>
        </p:spPr>
        <p:txBody>
          <a:bodyPr/>
          <a:lstStyle/>
          <a:p>
            <a:r>
              <a:rPr lang="en-GB" dirty="0">
                <a:ea typeface="ＭＳ Ｐゴシック" pitchFamily="-105" charset="-128"/>
                <a:cs typeface="ＭＳ Ｐゴシック" pitchFamily="-105" charset="-128"/>
              </a:rPr>
              <a:t>Learning objectives</a:t>
            </a:r>
            <a:endParaRPr lang="en-US" dirty="0">
              <a:ea typeface="ＭＳ Ｐゴシック" pitchFamily="-105" charset="-128"/>
              <a:cs typeface="ＭＳ Ｐゴシック" pitchFamily="-105" charset="-128"/>
            </a:endParaRPr>
          </a:p>
        </p:txBody>
      </p:sp>
      <p:sp>
        <p:nvSpPr>
          <p:cNvPr id="3075" name="Content Placeholder 2"/>
          <p:cNvSpPr>
            <a:spLocks noGrp="1" noRot="1" noMove="1" noResize="1" noEditPoints="1" noAdjustHandles="1" noChangeArrowheads="1" noChangeShapeType="1"/>
          </p:cNvSpPr>
          <p:nvPr>
            <p:ph sz="quarter" idx="10"/>
          </p:nvPr>
        </p:nvSpPr>
        <p:spPr>
          <a:xfrm>
            <a:off x="453391" y="1687436"/>
            <a:ext cx="8229600" cy="3483128"/>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By the end of this session, learners should be able to:</a:t>
            </a:r>
          </a:p>
          <a:p>
            <a:pPr lvl="1"/>
            <a:r>
              <a:rPr lang="en-US" dirty="0"/>
              <a:t>Discuss the use of project management approaches in organisations.</a:t>
            </a:r>
          </a:p>
          <a:p>
            <a:pPr lvl="1"/>
            <a:r>
              <a:rPr lang="en-US" dirty="0"/>
              <a:t>Explain the approaches of different types of methodologies.</a:t>
            </a:r>
          </a:p>
          <a:p>
            <a:pPr lvl="1"/>
            <a:r>
              <a:rPr lang="en-US" dirty="0"/>
              <a:t>Discuss the types of projects that would use a project management approach.</a:t>
            </a:r>
          </a:p>
          <a:p>
            <a:pPr lvl="1"/>
            <a:r>
              <a:rPr lang="en-US" dirty="0"/>
              <a:t>Explain the importance of using a suitable project management approach for different types of projects.</a:t>
            </a:r>
          </a:p>
          <a:p>
            <a:pPr lvl="1"/>
            <a:r>
              <a:rPr lang="en-US" dirty="0"/>
              <a:t>Explain the potential consequences of not following a project management approach.  </a:t>
            </a:r>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27504"/>
            <a:ext cx="8399276" cy="382588"/>
          </a:xfrm>
        </p:spPr>
        <p:txBody>
          <a:bodyPr/>
          <a:lstStyle/>
          <a:p>
            <a:r>
              <a:rPr kumimoji="0" lang="en-US" sz="2400" b="1" i="0" u="none" strike="noStrike" kern="0" cap="none" spc="0" normalizeH="0" baseline="0" noProof="0" dirty="0">
                <a:ln>
                  <a:noFill/>
                </a:ln>
                <a:solidFill>
                  <a:srgbClr val="0077E3"/>
                </a:solidFill>
                <a:effectLst/>
                <a:uLnTx/>
                <a:uFillTx/>
                <a:latin typeface="Arial"/>
                <a:ea typeface="ＭＳ Ｐゴシック" charset="-128"/>
              </a:rPr>
              <a:t>Project management methodologies – PRINCE (2)</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56792"/>
            <a:ext cx="8399276" cy="4273704"/>
          </a:xfrm>
        </p:spPr>
        <p:txBody>
          <a:bodyPr/>
          <a:lstStyle/>
          <a:p>
            <a:pPr marL="0" lvl="1" indent="0">
              <a:lnSpc>
                <a:spcPts val="2200"/>
              </a:lnSpc>
              <a:buNone/>
            </a:pPr>
            <a:r>
              <a:rPr lang="en-US" dirty="0">
                <a:ea typeface="ＭＳ Ｐゴシック" pitchFamily="-105" charset="-128"/>
                <a:cs typeface="ＭＳ Ｐゴシック" pitchFamily="-105" charset="-128"/>
              </a:rPr>
              <a:t>PRINCE was originally developed in the UK to manage government IT projects. After expert reviews and modifications, it was suitable for industry use and was released to the public as PRINCE2.</a:t>
            </a:r>
          </a:p>
          <a:p>
            <a:pPr marL="0" lvl="1" indent="0">
              <a:lnSpc>
                <a:spcPts val="2000"/>
              </a:lnSpc>
              <a:buNone/>
            </a:pPr>
            <a:r>
              <a:rPr lang="en-US" b="1" dirty="0"/>
              <a:t>The seven principles of PRINCE2</a:t>
            </a:r>
          </a:p>
          <a:p>
            <a:pPr marL="342900" lvl="1" indent="-342900">
              <a:lnSpc>
                <a:spcPts val="2000"/>
              </a:lnSpc>
              <a:buClrTx/>
              <a:buFont typeface="+mj-lt"/>
              <a:buAutoNum type="arabicPeriod"/>
            </a:pPr>
            <a:r>
              <a:rPr lang="en-US" dirty="0"/>
              <a:t>Continuous business justification: projects must be viable.</a:t>
            </a:r>
          </a:p>
          <a:p>
            <a:pPr marL="342900" lvl="1" indent="-342900">
              <a:lnSpc>
                <a:spcPts val="2000"/>
              </a:lnSpc>
              <a:buClrTx/>
              <a:buFont typeface="+mj-lt"/>
              <a:buAutoNum type="arabicPeriod"/>
            </a:pPr>
            <a:r>
              <a:rPr lang="en-US" dirty="0"/>
              <a:t>Lessons learned: review prior project; continuous review.</a:t>
            </a:r>
          </a:p>
          <a:p>
            <a:pPr marL="342900" lvl="1" indent="-342900">
              <a:lnSpc>
                <a:spcPts val="2000"/>
              </a:lnSpc>
              <a:buClrTx/>
              <a:buFont typeface="+mj-lt"/>
              <a:buAutoNum type="arabicPeriod"/>
            </a:pPr>
            <a:r>
              <a:rPr lang="en-US" dirty="0"/>
              <a:t>Define organisation structure: roles and responsibilities known.</a:t>
            </a:r>
          </a:p>
          <a:p>
            <a:pPr marL="342900" lvl="1" indent="-342900">
              <a:lnSpc>
                <a:spcPts val="2000"/>
              </a:lnSpc>
              <a:buClrTx/>
              <a:buFont typeface="+mj-lt"/>
              <a:buAutoNum type="arabicPeriod"/>
            </a:pPr>
            <a:r>
              <a:rPr lang="en-US" dirty="0"/>
              <a:t>Break into stages: plan, deliver and monitor each defined stage.</a:t>
            </a:r>
          </a:p>
          <a:p>
            <a:pPr marL="342900" lvl="1" indent="-342900">
              <a:lnSpc>
                <a:spcPts val="2000"/>
              </a:lnSpc>
              <a:buClrTx/>
              <a:buFont typeface="+mj-lt"/>
              <a:buAutoNum type="arabicPeriod"/>
            </a:pPr>
            <a:r>
              <a:rPr lang="en-US" dirty="0"/>
              <a:t>Exception planning: project continues on until metrics deviate.</a:t>
            </a:r>
          </a:p>
          <a:p>
            <a:pPr marL="342900" lvl="1" indent="-342900">
              <a:lnSpc>
                <a:spcPts val="2000"/>
              </a:lnSpc>
              <a:buClrTx/>
              <a:buFont typeface="+mj-lt"/>
              <a:buAutoNum type="arabicPeriod"/>
            </a:pPr>
            <a:r>
              <a:rPr lang="en-US" dirty="0"/>
              <a:t>Focus on quality of deliverables not the process at expense of outcomes.</a:t>
            </a:r>
          </a:p>
          <a:p>
            <a:pPr marL="342900" lvl="1" indent="-342900">
              <a:lnSpc>
                <a:spcPts val="2000"/>
              </a:lnSpc>
              <a:buClrTx/>
              <a:buFont typeface="+mj-lt"/>
              <a:buAutoNum type="arabicPeriod"/>
            </a:pPr>
            <a:r>
              <a:rPr lang="en-US" dirty="0"/>
              <a:t>Tailor to suit project needs: scope, resources, value and time are different in every project.</a:t>
            </a:r>
          </a:p>
          <a:p>
            <a:pPr marL="342900" lvl="1" indent="-342900">
              <a:lnSpc>
                <a:spcPct val="100000"/>
              </a:lnSpc>
              <a:spcBef>
                <a:spcPts val="0"/>
              </a:spcBef>
              <a:spcAft>
                <a:spcPts val="0"/>
              </a:spcAft>
              <a:buClrTx/>
              <a:buFont typeface="+mj-lt"/>
              <a:buAutoNum type="arabicPeriod"/>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2413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PRINCE (3)</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Like many project management methodologies, PRINCE2 has clearly defined roles and responsibilities. </a:t>
            </a:r>
          </a:p>
          <a:p>
            <a:pPr>
              <a:spcBef>
                <a:spcPts val="500"/>
              </a:spcBef>
              <a:spcAft>
                <a:spcPts val="500"/>
              </a:spcAft>
              <a:defRPr/>
            </a:pPr>
            <a:r>
              <a:rPr lang="en-US" dirty="0"/>
              <a:t> </a:t>
            </a:r>
            <a:r>
              <a:rPr lang="en-US" b="1" dirty="0"/>
              <a:t>Roles in PRINCE2</a:t>
            </a:r>
          </a:p>
          <a:p>
            <a:pPr marL="342900" indent="-342900">
              <a:spcBef>
                <a:spcPts val="500"/>
              </a:spcBef>
              <a:spcAft>
                <a:spcPts val="500"/>
              </a:spcAft>
              <a:buClr>
                <a:srgbClr val="0070C0"/>
              </a:buClr>
              <a:buFont typeface="Arial" panose="020B0604020202020204" pitchFamily="34" charset="0"/>
              <a:buChar char="•"/>
              <a:defRPr/>
            </a:pPr>
            <a:r>
              <a:rPr lang="en-US" dirty="0"/>
              <a:t>Project board: </a:t>
            </a:r>
          </a:p>
          <a:p>
            <a:pPr marL="558800" lvl="1" indent="-342900">
              <a:lnSpc>
                <a:spcPts val="1800"/>
              </a:lnSpc>
              <a:buFont typeface="Arial" panose="020B0604020202020204" pitchFamily="34" charset="0"/>
              <a:buChar char="‒"/>
              <a:defRPr/>
            </a:pPr>
            <a:r>
              <a:rPr lang="en-US" dirty="0"/>
              <a:t>paying client – chairs the board.</a:t>
            </a:r>
          </a:p>
          <a:p>
            <a:pPr marL="558800" lvl="1" indent="-342900">
              <a:lnSpc>
                <a:spcPts val="1800"/>
              </a:lnSpc>
              <a:buFont typeface="Arial" panose="020B0604020202020204" pitchFamily="34" charset="0"/>
              <a:buChar char="‒"/>
              <a:defRPr/>
            </a:pPr>
            <a:r>
              <a:rPr lang="en-US" dirty="0"/>
              <a:t>senior user – end user of products.</a:t>
            </a:r>
          </a:p>
          <a:p>
            <a:pPr marL="558800" lvl="1" indent="-342900">
              <a:lnSpc>
                <a:spcPts val="1800"/>
              </a:lnSpc>
              <a:buFont typeface="Arial" panose="020B0604020202020204" pitchFamily="34" charset="0"/>
              <a:buChar char="‒"/>
              <a:defRPr/>
            </a:pPr>
            <a:r>
              <a:rPr lang="en-US" dirty="0"/>
              <a:t>senior supplier – advises on resource needs. </a:t>
            </a:r>
          </a:p>
          <a:p>
            <a:pPr marL="342900" indent="-342900">
              <a:spcBef>
                <a:spcPts val="500"/>
              </a:spcBef>
              <a:spcAft>
                <a:spcPts val="500"/>
              </a:spcAft>
              <a:buClr>
                <a:srgbClr val="0070C0"/>
              </a:buClr>
              <a:buFont typeface="Arial" panose="020B0604020202020204" pitchFamily="34" charset="0"/>
              <a:buChar char="•"/>
              <a:defRPr/>
            </a:pPr>
            <a:r>
              <a:rPr lang="en-US" dirty="0"/>
              <a:t>Project manager: budgets, planning and delivery.</a:t>
            </a:r>
          </a:p>
          <a:p>
            <a:pPr marL="342900" indent="-342900">
              <a:spcBef>
                <a:spcPts val="500"/>
              </a:spcBef>
              <a:spcAft>
                <a:spcPts val="500"/>
              </a:spcAft>
              <a:buClr>
                <a:srgbClr val="0070C0"/>
              </a:buClr>
              <a:buFont typeface="Arial" panose="020B0604020202020204" pitchFamily="34" charset="0"/>
              <a:buChar char="•"/>
              <a:defRPr/>
            </a:pPr>
            <a:r>
              <a:rPr lang="en-US" dirty="0"/>
              <a:t>Project team: operators carrying out project tasks.</a:t>
            </a:r>
          </a:p>
          <a:p>
            <a:pPr lvl="2">
              <a:lnSpc>
                <a:spcPts val="2400"/>
              </a:lnSpc>
              <a:defRPr/>
            </a:pPr>
            <a:r>
              <a:rPr lang="en-US" sz="2000" dirty="0"/>
              <a:t>Each tier has a specific part to play in the project’s success. They will operate autonomously unless project metrics deviate from planned. By exception, interventions will be initiated to bring project back on track.</a:t>
            </a:r>
          </a:p>
          <a:p>
            <a:pPr lvl="2">
              <a:lnSpc>
                <a:spcPct val="100000"/>
              </a:lnSpc>
              <a:spcBef>
                <a:spcPts val="0"/>
              </a:spcBef>
              <a:spcAft>
                <a:spcPts val="0"/>
              </a:spcAft>
              <a:defRPr/>
            </a:pPr>
            <a:endParaRPr lang="en-US" sz="1800" dirty="0"/>
          </a:p>
          <a:p>
            <a:pPr lvl="2">
              <a:defRPr/>
            </a:pPr>
            <a:endParaRPr lang="en-US" sz="1800" dirty="0"/>
          </a:p>
        </p:txBody>
      </p:sp>
    </p:spTree>
    <p:extLst>
      <p:ext uri="{BB962C8B-B14F-4D97-AF65-F5344CB8AC3E}">
        <p14:creationId xmlns:p14="http://schemas.microsoft.com/office/powerpoint/2010/main" val="49489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Six Sigma (1)</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653304"/>
          </a:xfrm>
        </p:spPr>
        <p:txBody>
          <a:bodyPr/>
          <a:lstStyle/>
          <a:p>
            <a:pPr>
              <a:spcBef>
                <a:spcPts val="500"/>
              </a:spcBef>
              <a:spcAft>
                <a:spcPts val="500"/>
              </a:spcAft>
              <a:defRPr/>
            </a:pPr>
            <a:r>
              <a:rPr lang="en-US" dirty="0"/>
              <a:t>Six Sigma is recognised as a quality improvement tool designed to reduce waste and errors, but it is also a project management methodology. </a:t>
            </a:r>
          </a:p>
          <a:p>
            <a:pPr>
              <a:spcBef>
                <a:spcPts val="500"/>
              </a:spcBef>
              <a:spcAft>
                <a:spcPts val="500"/>
              </a:spcAft>
              <a:defRPr/>
            </a:pPr>
            <a:r>
              <a:rPr lang="en-US" dirty="0"/>
              <a:t>It begins in project management with some key questions.</a:t>
            </a:r>
          </a:p>
          <a:p>
            <a:pPr>
              <a:spcBef>
                <a:spcPts val="500"/>
              </a:spcBef>
              <a:spcAft>
                <a:spcPts val="500"/>
              </a:spcAft>
              <a:defRPr/>
            </a:pPr>
            <a:r>
              <a:rPr lang="en-US" dirty="0"/>
              <a:t>  </a:t>
            </a:r>
            <a:r>
              <a:rPr lang="en-US" b="1" dirty="0"/>
              <a:t>Six Sigma for project management</a:t>
            </a:r>
          </a:p>
          <a:p>
            <a:pPr marL="342900" indent="-342900">
              <a:spcBef>
                <a:spcPts val="500"/>
              </a:spcBef>
              <a:spcAft>
                <a:spcPts val="500"/>
              </a:spcAft>
              <a:buClr>
                <a:srgbClr val="0070C0"/>
              </a:buClr>
              <a:buFont typeface="Arial" panose="020B0604020202020204" pitchFamily="34" charset="0"/>
              <a:buChar char="•"/>
              <a:defRPr/>
            </a:pPr>
            <a:r>
              <a:rPr lang="en-US" dirty="0"/>
              <a:t>What is the projective objective?</a:t>
            </a:r>
          </a:p>
          <a:p>
            <a:pPr marL="342900" indent="-342900">
              <a:spcBef>
                <a:spcPts val="500"/>
              </a:spcBef>
              <a:spcAft>
                <a:spcPts val="500"/>
              </a:spcAft>
              <a:buClr>
                <a:srgbClr val="0070C0"/>
              </a:buClr>
              <a:buFont typeface="Arial" panose="020B0604020202020204" pitchFamily="34" charset="0"/>
              <a:buChar char="•"/>
              <a:defRPr/>
            </a:pPr>
            <a:r>
              <a:rPr lang="en-US" dirty="0"/>
              <a:t>Will this lead to efficiency gains?</a:t>
            </a:r>
          </a:p>
          <a:p>
            <a:pPr marL="342900" indent="-342900">
              <a:spcBef>
                <a:spcPts val="500"/>
              </a:spcBef>
              <a:spcAft>
                <a:spcPts val="500"/>
              </a:spcAft>
              <a:buClr>
                <a:srgbClr val="0070C0"/>
              </a:buClr>
              <a:buFont typeface="Arial" panose="020B0604020202020204" pitchFamily="34" charset="0"/>
              <a:buChar char="•"/>
              <a:defRPr/>
            </a:pPr>
            <a:r>
              <a:rPr lang="en-US" dirty="0"/>
              <a:t>Will it develop or need new software? </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Is it going to introduce new technology?</a:t>
            </a:r>
          </a:p>
          <a:p>
            <a:pPr marL="342900" indent="-342900">
              <a:spcBef>
                <a:spcPts val="500"/>
              </a:spcBef>
              <a:spcAft>
                <a:spcPts val="500"/>
              </a:spcAft>
              <a:buClr>
                <a:srgbClr val="0070C0"/>
              </a:buClr>
              <a:buFont typeface="Arial" panose="020B0604020202020204" pitchFamily="34" charset="0"/>
              <a:buChar char="•"/>
              <a:defRPr/>
            </a:pPr>
            <a:r>
              <a:rPr lang="en-US" dirty="0"/>
              <a:t>Will operations change more than 50%?</a:t>
            </a:r>
            <a:endParaRPr lang="en-US" sz="2000" dirty="0"/>
          </a:p>
          <a:p>
            <a:pPr lvl="2">
              <a:lnSpc>
                <a:spcPts val="2400"/>
              </a:lnSpc>
              <a:defRPr/>
            </a:pPr>
            <a:r>
              <a:rPr lang="en-US" sz="2000" dirty="0"/>
              <a:t>Six Sigma tends to work best for operations with potential to be replicated elsewhere in an organisation.</a:t>
            </a:r>
          </a:p>
          <a:p>
            <a:pPr lvl="2">
              <a:defRPr/>
            </a:pPr>
            <a:endParaRPr lang="en-US" sz="1800" dirty="0"/>
          </a:p>
        </p:txBody>
      </p:sp>
    </p:spTree>
    <p:extLst>
      <p:ext uri="{BB962C8B-B14F-4D97-AF65-F5344CB8AC3E}">
        <p14:creationId xmlns:p14="http://schemas.microsoft.com/office/powerpoint/2010/main" val="4086666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methodologies – Six Sigma (2)</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The Six Sigma methodology has two sub-processes that can be tailored to different types of projects.</a:t>
            </a:r>
          </a:p>
          <a:p>
            <a:pPr>
              <a:spcBef>
                <a:spcPts val="500"/>
              </a:spcBef>
              <a:spcAft>
                <a:spcPts val="500"/>
              </a:spcAft>
              <a:defRPr/>
            </a:pPr>
            <a:r>
              <a:rPr lang="en-US" dirty="0"/>
              <a:t> </a:t>
            </a:r>
            <a:r>
              <a:rPr lang="en-US" b="1" dirty="0"/>
              <a:t>DMAIC – for existing business processes</a:t>
            </a:r>
          </a:p>
          <a:p>
            <a:pPr marL="342900" indent="-342900">
              <a:spcBef>
                <a:spcPts val="500"/>
              </a:spcBef>
              <a:spcAft>
                <a:spcPts val="500"/>
              </a:spcAft>
              <a:buClr>
                <a:srgbClr val="0070C0"/>
              </a:buClr>
              <a:buFont typeface="Arial" panose="020B0604020202020204" pitchFamily="34" charset="0"/>
              <a:buChar char="•"/>
              <a:defRPr/>
            </a:pPr>
            <a:r>
              <a:rPr lang="en-US" dirty="0"/>
              <a:t>Define: what is the need?</a:t>
            </a:r>
          </a:p>
          <a:p>
            <a:pPr marL="342900" indent="-342900">
              <a:spcBef>
                <a:spcPts val="500"/>
              </a:spcBef>
              <a:spcAft>
                <a:spcPts val="500"/>
              </a:spcAft>
              <a:buClr>
                <a:srgbClr val="0070C0"/>
              </a:buClr>
              <a:buFont typeface="Arial" panose="020B0604020202020204" pitchFamily="34" charset="0"/>
              <a:buChar char="•"/>
              <a:defRPr/>
            </a:pPr>
            <a:r>
              <a:rPr lang="en-US" dirty="0"/>
              <a:t>Measure: how effective is the current process?</a:t>
            </a:r>
          </a:p>
          <a:p>
            <a:pPr marL="342900" indent="-342900">
              <a:spcBef>
                <a:spcPts val="500"/>
              </a:spcBef>
              <a:spcAft>
                <a:spcPts val="500"/>
              </a:spcAft>
              <a:buClr>
                <a:srgbClr val="0070C0"/>
              </a:buClr>
              <a:buFont typeface="Arial" panose="020B0604020202020204" pitchFamily="34" charset="0"/>
              <a:buChar char="•"/>
              <a:defRPr/>
            </a:pPr>
            <a:r>
              <a:rPr lang="en-US" dirty="0" err="1"/>
              <a:t>Analyse</a:t>
            </a:r>
            <a:r>
              <a:rPr lang="en-US" dirty="0"/>
              <a:t>: what data are there to identify defects?</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Improve: make changes, achieve project goals.</a:t>
            </a:r>
          </a:p>
          <a:p>
            <a:pPr marL="342900" indent="-342900">
              <a:spcBef>
                <a:spcPts val="500"/>
              </a:spcBef>
              <a:spcAft>
                <a:spcPts val="500"/>
              </a:spcAft>
              <a:buFont typeface="Arial" panose="020B0604020202020204" pitchFamily="34" charset="0"/>
              <a:buChar char="•"/>
              <a:defRPr/>
            </a:pPr>
            <a:r>
              <a:rPr lang="en-US" dirty="0"/>
              <a:t>Control: design a system, keep controls in place.</a:t>
            </a:r>
          </a:p>
          <a:p>
            <a:pPr lvl="2">
              <a:lnSpc>
                <a:spcPts val="2400"/>
              </a:lnSpc>
              <a:defRPr/>
            </a:pPr>
            <a:r>
              <a:rPr lang="en-US" sz="2000" dirty="0"/>
              <a:t>For example, the types of project that benefit from this methodology include improve a manufacturing process or find a more efficient production operations benefit from this methodology.</a:t>
            </a:r>
          </a:p>
          <a:p>
            <a:pPr lvl="2">
              <a:defRPr/>
            </a:pPr>
            <a:endParaRPr lang="en-US" sz="1800" dirty="0"/>
          </a:p>
        </p:txBody>
      </p:sp>
    </p:spTree>
    <p:extLst>
      <p:ext uri="{BB962C8B-B14F-4D97-AF65-F5344CB8AC3E}">
        <p14:creationId xmlns:p14="http://schemas.microsoft.com/office/powerpoint/2010/main" val="477247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89A3D-665F-498F-9EFB-C19C5DCCB52D}"/>
              </a:ext>
            </a:extLst>
          </p:cNvPr>
          <p:cNvSpPr>
            <a:spLocks noGrp="1"/>
          </p:cNvSpPr>
          <p:nvPr>
            <p:ph type="title"/>
          </p:nvPr>
        </p:nvSpPr>
        <p:spPr/>
        <p:txBody>
          <a:bodyPr/>
          <a:lstStyle/>
          <a:p>
            <a:r>
              <a:rPr lang="en-US" dirty="0"/>
              <a:t>Project management methodologies – Six Sigma (3)</a:t>
            </a:r>
          </a:p>
        </p:txBody>
      </p:sp>
      <p:sp>
        <p:nvSpPr>
          <p:cNvPr id="3" name="Content Placeholder 2">
            <a:extLst>
              <a:ext uri="{FF2B5EF4-FFF2-40B4-BE49-F238E27FC236}">
                <a16:creationId xmlns:a16="http://schemas.microsoft.com/office/drawing/2014/main" id="{D0B2F03A-B977-4566-B065-4229A8B6C471}"/>
              </a:ext>
            </a:extLst>
          </p:cNvPr>
          <p:cNvSpPr>
            <a:spLocks noGrp="1"/>
          </p:cNvSpPr>
          <p:nvPr>
            <p:ph sz="quarter" idx="10"/>
          </p:nvPr>
        </p:nvSpPr>
        <p:spPr/>
        <p:txBody>
          <a:bodyPr/>
          <a:lstStyle/>
          <a:p>
            <a:pPr>
              <a:spcBef>
                <a:spcPts val="500"/>
              </a:spcBef>
              <a:spcAft>
                <a:spcPts val="500"/>
              </a:spcAft>
              <a:defRPr/>
            </a:pPr>
            <a:r>
              <a:rPr lang="en-US" dirty="0"/>
              <a:t>The second Six Sigma sub-methodology works for processes that don’t currently exist.</a:t>
            </a:r>
          </a:p>
          <a:p>
            <a:pPr>
              <a:spcBef>
                <a:spcPts val="500"/>
              </a:spcBef>
              <a:spcAft>
                <a:spcPts val="500"/>
              </a:spcAft>
              <a:defRPr/>
            </a:pPr>
            <a:r>
              <a:rPr lang="en-US" dirty="0"/>
              <a:t> </a:t>
            </a:r>
            <a:r>
              <a:rPr lang="en-US" b="1" dirty="0"/>
              <a:t>DMADV – for new business processes</a:t>
            </a:r>
          </a:p>
          <a:p>
            <a:pPr marL="342900" indent="-342900">
              <a:spcBef>
                <a:spcPts val="500"/>
              </a:spcBef>
              <a:spcAft>
                <a:spcPts val="500"/>
              </a:spcAft>
              <a:buClr>
                <a:srgbClr val="0070C0"/>
              </a:buClr>
              <a:buFont typeface="Arial" panose="020B0604020202020204" pitchFamily="34" charset="0"/>
              <a:buChar char="•"/>
              <a:defRPr/>
            </a:pPr>
            <a:r>
              <a:rPr lang="en-US" dirty="0"/>
              <a:t>Define: establish client requirements.</a:t>
            </a:r>
          </a:p>
          <a:p>
            <a:pPr marL="342900" indent="-342900">
              <a:spcBef>
                <a:spcPts val="500"/>
              </a:spcBef>
              <a:spcAft>
                <a:spcPts val="500"/>
              </a:spcAft>
              <a:buClr>
                <a:srgbClr val="0070C0"/>
              </a:buClr>
              <a:buFont typeface="Arial" panose="020B0604020202020204" pitchFamily="34" charset="0"/>
              <a:buChar char="•"/>
              <a:defRPr/>
            </a:pPr>
            <a:r>
              <a:rPr lang="en-US" dirty="0"/>
              <a:t>Measure: use data to assess client needs.</a:t>
            </a:r>
          </a:p>
          <a:p>
            <a:pPr marL="342900" indent="-342900">
              <a:spcBef>
                <a:spcPts val="500"/>
              </a:spcBef>
              <a:spcAft>
                <a:spcPts val="500"/>
              </a:spcAft>
              <a:buClr>
                <a:srgbClr val="0070C0"/>
              </a:buClr>
              <a:buFont typeface="Arial" panose="020B0604020202020204" pitchFamily="34" charset="0"/>
              <a:buChar char="•"/>
              <a:defRPr/>
            </a:pPr>
            <a:r>
              <a:rPr lang="en-US" dirty="0" err="1"/>
              <a:t>Analyse</a:t>
            </a:r>
            <a:r>
              <a:rPr lang="en-US" dirty="0"/>
              <a:t>: review data to create goals to meet needs.</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Design: new product/service/process to meet needs.</a:t>
            </a:r>
          </a:p>
          <a:p>
            <a:pPr marL="342900" indent="-342900">
              <a:spcBef>
                <a:spcPts val="500"/>
              </a:spcBef>
              <a:spcAft>
                <a:spcPts val="500"/>
              </a:spcAft>
              <a:buClr>
                <a:srgbClr val="0070C0"/>
              </a:buClr>
              <a:buFont typeface="Arial" panose="020B0604020202020204" pitchFamily="34" charset="0"/>
              <a:buChar char="•"/>
              <a:defRPr/>
            </a:pPr>
            <a:r>
              <a:rPr lang="en-US" dirty="0"/>
              <a:t>Verify: test the design; deliver to client; monitor its success.</a:t>
            </a:r>
          </a:p>
          <a:p>
            <a:pPr lvl="2">
              <a:lnSpc>
                <a:spcPts val="2400"/>
              </a:lnSpc>
              <a:defRPr/>
            </a:pPr>
            <a:r>
              <a:rPr lang="en-US" sz="2000" dirty="0"/>
              <a:t>For example, new product development, creating new business processes or services are the types of project that may benefit from this methodology.</a:t>
            </a:r>
          </a:p>
          <a:p>
            <a:endParaRPr lang="en-US" dirty="0"/>
          </a:p>
        </p:txBody>
      </p:sp>
    </p:spTree>
    <p:extLst>
      <p:ext uri="{BB962C8B-B14F-4D97-AF65-F5344CB8AC3E}">
        <p14:creationId xmlns:p14="http://schemas.microsoft.com/office/powerpoint/2010/main" val="372331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Project management methodologies – Six Sigma</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rPr>
              <a:t>Six Sigma is effective in many aspects of project management, but it has some issues to be considered.</a:t>
            </a: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graphicFrame>
        <p:nvGraphicFramePr>
          <p:cNvPr id="4" name="Table 4">
            <a:extLst>
              <a:ext uri="{FF2B5EF4-FFF2-40B4-BE49-F238E27FC236}">
                <a16:creationId xmlns:a16="http://schemas.microsoft.com/office/drawing/2014/main" id="{F5413C56-DC05-3A46-8EBA-469A17CA3EF2}"/>
              </a:ext>
            </a:extLst>
          </p:cNvPr>
          <p:cNvGraphicFramePr>
            <a:graphicFrameLocks noGrp="1" noDrilldown="1" noMove="1" noResize="1"/>
          </p:cNvGraphicFramePr>
          <p:nvPr>
            <p:extLst>
              <p:ext uri="{D42A27DB-BD31-4B8C-83A1-F6EECF244321}">
                <p14:modId xmlns:p14="http://schemas.microsoft.com/office/powerpoint/2010/main" val="2539335419"/>
              </p:ext>
            </p:extLst>
          </p:nvPr>
        </p:nvGraphicFramePr>
        <p:xfrm>
          <a:off x="395536" y="2420888"/>
          <a:ext cx="8460940" cy="2651760"/>
        </p:xfrm>
        <a:graphic>
          <a:graphicData uri="http://schemas.openxmlformats.org/drawingml/2006/table">
            <a:tbl>
              <a:tblPr firstRow="1" bandRow="1">
                <a:tableStyleId>{5C22544A-7EE6-4342-B048-85BDC9FD1C3A}</a:tableStyleId>
              </a:tblPr>
              <a:tblGrid>
                <a:gridCol w="4230470">
                  <a:extLst>
                    <a:ext uri="{9D8B030D-6E8A-4147-A177-3AD203B41FA5}">
                      <a16:colId xmlns:a16="http://schemas.microsoft.com/office/drawing/2014/main" val="1861502078"/>
                    </a:ext>
                  </a:extLst>
                </a:gridCol>
                <a:gridCol w="4230470">
                  <a:extLst>
                    <a:ext uri="{9D8B030D-6E8A-4147-A177-3AD203B41FA5}">
                      <a16:colId xmlns:a16="http://schemas.microsoft.com/office/drawing/2014/main" val="1276217976"/>
                    </a:ext>
                  </a:extLst>
                </a:gridCol>
              </a:tblGrid>
              <a:tr h="139040">
                <a:tc>
                  <a:txBody>
                    <a:bodyPr/>
                    <a:lstStyle/>
                    <a:p>
                      <a:pPr algn="ctr"/>
                      <a:r>
                        <a:rPr lang="en-GB"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9395542"/>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Aims to maximise customer satisfaction through innovative solutions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Sticks rigidly to the process, which can kill creativity of ideas or innovation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099660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Quantifiable and proven track record for increase in profits and reduction in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a:solidFill>
                            <a:schemeClr val="tx1"/>
                          </a:solidFill>
                        </a:rPr>
                        <a:t>Sometimes considered to lack accountability with whole team/workforce approach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36128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Success in all aspects of business metrics – return on investment, return on sales revenues, employee efficiency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Requires several layers of training and expertise to gain the best results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983525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a:solidFill>
                            <a:schemeClr val="tx1"/>
                          </a:solidFill>
                        </a:rPr>
                        <a:t>Focuses </a:t>
                      </a:r>
                      <a:r>
                        <a:rPr lang="en-GB" sz="1200" dirty="0">
                          <a:solidFill>
                            <a:schemeClr val="tx1"/>
                          </a:solidFill>
                        </a:rPr>
                        <a:t>on process improvement not final 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Can be time consuming to carry out the full process and apply to actual improvements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240331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Focuses on prevention of defects or errors rather than fixing them after going wrong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Creates a heavy demand on resources – staff time, money for training and implementation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5318353"/>
                  </a:ext>
                </a:extLst>
              </a:tr>
            </a:tbl>
          </a:graphicData>
        </a:graphic>
      </p:graphicFrame>
    </p:spTree>
    <p:extLst>
      <p:ext uri="{BB962C8B-B14F-4D97-AF65-F5344CB8AC3E}">
        <p14:creationId xmlns:p14="http://schemas.microsoft.com/office/powerpoint/2010/main" val="2871729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 types of suitable projects</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363272" cy="4653304"/>
          </a:xfrm>
        </p:spPr>
        <p:txBody>
          <a:bodyPr/>
          <a:lstStyle/>
          <a:p>
            <a:pPr>
              <a:lnSpc>
                <a:spcPts val="2000"/>
              </a:lnSpc>
              <a:spcBef>
                <a:spcPts val="500"/>
              </a:spcBef>
              <a:spcAft>
                <a:spcPts val="500"/>
              </a:spcAft>
              <a:defRPr/>
            </a:pPr>
            <a:r>
              <a:rPr lang="en-US" sz="1800" dirty="0"/>
              <a:t>Project management can be classified in several ways, to help identify the most suitable types of projects for the different methodologies.</a:t>
            </a:r>
          </a:p>
          <a:p>
            <a:pPr>
              <a:lnSpc>
                <a:spcPts val="2000"/>
              </a:lnSpc>
              <a:spcBef>
                <a:spcPts val="500"/>
              </a:spcBef>
              <a:spcAft>
                <a:spcPts val="500"/>
              </a:spcAft>
              <a:defRPr/>
            </a:pPr>
            <a:r>
              <a:rPr lang="en-US" sz="1800" dirty="0"/>
              <a:t> </a:t>
            </a:r>
            <a:r>
              <a:rPr lang="en-US" sz="1800" b="1" dirty="0"/>
              <a:t>Project management classifications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Community projects: noise, pollution, local welfare needs.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Public infrastructure: roads, railways, sewers, powerlines.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Business processes: operational methods, productivity levels.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Corporate social responsibility: social housing, waste management.</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IT projects: cabling, networks, software development, individual websites.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Manufacturing: food, chemicals, automobiles, aerospace, metal fabrication.</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Construction: housing developments, shopping </a:t>
            </a:r>
            <a:r>
              <a:rPr lang="en-US" sz="1800" dirty="0" err="1"/>
              <a:t>centres</a:t>
            </a:r>
            <a:r>
              <a:rPr lang="en-US" sz="1800" dirty="0"/>
              <a:t>, refurbs, new builds.</a:t>
            </a:r>
          </a:p>
          <a:p>
            <a:pPr marL="342900" indent="-342900">
              <a:lnSpc>
                <a:spcPts val="2000"/>
              </a:lnSpc>
              <a:spcBef>
                <a:spcPts val="500"/>
              </a:spcBef>
              <a:spcAft>
                <a:spcPts val="500"/>
              </a:spcAft>
              <a:buClr>
                <a:srgbClr val="0070C0"/>
              </a:buClr>
              <a:buFont typeface="Arial" panose="020B0604020202020204" pitchFamily="34" charset="0"/>
              <a:buChar char="•"/>
              <a:defRPr/>
            </a:pPr>
            <a:r>
              <a:rPr lang="en-US" sz="1800" dirty="0"/>
              <a:t>Research: scientific, economic, environmental, technologic, social, humanities.</a:t>
            </a:r>
          </a:p>
          <a:p>
            <a:pPr lvl="2">
              <a:defRPr/>
            </a:pPr>
            <a:r>
              <a:rPr lang="en-US" sz="1800" dirty="0"/>
              <a:t>Knowing the type of project will help in selecting the most appropriate methodology.</a:t>
            </a:r>
          </a:p>
          <a:p>
            <a:pPr lvl="2">
              <a:defRPr/>
            </a:pPr>
            <a:endParaRPr lang="en-US" sz="1800" dirty="0"/>
          </a:p>
        </p:txBody>
      </p:sp>
    </p:spTree>
    <p:extLst>
      <p:ext uri="{BB962C8B-B14F-4D97-AF65-F5344CB8AC3E}">
        <p14:creationId xmlns:p14="http://schemas.microsoft.com/office/powerpoint/2010/main" val="1673289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Rot="1" noMove="1" noResize="1" noEditPoints="1" noAdjustHandles="1" noChangeArrowheads="1" noChangeShapeType="1"/>
          </p:cNvSpPr>
          <p:nvPr>
            <p:ph type="title"/>
          </p:nvPr>
        </p:nvSpPr>
        <p:spPr>
          <a:xfrm>
            <a:off x="457200" y="980728"/>
            <a:ext cx="8229600" cy="382588"/>
          </a:xfrm>
        </p:spPr>
        <p:txBody>
          <a:bodyPr/>
          <a:lstStyle/>
          <a:p>
            <a:r>
              <a:rPr lang="en-US" dirty="0"/>
              <a:t>Project management approaches</a:t>
            </a:r>
            <a:endParaRPr lang="en-US" dirty="0">
              <a:ea typeface="ＭＳ Ｐゴシック" pitchFamily="-105" charset="-128"/>
              <a:cs typeface="ＭＳ Ｐゴシック" pitchFamily="-105" charset="-128"/>
            </a:endParaRPr>
          </a:p>
        </p:txBody>
      </p:sp>
      <p:sp>
        <p:nvSpPr>
          <p:cNvPr id="5123" name="Content Placeholder 2"/>
          <p:cNvSpPr>
            <a:spLocks noGrp="1" noRot="1" noMove="1" noResize="1" noEditPoints="1" noAdjustHandles="1" noChangeArrowheads="1" noChangeShapeType="1"/>
          </p:cNvSpPr>
          <p:nvPr>
            <p:ph sz="quarter" idx="10"/>
          </p:nvPr>
        </p:nvSpPr>
        <p:spPr>
          <a:xfrm>
            <a:off x="457200" y="1512000"/>
            <a:ext cx="8229600" cy="4653304"/>
          </a:xfrm>
        </p:spPr>
        <p:txBody>
          <a:bodyPr/>
          <a:lstStyle/>
          <a:p>
            <a:pPr>
              <a:spcBef>
                <a:spcPts val="500"/>
              </a:spcBef>
              <a:spcAft>
                <a:spcPts val="500"/>
              </a:spcAft>
              <a:defRPr/>
            </a:pPr>
            <a:r>
              <a:rPr lang="en-US" dirty="0"/>
              <a:t>Successful project management is considered to be the art of delivering a project in scope, on time and within budget that delights the client. </a:t>
            </a:r>
          </a:p>
          <a:p>
            <a:pPr>
              <a:spcBef>
                <a:spcPts val="500"/>
              </a:spcBef>
              <a:spcAft>
                <a:spcPts val="500"/>
              </a:spcAft>
              <a:defRPr/>
            </a:pPr>
            <a:r>
              <a:rPr lang="en-US" dirty="0"/>
              <a:t>Poor or no project management approaches can lead to severe consequences.</a:t>
            </a:r>
          </a:p>
          <a:p>
            <a:pPr>
              <a:spcBef>
                <a:spcPts val="500"/>
              </a:spcBef>
              <a:spcAft>
                <a:spcPts val="500"/>
              </a:spcAft>
              <a:defRPr/>
            </a:pPr>
            <a:r>
              <a:rPr lang="en-US" b="1" dirty="0"/>
              <a:t>Consequences of poor/no project management</a:t>
            </a:r>
          </a:p>
          <a:p>
            <a:pPr marL="342900" indent="-342900">
              <a:spcBef>
                <a:spcPts val="500"/>
              </a:spcBef>
              <a:spcAft>
                <a:spcPts val="500"/>
              </a:spcAft>
              <a:buClr>
                <a:srgbClr val="0070C0"/>
              </a:buClr>
              <a:buFont typeface="Arial" panose="020B0604020202020204" pitchFamily="34" charset="0"/>
              <a:buChar char="•"/>
              <a:defRPr/>
            </a:pPr>
            <a:r>
              <a:rPr lang="en-US" dirty="0"/>
              <a:t>Project costs spiral out of control.</a:t>
            </a:r>
          </a:p>
          <a:p>
            <a:pPr marL="342900" indent="-342900">
              <a:spcBef>
                <a:spcPts val="500"/>
              </a:spcBef>
              <a:spcAft>
                <a:spcPts val="500"/>
              </a:spcAft>
              <a:buClr>
                <a:srgbClr val="0070C0"/>
              </a:buClr>
              <a:buFont typeface="Arial" panose="020B0604020202020204" pitchFamily="34" charset="0"/>
              <a:buChar char="•"/>
              <a:defRPr/>
            </a:pPr>
            <a:r>
              <a:rPr lang="en-US" dirty="0"/>
              <a:t>Milestones missed through delays.</a:t>
            </a:r>
          </a:p>
          <a:p>
            <a:pPr marL="342900" indent="-342900">
              <a:spcBef>
                <a:spcPts val="500"/>
              </a:spcBef>
              <a:spcAft>
                <a:spcPts val="500"/>
              </a:spcAft>
              <a:buClr>
                <a:srgbClr val="0070C0"/>
              </a:buClr>
              <a:buFont typeface="Arial" panose="020B0604020202020204" pitchFamily="34" charset="0"/>
              <a:buChar char="•"/>
              <a:defRPr/>
            </a:pPr>
            <a:r>
              <a:rPr lang="en-US" dirty="0"/>
              <a:t>Project team feels down and demotivated.</a:t>
            </a:r>
            <a:endParaRPr lang="en-US" b="1" dirty="0"/>
          </a:p>
          <a:p>
            <a:pPr marL="342900" indent="-342900">
              <a:spcBef>
                <a:spcPts val="500"/>
              </a:spcBef>
              <a:spcAft>
                <a:spcPts val="500"/>
              </a:spcAft>
              <a:buClr>
                <a:srgbClr val="0070C0"/>
              </a:buClr>
              <a:buFont typeface="Arial" panose="020B0604020202020204" pitchFamily="34" charset="0"/>
              <a:buChar char="•"/>
              <a:defRPr/>
            </a:pPr>
            <a:r>
              <a:rPr lang="en-US" dirty="0"/>
              <a:t>Organisational reputation suffers publicly.</a:t>
            </a:r>
          </a:p>
          <a:p>
            <a:pPr marL="342900" indent="-342900">
              <a:spcBef>
                <a:spcPts val="500"/>
              </a:spcBef>
              <a:spcAft>
                <a:spcPts val="500"/>
              </a:spcAft>
              <a:buClr>
                <a:srgbClr val="0070C0"/>
              </a:buClr>
              <a:buFont typeface="Arial" panose="020B0604020202020204" pitchFamily="34" charset="0"/>
              <a:buChar char="•"/>
              <a:defRPr/>
            </a:pPr>
            <a:r>
              <a:rPr lang="en-US" dirty="0"/>
              <a:t>Long-term survival of organisation at risk.</a:t>
            </a:r>
            <a:endParaRPr lang="en-US" sz="2000" dirty="0"/>
          </a:p>
          <a:p>
            <a:pPr lvl="2">
              <a:lnSpc>
                <a:spcPts val="2400"/>
              </a:lnSpc>
              <a:defRPr/>
            </a:pPr>
            <a:r>
              <a:rPr lang="en-US" sz="2000" dirty="0"/>
              <a:t>Successful project completion can only be achieved with good project management practices. </a:t>
            </a:r>
          </a:p>
          <a:p>
            <a:pPr lvl="2">
              <a:defRPr/>
            </a:pPr>
            <a:endParaRPr lang="en-US" sz="1800" dirty="0"/>
          </a:p>
        </p:txBody>
      </p:sp>
      <p:pic>
        <p:nvPicPr>
          <p:cNvPr id="3" name="Picture 2">
            <a:extLst>
              <a:ext uri="{FF2B5EF4-FFF2-40B4-BE49-F238E27FC236}">
                <a16:creationId xmlns:a16="http://schemas.microsoft.com/office/drawing/2014/main" id="{B35DE97A-D687-7552-309F-DC11C5AAA70E}"/>
              </a:ext>
            </a:extLst>
          </p:cNvPr>
          <p:cNvPicPr>
            <a:picLocks noChangeAspect="1"/>
          </p:cNvPicPr>
          <p:nvPr/>
        </p:nvPicPr>
        <p:blipFill>
          <a:blip r:embed="rId3"/>
          <a:srcRect/>
          <a:stretch/>
        </p:blipFill>
        <p:spPr>
          <a:xfrm>
            <a:off x="5868144" y="3438351"/>
            <a:ext cx="3093488" cy="2097385"/>
          </a:xfrm>
          <a:prstGeom prst="rect">
            <a:avLst/>
          </a:prstGeom>
        </p:spPr>
      </p:pic>
    </p:spTree>
    <p:extLst>
      <p:ext uri="{BB962C8B-B14F-4D97-AF65-F5344CB8AC3E}">
        <p14:creationId xmlns:p14="http://schemas.microsoft.com/office/powerpoint/2010/main" val="2322422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30C80-7C3A-4EE4-A7D5-FC642EC6778D}"/>
              </a:ext>
            </a:extLst>
          </p:cNvPr>
          <p:cNvSpPr>
            <a:spLocks noGrp="1"/>
          </p:cNvSpPr>
          <p:nvPr>
            <p:ph type="title"/>
          </p:nvPr>
        </p:nvSpPr>
        <p:spPr/>
        <p:txBody>
          <a:bodyPr/>
          <a:lstStyle/>
          <a:p>
            <a:r>
              <a:rPr lang="en-US" dirty="0"/>
              <a:t>Summary – what we did</a:t>
            </a:r>
          </a:p>
        </p:txBody>
      </p:sp>
      <p:sp>
        <p:nvSpPr>
          <p:cNvPr id="3" name="Content Placeholder 2">
            <a:extLst>
              <a:ext uri="{FF2B5EF4-FFF2-40B4-BE49-F238E27FC236}">
                <a16:creationId xmlns:a16="http://schemas.microsoft.com/office/drawing/2014/main" id="{CC766D84-2440-4AA4-A50F-2EB068BD80E2}"/>
              </a:ext>
            </a:extLst>
          </p:cNvPr>
          <p:cNvSpPr>
            <a:spLocks noGrp="1"/>
          </p:cNvSpPr>
          <p:nvPr>
            <p:ph sz="quarter" idx="10"/>
          </p:nvPr>
        </p:nvSpPr>
        <p:spPr/>
        <p:txBody>
          <a:bodyPr/>
          <a:lstStyle/>
          <a:p>
            <a:pPr lvl="1"/>
            <a:r>
              <a:rPr lang="en-US" dirty="0"/>
              <a:t>Discussed the use of different project management approaches in </a:t>
            </a:r>
            <a:r>
              <a:rPr lang="en-US" dirty="0" err="1"/>
              <a:t>organisations</a:t>
            </a:r>
            <a:r>
              <a:rPr lang="en-US" dirty="0"/>
              <a:t>.</a:t>
            </a:r>
          </a:p>
          <a:p>
            <a:pPr lvl="1"/>
            <a:r>
              <a:rPr lang="en-US" dirty="0"/>
              <a:t>Reviewed four different types of methodologies.</a:t>
            </a:r>
          </a:p>
          <a:p>
            <a:pPr lvl="1"/>
            <a:r>
              <a:rPr lang="en-US" dirty="0"/>
              <a:t>Discussed the types of projects that would use a project management approach.</a:t>
            </a:r>
          </a:p>
          <a:p>
            <a:pPr lvl="1"/>
            <a:r>
              <a:rPr lang="en-US" dirty="0"/>
              <a:t>Explained the importance of using a suitable project management approach for different types of projects.</a:t>
            </a:r>
          </a:p>
          <a:p>
            <a:pPr lvl="1"/>
            <a:r>
              <a:rPr lang="en-US" dirty="0"/>
              <a:t>Explained the potential consequences of not following a project management approach.  </a:t>
            </a:r>
          </a:p>
          <a:p>
            <a:endParaRPr lang="en-US" dirty="0"/>
          </a:p>
        </p:txBody>
      </p:sp>
    </p:spTree>
    <p:extLst>
      <p:ext uri="{BB962C8B-B14F-4D97-AF65-F5344CB8AC3E}">
        <p14:creationId xmlns:p14="http://schemas.microsoft.com/office/powerpoint/2010/main" val="8246758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F7BE6693-F5A6-68AB-209D-8BC75942DD6D}"/>
              </a:ext>
            </a:extLst>
          </p:cNvPr>
          <p:cNvSpPr txBox="1"/>
          <p:nvPr/>
        </p:nvSpPr>
        <p:spPr>
          <a:xfrm>
            <a:off x="2098395"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project management (PM)?</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lvl="2">
              <a:defRPr/>
            </a:pPr>
            <a:r>
              <a:rPr lang="en-US" sz="1800" dirty="0"/>
              <a:t>Project management (PM) is the process of initiating, planning and utilising all the resources required to bring a specific, one-off, time-constrained goal to a successful conclusion.</a:t>
            </a:r>
            <a:endParaRPr lang="en-US" sz="1800" dirty="0">
              <a:solidFill>
                <a:srgbClr val="000000"/>
              </a:solidFill>
              <a:ea typeface="ＭＳ Ｐゴシック" pitchFamily="-105" charset="-128"/>
              <a:cs typeface="ＭＳ Ｐゴシック" pitchFamily="-105" charset="-128"/>
            </a:endParaRPr>
          </a:p>
          <a:p>
            <a:pPr lvl="2">
              <a:defRPr/>
            </a:pPr>
            <a:r>
              <a:rPr lang="en-US" sz="1800" b="1" dirty="0"/>
              <a:t>Project management processes</a:t>
            </a:r>
          </a:p>
          <a:p>
            <a:pPr lvl="3">
              <a:defRPr/>
            </a:pPr>
            <a:r>
              <a:rPr lang="en-US" sz="1800" dirty="0"/>
              <a:t>Initiating project.</a:t>
            </a:r>
          </a:p>
          <a:p>
            <a:pPr lvl="3">
              <a:defRPr/>
            </a:pPr>
            <a:r>
              <a:rPr lang="en-US" sz="1800" dirty="0"/>
              <a:t>Setting deliverables.</a:t>
            </a:r>
          </a:p>
          <a:p>
            <a:pPr lvl="3">
              <a:defRPr/>
            </a:pPr>
            <a:r>
              <a:rPr lang="en-US" sz="1800" dirty="0"/>
              <a:t>Scoping the project.</a:t>
            </a:r>
          </a:p>
          <a:p>
            <a:pPr lvl="3">
              <a:defRPr/>
            </a:pPr>
            <a:r>
              <a:rPr lang="en-US" sz="1800" dirty="0">
                <a:solidFill>
                  <a:srgbClr val="000000"/>
                </a:solidFill>
                <a:ea typeface="ＭＳ Ｐゴシック" pitchFamily="-105" charset="-128"/>
                <a:cs typeface="ＭＳ Ｐゴシック" pitchFamily="-105" charset="-128"/>
              </a:rPr>
              <a:t>Implementation plan.</a:t>
            </a:r>
          </a:p>
          <a:p>
            <a:pPr lvl="3">
              <a:defRPr/>
            </a:pPr>
            <a:r>
              <a:rPr lang="en-US" sz="1800" dirty="0"/>
              <a:t>Managing resources.</a:t>
            </a:r>
          </a:p>
          <a:p>
            <a:pPr lvl="3">
              <a:defRPr/>
            </a:pPr>
            <a:r>
              <a:rPr lang="en-US" sz="1800" dirty="0">
                <a:solidFill>
                  <a:srgbClr val="000000"/>
                </a:solidFill>
                <a:ea typeface="ＭＳ Ｐゴシック" pitchFamily="-105" charset="-128"/>
                <a:cs typeface="ＭＳ Ｐゴシック" pitchFamily="-105" charset="-128"/>
              </a:rPr>
              <a:t>Risk management.</a:t>
            </a:r>
          </a:p>
          <a:p>
            <a:pPr lvl="3">
              <a:defRPr/>
            </a:pPr>
            <a:r>
              <a:rPr lang="en-US" sz="1800" dirty="0">
                <a:solidFill>
                  <a:srgbClr val="000000"/>
                </a:solidFill>
                <a:ea typeface="ＭＳ Ｐゴシック" pitchFamily="-105" charset="-128"/>
                <a:cs typeface="ＭＳ Ｐゴシック" pitchFamily="-105" charset="-128"/>
              </a:rPr>
              <a:t>Monitoring and reporting.</a:t>
            </a:r>
          </a:p>
          <a:p>
            <a:pPr lvl="2">
              <a:defRPr/>
            </a:pPr>
            <a:r>
              <a:rPr lang="en-US" sz="1800" dirty="0"/>
              <a:t>Each project has a very specific purpose, with start and end dates rather than a constant activity or process. </a:t>
            </a:r>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pic>
        <p:nvPicPr>
          <p:cNvPr id="5" name="Picture 4">
            <a:extLst>
              <a:ext uri="{FF2B5EF4-FFF2-40B4-BE49-F238E27FC236}">
                <a16:creationId xmlns:a16="http://schemas.microsoft.com/office/drawing/2014/main" id="{BE175CC8-ADDE-B451-83B0-E39533162090}"/>
              </a:ext>
            </a:extLst>
          </p:cNvPr>
          <p:cNvPicPr>
            <a:picLocks noChangeAspect="1"/>
          </p:cNvPicPr>
          <p:nvPr/>
        </p:nvPicPr>
        <p:blipFill>
          <a:blip r:embed="rId3"/>
          <a:srcRect/>
          <a:stretch/>
        </p:blipFill>
        <p:spPr>
          <a:xfrm>
            <a:off x="4788024" y="2710760"/>
            <a:ext cx="3603313" cy="24070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project management is important</a:t>
            </a:r>
            <a:endParaRPr lang="en-US" b="0" dirty="0"/>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lvl="2">
              <a:defRPr/>
            </a:pPr>
            <a:r>
              <a:rPr lang="en-US" sz="1800" dirty="0"/>
              <a:t>PM is expensive. Each project requires an investment of time, money and materials. If these are not managed properly, projects fail.</a:t>
            </a:r>
          </a:p>
          <a:p>
            <a:pPr lvl="2">
              <a:defRPr/>
            </a:pPr>
            <a:r>
              <a:rPr lang="en-US" sz="1800" b="1" dirty="0"/>
              <a:t>Why PM is important</a:t>
            </a:r>
          </a:p>
          <a:p>
            <a:pPr lvl="3">
              <a:defRPr/>
            </a:pPr>
            <a:r>
              <a:rPr lang="en-US" sz="1800" dirty="0"/>
              <a:t>Gives direction and leadership.</a:t>
            </a:r>
          </a:p>
          <a:p>
            <a:pPr lvl="3">
              <a:defRPr/>
            </a:pPr>
            <a:r>
              <a:rPr lang="en-US" sz="1800" dirty="0"/>
              <a:t>Ensures communication routes.</a:t>
            </a:r>
          </a:p>
          <a:p>
            <a:pPr lvl="3">
              <a:defRPr/>
            </a:pPr>
            <a:r>
              <a:rPr lang="en-US" sz="1800" dirty="0"/>
              <a:t>Plans budget/contingency needs.</a:t>
            </a:r>
          </a:p>
          <a:p>
            <a:pPr lvl="3">
              <a:defRPr/>
            </a:pPr>
            <a:r>
              <a:rPr lang="en-US" sz="1800" dirty="0"/>
              <a:t>Sets blueprint to meet milestones.</a:t>
            </a:r>
          </a:p>
          <a:p>
            <a:pPr lvl="3">
              <a:defRPr/>
            </a:pPr>
            <a:r>
              <a:rPr lang="en-US" sz="1800" dirty="0"/>
              <a:t>Aligns team actions and deliverables.</a:t>
            </a:r>
          </a:p>
          <a:p>
            <a:pPr lvl="3">
              <a:defRPr/>
            </a:pPr>
            <a:r>
              <a:rPr lang="en-US" sz="1800" dirty="0"/>
              <a:t>Ensures project stays on schedule.</a:t>
            </a:r>
          </a:p>
          <a:p>
            <a:pPr lvl="3">
              <a:defRPr/>
            </a:pPr>
            <a:r>
              <a:rPr lang="en-US" sz="1800" dirty="0"/>
              <a:t>Reduces risk of failure in project delivery.</a:t>
            </a:r>
          </a:p>
          <a:p>
            <a:pPr lvl="3">
              <a:defRPr/>
            </a:pPr>
            <a:r>
              <a:rPr lang="en-US" sz="1800" dirty="0"/>
              <a:t>Reports lessons learnt for future projects.  </a:t>
            </a:r>
          </a:p>
          <a:p>
            <a:pPr lvl="2">
              <a:defRPr/>
            </a:pPr>
            <a:r>
              <a:rPr lang="en-US" sz="1800" dirty="0"/>
              <a:t>Good PM practice is vital for businesses to get a return on their investment in the successful implementation of a project and the benefits it can bring.</a:t>
            </a:r>
          </a:p>
          <a:p>
            <a:pPr marL="0" lvl="8" indent="0" eaLnBrk="0" hangingPunct="0">
              <a:lnSpc>
                <a:spcPts val="2000"/>
              </a:lnSpc>
              <a:spcBef>
                <a:spcPts val="500"/>
              </a:spcBef>
              <a:spcAft>
                <a:spcPts val="500"/>
              </a:spcAft>
              <a:buNone/>
            </a:pPr>
            <a:endParaRPr lang="en-US" sz="1600" dirty="0"/>
          </a:p>
          <a:p>
            <a:pPr marL="0" lvl="8" indent="0" eaLnBrk="0" hangingPunct="0">
              <a:lnSpc>
                <a:spcPts val="1200"/>
              </a:lnSpc>
              <a:spcBef>
                <a:spcPts val="0"/>
              </a:spcBef>
              <a:spcAft>
                <a:spcPts val="0"/>
              </a:spcAft>
              <a:buNone/>
            </a:pPr>
            <a:endParaRPr lang="en-US" dirty="0"/>
          </a:p>
        </p:txBody>
      </p:sp>
      <p:pic>
        <p:nvPicPr>
          <p:cNvPr id="6" name="Picture 5">
            <a:extLst>
              <a:ext uri="{FF2B5EF4-FFF2-40B4-BE49-F238E27FC236}">
                <a16:creationId xmlns:a16="http://schemas.microsoft.com/office/drawing/2014/main" id="{F69EA754-1416-F0BF-24A3-DCC804E985DB}"/>
              </a:ext>
            </a:extLst>
          </p:cNvPr>
          <p:cNvPicPr>
            <a:picLocks noChangeAspect="1"/>
          </p:cNvPicPr>
          <p:nvPr/>
        </p:nvPicPr>
        <p:blipFill>
          <a:blip r:embed="rId3"/>
          <a:srcRect/>
          <a:stretch/>
        </p:blipFill>
        <p:spPr>
          <a:xfrm>
            <a:off x="4788024" y="2290364"/>
            <a:ext cx="4037714" cy="2277272"/>
          </a:xfrm>
          <a:prstGeom prst="rect">
            <a:avLst/>
          </a:prstGeom>
        </p:spPr>
      </p:pic>
    </p:spTree>
    <p:extLst>
      <p:ext uri="{BB962C8B-B14F-4D97-AF65-F5344CB8AC3E}">
        <p14:creationId xmlns:p14="http://schemas.microsoft.com/office/powerpoint/2010/main" val="516005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noRot="1" noMove="1" noResize="1" noEditPoints="1" noAdjustHandles="1" noChangeArrowheads="1" noChangeShapeType="1"/>
          </p:cNvSpPr>
          <p:nvPr>
            <p:ph type="title"/>
          </p:nvPr>
        </p:nvSpPr>
        <p:spPr/>
        <p:txBody>
          <a:bodyPr/>
          <a:lstStyle/>
          <a:p>
            <a:r>
              <a:rPr lang="en-US" dirty="0"/>
              <a:t>The project life cycle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500"/>
              </a:spcBef>
              <a:spcAft>
                <a:spcPts val="500"/>
              </a:spcAft>
            </a:pPr>
            <a:r>
              <a:rPr lang="en-GB" dirty="0">
                <a:ea typeface="ＭＳ Ｐゴシック" pitchFamily="-105" charset="-128"/>
                <a:cs typeface="ＭＳ Ｐゴシック" pitchFamily="-105" charset="-128"/>
              </a:rPr>
              <a:t>The project life cycle has four well known and clearly identifiable phases.</a:t>
            </a: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b="1" dirty="0">
                <a:ea typeface="ＭＳ Ｐゴシック" pitchFamily="-105" charset="-128"/>
                <a:cs typeface="ＭＳ Ｐゴシック" pitchFamily="-105" charset="-128"/>
              </a:rPr>
              <a:t>Four phases of project management </a:t>
            </a:r>
          </a:p>
          <a:p>
            <a:pPr marL="342900" lvl="1" indent="-342900">
              <a:buClrTx/>
              <a:buFont typeface="+mj-lt"/>
              <a:buAutoNum type="arabicPeriod"/>
            </a:pPr>
            <a:r>
              <a:rPr lang="en-US" dirty="0"/>
              <a:t>Initiation: sets goals, scope and risks.</a:t>
            </a:r>
          </a:p>
          <a:p>
            <a:pPr marL="342900" lvl="1" indent="-342900">
              <a:buClrTx/>
              <a:buFont typeface="+mj-lt"/>
              <a:buAutoNum type="arabicPeriod"/>
            </a:pPr>
            <a:r>
              <a:rPr lang="en-US" dirty="0"/>
              <a:t>Planning: budget, resources, timeline.</a:t>
            </a:r>
          </a:p>
          <a:p>
            <a:pPr marL="342900" lvl="1" indent="-342900">
              <a:buClrTx/>
              <a:buFont typeface="+mj-lt"/>
              <a:buAutoNum type="arabicPeriod"/>
            </a:pPr>
            <a:r>
              <a:rPr lang="en-US" dirty="0"/>
              <a:t>Implementation: actions, teams, timeline.</a:t>
            </a:r>
          </a:p>
          <a:p>
            <a:pPr marL="342900" lvl="1" indent="-342900">
              <a:buClrTx/>
              <a:buFont typeface="+mj-lt"/>
              <a:buAutoNum type="arabicPeriod"/>
            </a:pPr>
            <a:r>
              <a:rPr lang="en-US" dirty="0"/>
              <a:t>Completion: tracking, hand-over, analysis.</a:t>
            </a:r>
            <a:endParaRPr lang="en-GB" dirty="0">
              <a:ea typeface="ＭＳ Ｐゴシック" pitchFamily="-105" charset="-128"/>
              <a:cs typeface="ＭＳ Ｐゴシック" pitchFamily="-105" charset="-128"/>
            </a:endParaRPr>
          </a:p>
          <a:p>
            <a:pPr marL="0" indent="0">
              <a:spcBef>
                <a:spcPts val="500"/>
              </a:spcBef>
              <a:spcAft>
                <a:spcPts val="500"/>
              </a:spcAft>
            </a:pPr>
            <a:endParaRPr lang="en-GB" dirty="0">
              <a:ea typeface="ＭＳ Ｐゴシック" pitchFamily="-105" charset="-128"/>
              <a:cs typeface="ＭＳ Ｐゴシック" pitchFamily="-105" charset="-128"/>
            </a:endParaRPr>
          </a:p>
          <a:p>
            <a:pPr marL="0" indent="0">
              <a:spcBef>
                <a:spcPts val="500"/>
              </a:spcBef>
              <a:spcAft>
                <a:spcPts val="500"/>
              </a:spcAft>
            </a:pPr>
            <a:r>
              <a:rPr lang="en-GB" dirty="0">
                <a:ea typeface="ＭＳ Ｐゴシック" pitchFamily="-105" charset="-128"/>
                <a:cs typeface="ＭＳ Ｐゴシック" pitchFamily="-105" charset="-128"/>
              </a:rPr>
              <a:t>There is a large number of PM methodologies for managers to choose from. These offer tried and tested approaches. Organisations often have a favoured option that is used by its project teams</a:t>
            </a:r>
            <a:r>
              <a:rPr lang="en-GB" sz="1800" dirty="0">
                <a:ea typeface="ＭＳ Ｐゴシック" pitchFamily="-105" charset="-128"/>
                <a:cs typeface="ＭＳ Ｐゴシック" pitchFamily="-105" charset="-128"/>
              </a:rPr>
              <a:t>.</a:t>
            </a:r>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99976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initiation phase</a:t>
            </a:r>
          </a:p>
        </p:txBody>
      </p:sp>
      <p:sp>
        <p:nvSpPr>
          <p:cNvPr id="3" name="Content Placeholder 2"/>
          <p:cNvSpPr>
            <a:spLocks noGrp="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Initiation is the feasibility testing of a project. Stakeholder discussions consider documents, plans and the purpose of the project before any decision to go ahead is taken.</a:t>
            </a:r>
          </a:p>
          <a:p>
            <a:pPr>
              <a:spcBef>
                <a:spcPts val="500"/>
              </a:spcBef>
              <a:spcAft>
                <a:spcPts val="500"/>
              </a:spcAft>
            </a:pPr>
            <a:r>
              <a:rPr lang="en-US" b="1" dirty="0">
                <a:ea typeface="ＭＳ Ｐゴシック" pitchFamily="-105" charset="-128"/>
                <a:cs typeface="ＭＳ Ｐゴシック" pitchFamily="-105" charset="-128"/>
              </a:rPr>
              <a:t>Initiation phase</a:t>
            </a:r>
            <a:endParaRPr lang="en-US" b="1" dirty="0"/>
          </a:p>
          <a:p>
            <a:pPr lvl="1"/>
            <a:r>
              <a:rPr lang="en-US" dirty="0"/>
              <a:t>Identify the deliverables: the goals.</a:t>
            </a:r>
          </a:p>
          <a:p>
            <a:pPr lvl="1"/>
            <a:r>
              <a:rPr lang="en-US" dirty="0"/>
              <a:t>Consider the priorities and constraints.</a:t>
            </a:r>
          </a:p>
          <a:p>
            <a:pPr lvl="1"/>
            <a:r>
              <a:rPr lang="en-US" dirty="0"/>
              <a:t>Scope what is included/not included.</a:t>
            </a:r>
          </a:p>
          <a:p>
            <a:pPr lvl="1"/>
            <a:r>
              <a:rPr lang="en-US" dirty="0"/>
              <a:t>Consider risks: resources, budget, time.</a:t>
            </a:r>
          </a:p>
          <a:p>
            <a:pPr lvl="1"/>
            <a:r>
              <a:rPr lang="en-US" dirty="0"/>
              <a:t>Present project proposal documents to clients. </a:t>
            </a:r>
          </a:p>
          <a:p>
            <a:pPr marL="0" lvl="1" indent="0">
              <a:buNone/>
            </a:pPr>
            <a:r>
              <a:rPr lang="en-US" dirty="0"/>
              <a:t>The project manager will present an overall project proposal to their internal or external ‘clients’. This will set out budgets, timelines and deliverables based on the agreed scope of the project.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a:extLst>
              <a:ext uri="{FF2B5EF4-FFF2-40B4-BE49-F238E27FC236}">
                <a16:creationId xmlns:a16="http://schemas.microsoft.com/office/drawing/2014/main" id="{E015CAB9-04A2-FB44-0FE8-1BD2D7E73DB9}"/>
              </a:ext>
            </a:extLst>
          </p:cNvPr>
          <p:cNvPicPr>
            <a:picLocks noChangeAspect="1"/>
          </p:cNvPicPr>
          <p:nvPr/>
        </p:nvPicPr>
        <p:blipFill>
          <a:blip r:embed="rId3"/>
          <a:srcRect/>
          <a:stretch/>
        </p:blipFill>
        <p:spPr>
          <a:xfrm>
            <a:off x="5326058" y="2420888"/>
            <a:ext cx="3439082" cy="2214769"/>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planning phase</a:t>
            </a:r>
          </a:p>
        </p:txBody>
      </p:sp>
      <p:sp>
        <p:nvSpPr>
          <p:cNvPr id="3" name="Content Placeholder 2"/>
          <p:cNvSpPr>
            <a:spLocks noGrp="1" noRot="1" noMove="1" noResize="1" noEditPoints="1" noAdjustHandles="1" noChangeArrowheads="1" noChangeShapeType="1"/>
          </p:cNvSpPr>
          <p:nvPr>
            <p:ph sz="quarter" idx="10"/>
          </p:nvPr>
        </p:nvSpPr>
        <p:spPr>
          <a:xfrm>
            <a:off x="457200" y="1602000"/>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The planning phase begins only if and when the project proposal is approved and has been scoped out.</a:t>
            </a:r>
          </a:p>
          <a:p>
            <a:pPr>
              <a:spcBef>
                <a:spcPts val="500"/>
              </a:spcBef>
              <a:spcAft>
                <a:spcPts val="500"/>
              </a:spcAft>
            </a:pPr>
            <a:r>
              <a:rPr lang="en-US" dirty="0">
                <a:ea typeface="ＭＳ Ｐゴシック" pitchFamily="-105" charset="-128"/>
                <a:cs typeface="ＭＳ Ｐゴシック" pitchFamily="-105" charset="-128"/>
              </a:rPr>
              <a:t> </a:t>
            </a:r>
            <a:r>
              <a:rPr lang="en-US" b="1" dirty="0"/>
              <a:t>Planning phase</a:t>
            </a:r>
          </a:p>
          <a:p>
            <a:pPr lvl="1"/>
            <a:r>
              <a:rPr lang="en-US" dirty="0"/>
              <a:t>Create a project blueprint: high-level milestones.</a:t>
            </a:r>
          </a:p>
          <a:p>
            <a:pPr lvl="1"/>
            <a:r>
              <a:rPr lang="en-US" dirty="0"/>
              <a:t>Create a detailed plan of tasks for each milestone.</a:t>
            </a:r>
          </a:p>
          <a:p>
            <a:pPr lvl="1"/>
            <a:r>
              <a:rPr lang="en-US" dirty="0"/>
              <a:t>Identify team members responsible for each task.</a:t>
            </a:r>
          </a:p>
          <a:p>
            <a:pPr lvl="1"/>
            <a:r>
              <a:rPr lang="en-US" dirty="0"/>
              <a:t>Include every resource/information point needed.</a:t>
            </a:r>
          </a:p>
          <a:p>
            <a:pPr marL="0" lvl="1" indent="0">
              <a:buNone/>
            </a:pPr>
            <a:r>
              <a:rPr lang="en-US" dirty="0"/>
              <a:t>Planning is a constant activity throughout a project. If something doesn’t go according to plan, there is a need to readjust and offer alternative solutions.</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37099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implementation phase</a:t>
            </a:r>
          </a:p>
        </p:txBody>
      </p:sp>
      <p:sp>
        <p:nvSpPr>
          <p:cNvPr id="3" name="Content Placeholder 2"/>
          <p:cNvSpPr>
            <a:spLocks noGrp="1" noRot="1" noMove="1" noResize="1" noEditPoints="1" noAdjustHandles="1" noChangeArrowheads="1" noChangeShapeType="1"/>
          </p:cNvSpPr>
          <p:nvPr>
            <p:ph sz="quarter" idx="10"/>
          </p:nvPr>
        </p:nvSpPr>
        <p:spPr>
          <a:xfrm>
            <a:off x="457200" y="1582496"/>
            <a:ext cx="8435280" cy="4248000"/>
          </a:xfrm>
        </p:spPr>
        <p:txBody>
          <a:bodyPr/>
          <a:lstStyle/>
          <a:p>
            <a:pPr>
              <a:spcBef>
                <a:spcPts val="500"/>
              </a:spcBef>
              <a:spcAft>
                <a:spcPts val="500"/>
              </a:spcAft>
            </a:pPr>
            <a:r>
              <a:rPr lang="en-US" dirty="0">
                <a:ea typeface="ＭＳ Ｐゴシック" pitchFamily="-105" charset="-128"/>
                <a:cs typeface="ＭＳ Ｐゴシック" pitchFamily="-105" charset="-128"/>
              </a:rPr>
              <a:t>Implementation is when the project team begin the actual work required.</a:t>
            </a:r>
          </a:p>
          <a:p>
            <a:pPr>
              <a:spcBef>
                <a:spcPts val="500"/>
              </a:spcBef>
              <a:spcAft>
                <a:spcPts val="500"/>
              </a:spcAft>
            </a:pPr>
            <a:r>
              <a:rPr lang="en-US" dirty="0">
                <a:ea typeface="ＭＳ Ｐゴシック" pitchFamily="-105" charset="-128"/>
                <a:cs typeface="ＭＳ Ｐゴシック" pitchFamily="-105" charset="-128"/>
              </a:rPr>
              <a:t> </a:t>
            </a:r>
            <a:r>
              <a:rPr lang="en-US" b="1" dirty="0"/>
              <a:t>Implementation phase</a:t>
            </a:r>
          </a:p>
          <a:p>
            <a:pPr lvl="1"/>
            <a:r>
              <a:rPr lang="en-US" dirty="0"/>
              <a:t>Set up tasks and manage team members.</a:t>
            </a:r>
          </a:p>
          <a:p>
            <a:pPr lvl="1"/>
            <a:r>
              <a:rPr lang="en-US" dirty="0"/>
              <a:t>Move tasks from to do/in progress/done.</a:t>
            </a:r>
          </a:p>
          <a:p>
            <a:pPr lvl="1"/>
            <a:r>
              <a:rPr lang="en-US" dirty="0"/>
              <a:t>Track progress using preferred methodology. </a:t>
            </a:r>
          </a:p>
          <a:p>
            <a:pPr lvl="1"/>
            <a:r>
              <a:rPr lang="en-US" dirty="0"/>
              <a:t>Monitor critical path of task to ensure no bottlenecks.</a:t>
            </a:r>
          </a:p>
          <a:p>
            <a:pPr lvl="1"/>
            <a:r>
              <a:rPr lang="en-US" dirty="0"/>
              <a:t>Communicate project progress regularly with clients.</a:t>
            </a:r>
          </a:p>
          <a:p>
            <a:pPr marL="0" lvl="1" indent="0">
              <a:buNone/>
            </a:pPr>
            <a:r>
              <a:rPr lang="en-US" dirty="0"/>
              <a:t>The project manager will be constantly evaluating and changing where necessary. </a:t>
            </a:r>
          </a:p>
          <a:p>
            <a:pPr marL="0" lvl="1" indent="0">
              <a:buNone/>
            </a:pPr>
            <a:r>
              <a:rPr lang="en-US" dirty="0"/>
              <a:t>Materials may not be available, team members may leave and objectives may change.</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69153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435280" cy="382588"/>
          </a:xfrm>
        </p:spPr>
        <p:txBody>
          <a:bodyPr/>
          <a:lstStyle/>
          <a:p>
            <a:r>
              <a:rPr lang="en-US" dirty="0"/>
              <a:t>Managing projects – completion</a:t>
            </a:r>
            <a:endParaRPr lang="en-US" sz="2800" dirty="0"/>
          </a:p>
        </p:txBody>
      </p:sp>
      <p:sp>
        <p:nvSpPr>
          <p:cNvPr id="3" name="Content Placeholder 2"/>
          <p:cNvSpPr>
            <a:spLocks noGrp="1" noRot="1" noMove="1" noResize="1" noEditPoints="1" noAdjustHandles="1" noChangeArrowheads="1" noChangeShapeType="1"/>
          </p:cNvSpPr>
          <p:nvPr>
            <p:ph sz="quarter" idx="10"/>
          </p:nvPr>
        </p:nvSpPr>
        <p:spPr>
          <a:xfrm>
            <a:off x="457200" y="1582496"/>
            <a:ext cx="8229600" cy="4248000"/>
          </a:xfrm>
        </p:spPr>
        <p:txBody>
          <a:bodyPr/>
          <a:lstStyle/>
          <a:p>
            <a:pPr>
              <a:spcBef>
                <a:spcPts val="500"/>
              </a:spcBef>
              <a:spcAft>
                <a:spcPts val="500"/>
              </a:spcAft>
            </a:pPr>
            <a:r>
              <a:rPr lang="en-US" dirty="0">
                <a:ea typeface="ＭＳ Ｐゴシック" pitchFamily="-105" charset="-128"/>
                <a:cs typeface="ＭＳ Ｐゴシック" pitchFamily="-105" charset="-128"/>
              </a:rPr>
              <a:t>When the clients are completely satisfied it is time to handover the final project.</a:t>
            </a:r>
          </a:p>
          <a:p>
            <a:pPr>
              <a:spcBef>
                <a:spcPts val="500"/>
              </a:spcBef>
              <a:spcAft>
                <a:spcPts val="500"/>
              </a:spcAft>
            </a:pPr>
            <a:r>
              <a:rPr lang="en-US" dirty="0">
                <a:ea typeface="ＭＳ Ｐゴシック" pitchFamily="-105" charset="-128"/>
                <a:cs typeface="ＭＳ Ｐゴシック" pitchFamily="-105" charset="-128"/>
              </a:rPr>
              <a:t> </a:t>
            </a:r>
            <a:r>
              <a:rPr lang="en-US" b="1" dirty="0"/>
              <a:t>Completion</a:t>
            </a:r>
          </a:p>
          <a:p>
            <a:pPr lvl="1"/>
            <a:r>
              <a:rPr lang="en-US" dirty="0" err="1"/>
              <a:t>Analyse</a:t>
            </a:r>
            <a:r>
              <a:rPr lang="en-US" dirty="0"/>
              <a:t> performance against objectives.</a:t>
            </a:r>
          </a:p>
          <a:p>
            <a:pPr lvl="1"/>
            <a:r>
              <a:rPr lang="en-US" dirty="0"/>
              <a:t>Lessons learnt and what might be improved. </a:t>
            </a:r>
          </a:p>
          <a:p>
            <a:pPr lvl="1"/>
            <a:r>
              <a:rPr lang="en-US" dirty="0"/>
              <a:t>Handover all project deliverables to clients.</a:t>
            </a:r>
          </a:p>
          <a:p>
            <a:pPr lvl="1"/>
            <a:r>
              <a:rPr lang="en-US" dirty="0"/>
              <a:t>Team members and other resources released.</a:t>
            </a:r>
          </a:p>
          <a:p>
            <a:pPr marL="0" lvl="1" indent="0">
              <a:buNone/>
            </a:pPr>
            <a:r>
              <a:rPr lang="en-US" dirty="0"/>
              <a:t>Handover to clients includes any procedural documents, technical support manuals and instructions. Client feedback is collected for use in reviews and marketing.</a:t>
            </a:r>
          </a:p>
          <a:p>
            <a:pPr marL="0" lvl="1" indent="0">
              <a:buNone/>
            </a:pPr>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173623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C69EB06-F2A0-4C88-90A8-4FE4F1315E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7388</TotalTime>
  <Words>3097</Words>
  <Application>Microsoft Office PowerPoint</Application>
  <PresentationFormat>On-screen Show (4:3)</PresentationFormat>
  <Paragraphs>424</Paragraphs>
  <Slides>29</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ＭＳ Ｐゴシック</vt:lpstr>
      <vt:lpstr>Arial</vt:lpstr>
      <vt:lpstr>Lucida Grande</vt:lpstr>
      <vt:lpstr>Times New Roman</vt:lpstr>
      <vt:lpstr>Default Design</vt:lpstr>
      <vt:lpstr>PowerPoint 8: Project management</vt:lpstr>
      <vt:lpstr>Learning objectives</vt:lpstr>
      <vt:lpstr>What is project management (PM)?</vt:lpstr>
      <vt:lpstr>Why project management is important</vt:lpstr>
      <vt:lpstr>The project life cycle</vt:lpstr>
      <vt:lpstr>Managing projects – initiation phase</vt:lpstr>
      <vt:lpstr>Managing projects – planning phase</vt:lpstr>
      <vt:lpstr>Managing projects – implementation phase</vt:lpstr>
      <vt:lpstr>Managing projects – completion</vt:lpstr>
      <vt:lpstr>Project management methodologies</vt:lpstr>
      <vt:lpstr>Project management methodologies – Agile (1)</vt:lpstr>
      <vt:lpstr>Project management methodologies – Agile (2)</vt:lpstr>
      <vt:lpstr>Project management methodologies – Agile (3)</vt:lpstr>
      <vt:lpstr>Agile: advantages and disadvantages</vt:lpstr>
      <vt:lpstr>Project management methodologies – SCRUM (1)</vt:lpstr>
      <vt:lpstr>Project management methodologies – SCRUM (2)</vt:lpstr>
      <vt:lpstr>Project management methodologies – SCRUM (3)</vt:lpstr>
      <vt:lpstr>Project management methodologies – SCRUM (4)</vt:lpstr>
      <vt:lpstr>Project management methodologies – PRINCE (1)</vt:lpstr>
      <vt:lpstr>Project management methodologies – PRINCE (2)</vt:lpstr>
      <vt:lpstr>Project management methodologies – PRINCE (3)</vt:lpstr>
      <vt:lpstr>Project management methodologies – Six Sigma (1)</vt:lpstr>
      <vt:lpstr>Project management methodologies – Six Sigma (2)</vt:lpstr>
      <vt:lpstr>Project management methodologies – Six Sigma (3)</vt:lpstr>
      <vt:lpstr>Project management methodologies – Six Sigma</vt:lpstr>
      <vt:lpstr>Project management – types of suitable projects</vt:lpstr>
      <vt:lpstr>Project management approaches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934</cp:revision>
  <dcterms:created xsi:type="dcterms:W3CDTF">2013-05-28T00:38:54Z</dcterms:created>
  <dcterms:modified xsi:type="dcterms:W3CDTF">2025-11-20T15:36:42Z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