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8"/>
  </p:notesMasterIdLst>
  <p:handoutMasterIdLst>
    <p:handoutMasterId r:id="rId29"/>
  </p:handoutMasterIdLst>
  <p:sldIdLst>
    <p:sldId id="256" r:id="rId5"/>
    <p:sldId id="328" r:id="rId6"/>
    <p:sldId id="332" r:id="rId7"/>
    <p:sldId id="412" r:id="rId8"/>
    <p:sldId id="435" r:id="rId9"/>
    <p:sldId id="379" r:id="rId10"/>
    <p:sldId id="380" r:id="rId11"/>
    <p:sldId id="420" r:id="rId12"/>
    <p:sldId id="381" r:id="rId13"/>
    <p:sldId id="436" r:id="rId14"/>
    <p:sldId id="421" r:id="rId15"/>
    <p:sldId id="434" r:id="rId16"/>
    <p:sldId id="402" r:id="rId17"/>
    <p:sldId id="368" r:id="rId18"/>
    <p:sldId id="426" r:id="rId19"/>
    <p:sldId id="427" r:id="rId20"/>
    <p:sldId id="428" r:id="rId21"/>
    <p:sldId id="429" r:id="rId22"/>
    <p:sldId id="431" r:id="rId23"/>
    <p:sldId id="415" r:id="rId24"/>
    <p:sldId id="430" r:id="rId25"/>
    <p:sldId id="437" r:id="rId26"/>
    <p:sldId id="267" r:id="rId27"/>
  </p:sldIdLst>
  <p:sldSz cx="9144000" cy="6858000" type="screen4x3"/>
  <p:notesSz cx="6858000" cy="9144000"/>
  <p:custDataLst>
    <p:tags r:id="rId3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43DA09-0142-4170-A73D-0336DED2F863}" v="40" dt="2022-09-22T09:25:06.443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108" d="100"/>
          <a:sy n="108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ags" Target="tags/tag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E043DA09-0142-4170-A73D-0336DED2F863}"/>
    <pc:docChg chg="modSld">
      <pc:chgData name="Eve Thould" userId="38451c84653f422f" providerId="LiveId" clId="{E043DA09-0142-4170-A73D-0336DED2F863}" dt="2022-09-22T09:22:37.595" v="50" actId="20577"/>
      <pc:docMkLst>
        <pc:docMk/>
      </pc:docMkLst>
      <pc:sldChg chg="addSp delSp modSp">
        <pc:chgData name="Eve Thould" userId="38451c84653f422f" providerId="LiveId" clId="{E043DA09-0142-4170-A73D-0336DED2F863}" dt="2022-09-22T09:07:33.720" v="7" actId="14826"/>
        <pc:sldMkLst>
          <pc:docMk/>
          <pc:sldMk cId="0" sldId="332"/>
        </pc:sldMkLst>
        <pc:picChg chg="add del mod">
          <ac:chgData name="Eve Thould" userId="38451c84653f422f" providerId="LiveId" clId="{E043DA09-0142-4170-A73D-0336DED2F863}" dt="2022-09-22T09:06:32.247" v="3" actId="21"/>
          <ac:picMkLst>
            <pc:docMk/>
            <pc:sldMk cId="0" sldId="332"/>
            <ac:picMk id="1026" creationId="{6CF55482-93B6-4232-8B83-4308A50A0CB0}"/>
          </ac:picMkLst>
        </pc:picChg>
        <pc:picChg chg="add mod">
          <ac:chgData name="Eve Thould" userId="38451c84653f422f" providerId="LiveId" clId="{E043DA09-0142-4170-A73D-0336DED2F863}" dt="2022-09-22T09:07:33.720" v="7" actId="14826"/>
          <ac:picMkLst>
            <pc:docMk/>
            <pc:sldMk cId="0" sldId="332"/>
            <ac:picMk id="1028" creationId="{E1A906CB-739E-433D-8BCA-20631E9ECFF6}"/>
          </ac:picMkLst>
        </pc:picChg>
      </pc:sldChg>
      <pc:sldChg chg="modSp mod">
        <pc:chgData name="Eve Thould" userId="38451c84653f422f" providerId="LiveId" clId="{E043DA09-0142-4170-A73D-0336DED2F863}" dt="2022-09-22T09:18:50.918" v="42" actId="6549"/>
        <pc:sldMkLst>
          <pc:docMk/>
          <pc:sldMk cId="3408070394" sldId="368"/>
        </pc:sldMkLst>
        <pc:spChg chg="mod">
          <ac:chgData name="Eve Thould" userId="38451c84653f422f" providerId="LiveId" clId="{E043DA09-0142-4170-A73D-0336DED2F863}" dt="2022-09-22T09:18:50.918" v="42" actId="6549"/>
          <ac:spMkLst>
            <pc:docMk/>
            <pc:sldMk cId="3408070394" sldId="368"/>
            <ac:spMk id="3" creationId="{00000000-0000-0000-0000-000000000000}"/>
          </ac:spMkLst>
        </pc:spChg>
      </pc:sldChg>
      <pc:sldChg chg="addSp delSp modSp">
        <pc:chgData name="Eve Thould" userId="38451c84653f422f" providerId="LiveId" clId="{E043DA09-0142-4170-A73D-0336DED2F863}" dt="2022-09-22T09:15:25.484" v="32" actId="21"/>
        <pc:sldMkLst>
          <pc:docMk/>
          <pc:sldMk cId="132413301" sldId="381"/>
        </pc:sldMkLst>
        <pc:picChg chg="add del mod">
          <ac:chgData name="Eve Thould" userId="38451c84653f422f" providerId="LiveId" clId="{E043DA09-0142-4170-A73D-0336DED2F863}" dt="2022-09-22T09:15:25.484" v="32" actId="21"/>
          <ac:picMkLst>
            <pc:docMk/>
            <pc:sldMk cId="132413301" sldId="381"/>
            <ac:picMk id="4098" creationId="{57913331-6448-42CE-8DA7-B701B9786317}"/>
          </ac:picMkLst>
        </pc:picChg>
      </pc:sldChg>
      <pc:sldChg chg="addSp modSp">
        <pc:chgData name="Eve Thould" userId="38451c84653f422f" providerId="LiveId" clId="{E043DA09-0142-4170-A73D-0336DED2F863}" dt="2022-09-22T09:17:43.715" v="41" actId="14826"/>
        <pc:sldMkLst>
          <pc:docMk/>
          <pc:sldMk cId="1665516419" sldId="402"/>
        </pc:sldMkLst>
        <pc:picChg chg="add mod">
          <ac:chgData name="Eve Thould" userId="38451c84653f422f" providerId="LiveId" clId="{E043DA09-0142-4170-A73D-0336DED2F863}" dt="2022-09-22T09:17:43.715" v="41" actId="14826"/>
          <ac:picMkLst>
            <pc:docMk/>
            <pc:sldMk cId="1665516419" sldId="402"/>
            <ac:picMk id="5122" creationId="{6BAFC8C5-9136-4523-B052-B9934324EBE8}"/>
          </ac:picMkLst>
        </pc:picChg>
      </pc:sldChg>
      <pc:sldChg chg="addSp delSp modSp">
        <pc:chgData name="Eve Thould" userId="38451c84653f422f" providerId="LiveId" clId="{E043DA09-0142-4170-A73D-0336DED2F863}" dt="2022-09-22T09:11:53.556" v="21" actId="14100"/>
        <pc:sldMkLst>
          <pc:docMk/>
          <pc:sldMk cId="516005666" sldId="412"/>
        </pc:sldMkLst>
        <pc:picChg chg="add del mod">
          <ac:chgData name="Eve Thould" userId="38451c84653f422f" providerId="LiveId" clId="{E043DA09-0142-4170-A73D-0336DED2F863}" dt="2022-09-22T09:11:05.775" v="15" actId="21"/>
          <ac:picMkLst>
            <pc:docMk/>
            <pc:sldMk cId="516005666" sldId="412"/>
            <ac:picMk id="2050" creationId="{39D17177-E318-4A33-929C-F72B805FB784}"/>
          </ac:picMkLst>
        </pc:picChg>
        <pc:picChg chg="add mod">
          <ac:chgData name="Eve Thould" userId="38451c84653f422f" providerId="LiveId" clId="{E043DA09-0142-4170-A73D-0336DED2F863}" dt="2022-09-22T09:11:53.556" v="21" actId="14100"/>
          <ac:picMkLst>
            <pc:docMk/>
            <pc:sldMk cId="516005666" sldId="412"/>
            <ac:picMk id="2052" creationId="{E0AFD3AB-DA90-4BC9-B252-DEA055EB2B37}"/>
          </ac:picMkLst>
        </pc:picChg>
      </pc:sldChg>
      <pc:sldChg chg="addSp modSp mod">
        <pc:chgData name="Eve Thould" userId="38451c84653f422f" providerId="LiveId" clId="{E043DA09-0142-4170-A73D-0336DED2F863}" dt="2022-09-22T09:16:04.707" v="37" actId="14826"/>
        <pc:sldMkLst>
          <pc:docMk/>
          <pc:sldMk cId="1922215988" sldId="420"/>
        </pc:sldMkLst>
        <pc:spChg chg="mod">
          <ac:chgData name="Eve Thould" userId="38451c84653f422f" providerId="LiveId" clId="{E043DA09-0142-4170-A73D-0336DED2F863}" dt="2022-09-22T09:15:35.100" v="34" actId="20577"/>
          <ac:spMkLst>
            <pc:docMk/>
            <pc:sldMk cId="1922215988" sldId="420"/>
            <ac:spMk id="3" creationId="{00000000-0000-0000-0000-000000000000}"/>
          </ac:spMkLst>
        </pc:spChg>
        <pc:picChg chg="add mod">
          <ac:chgData name="Eve Thould" userId="38451c84653f422f" providerId="LiveId" clId="{E043DA09-0142-4170-A73D-0336DED2F863}" dt="2022-09-22T09:16:04.707" v="37" actId="14826"/>
          <ac:picMkLst>
            <pc:docMk/>
            <pc:sldMk cId="1922215988" sldId="420"/>
            <ac:picMk id="4" creationId="{0B176C09-C9C0-48D5-BCE8-0113C58C8D6D}"/>
          </ac:picMkLst>
        </pc:picChg>
      </pc:sldChg>
      <pc:sldChg chg="modSp mod">
        <pc:chgData name="Eve Thould" userId="38451c84653f422f" providerId="LiveId" clId="{E043DA09-0142-4170-A73D-0336DED2F863}" dt="2022-09-22T09:19:02.141" v="43" actId="20577"/>
        <pc:sldMkLst>
          <pc:docMk/>
          <pc:sldMk cId="3037099089" sldId="426"/>
        </pc:sldMkLst>
        <pc:spChg chg="mod">
          <ac:chgData name="Eve Thould" userId="38451c84653f422f" providerId="LiveId" clId="{E043DA09-0142-4170-A73D-0336DED2F863}" dt="2022-09-22T09:19:02.141" v="43" actId="20577"/>
          <ac:spMkLst>
            <pc:docMk/>
            <pc:sldMk cId="3037099089" sldId="426"/>
            <ac:spMk id="3" creationId="{00000000-0000-0000-0000-000000000000}"/>
          </ac:spMkLst>
        </pc:spChg>
      </pc:sldChg>
      <pc:sldChg chg="modSp mod">
        <pc:chgData name="Eve Thould" userId="38451c84653f422f" providerId="LiveId" clId="{E043DA09-0142-4170-A73D-0336DED2F863}" dt="2022-09-22T09:21:56.670" v="49" actId="20577"/>
        <pc:sldMkLst>
          <pc:docMk/>
          <pc:sldMk cId="269153694" sldId="427"/>
        </pc:sldMkLst>
        <pc:spChg chg="mod">
          <ac:chgData name="Eve Thould" userId="38451c84653f422f" providerId="LiveId" clId="{E043DA09-0142-4170-A73D-0336DED2F863}" dt="2022-09-22T09:21:56.670" v="49" actId="20577"/>
          <ac:spMkLst>
            <pc:docMk/>
            <pc:sldMk cId="269153694" sldId="427"/>
            <ac:spMk id="3" creationId="{00000000-0000-0000-0000-000000000000}"/>
          </ac:spMkLst>
        </pc:spChg>
      </pc:sldChg>
      <pc:sldChg chg="modSp mod">
        <pc:chgData name="Eve Thould" userId="38451c84653f422f" providerId="LiveId" clId="{E043DA09-0142-4170-A73D-0336DED2F863}" dt="2022-09-22T09:22:37.595" v="50" actId="20577"/>
        <pc:sldMkLst>
          <pc:docMk/>
          <pc:sldMk cId="1217362391" sldId="428"/>
        </pc:sldMkLst>
        <pc:spChg chg="mod">
          <ac:chgData name="Eve Thould" userId="38451c84653f422f" providerId="LiveId" clId="{E043DA09-0142-4170-A73D-0336DED2F863}" dt="2022-09-22T09:22:37.595" v="50" actId="20577"/>
          <ac:spMkLst>
            <pc:docMk/>
            <pc:sldMk cId="1217362391" sldId="428"/>
            <ac:spMk id="3" creationId="{00000000-0000-0000-0000-000000000000}"/>
          </ac:spMkLst>
        </pc:spChg>
      </pc:sldChg>
      <pc:sldChg chg="addSp modSp mod">
        <pc:chgData name="Eve Thould" userId="38451c84653f422f" providerId="LiveId" clId="{E043DA09-0142-4170-A73D-0336DED2F863}" dt="2022-09-22T09:14:22.527" v="28" actId="14826"/>
        <pc:sldMkLst>
          <pc:docMk/>
          <pc:sldMk cId="2633046098" sldId="435"/>
        </pc:sldMkLst>
        <pc:spChg chg="mod">
          <ac:chgData name="Eve Thould" userId="38451c84653f422f" providerId="LiveId" clId="{E043DA09-0142-4170-A73D-0336DED2F863}" dt="2022-09-22T09:13:48.097" v="26" actId="5793"/>
          <ac:spMkLst>
            <pc:docMk/>
            <pc:sldMk cId="2633046098" sldId="435"/>
            <ac:spMk id="3" creationId="{00000000-0000-0000-0000-000000000000}"/>
          </ac:spMkLst>
        </pc:spChg>
        <pc:picChg chg="add mod">
          <ac:chgData name="Eve Thould" userId="38451c84653f422f" providerId="LiveId" clId="{E043DA09-0142-4170-A73D-0336DED2F863}" dt="2022-09-22T09:14:22.527" v="28" actId="14826"/>
          <ac:picMkLst>
            <pc:docMk/>
            <pc:sldMk cId="2633046098" sldId="435"/>
            <ac:picMk id="3074" creationId="{C75EE7BC-D50D-4DE7-9A24-72F4407B8ED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550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600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321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49899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9256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917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567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860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859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116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319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Grp="1" noRot="1" noMove="1" noResize="1" noEditPoints="1" noAdjustHandles="1" noChangeArrowheads="1" noChangeShapeType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23</a:t>
            </a:r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9329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</a:t>
            </a: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2022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4B329D5-E10A-7000-A1C3-037EDCC2D5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8112" y="6058240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</a:t>
            </a:r>
            <a:r>
              <a:rPr sz="6600" dirty="0" err="1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resentation</a:t>
            </a:r>
            <a:endParaRPr sz="66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2948464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6: Change management theories and models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AC98D-CE07-4825-AF1C-8543D3637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Lewin’s Change Management model 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F8F0B-309F-4289-8664-6B347806C9D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/>
              <a:t>Changing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Once unfrozen people can begin to ‘move’: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 Begin the transition into a new state of being.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Introduce implementation of the change to make it real.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Uncertainty and fear is at its highest, resistance is weakening.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The inevitability of change starts to take root in hearts and minds.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Training for new </a:t>
            </a:r>
            <a:r>
              <a:rPr lang="en-US" dirty="0" err="1"/>
              <a:t>behaviours</a:t>
            </a:r>
            <a:r>
              <a:rPr lang="en-US" dirty="0"/>
              <a:t>, processes, ways of working is vital.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sz="2000" dirty="0"/>
              <a:t>Education, communication, time to adapt and support are critical factors </a:t>
            </a:r>
            <a:r>
              <a:rPr lang="en-US" dirty="0"/>
              <a:t>for successful change. 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defRPr/>
            </a:pPr>
            <a:r>
              <a:rPr lang="en-US" dirty="0"/>
              <a:t>Continue to remind employees of the need for change and the benefits to them. </a:t>
            </a:r>
            <a:endParaRPr lang="en-US" sz="2000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63397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Lewin’s Change Management model step 3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Refreezing</a:t>
            </a:r>
            <a:endParaRPr lang="en-US" dirty="0"/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Refreezing is necessary to </a:t>
            </a:r>
            <a:r>
              <a:rPr lang="en-US" dirty="0" err="1"/>
              <a:t>stabilise</a:t>
            </a:r>
            <a:r>
              <a:rPr lang="en-US" dirty="0"/>
              <a:t> the business and embed the new processes and </a:t>
            </a:r>
            <a:r>
              <a:rPr lang="en-US" dirty="0" err="1"/>
              <a:t>behaviours</a:t>
            </a:r>
            <a:r>
              <a:rPr lang="en-US" dirty="0"/>
              <a:t>. The new normal is established.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 Anchor the changes.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Avoid constant change.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Create a reward system.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Keep everyone informed.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Support all team members.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Report on progress.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Celebrate success.</a:t>
            </a:r>
            <a:endParaRPr lang="en-US" sz="2000" dirty="0"/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This is a necessary step to prevent a slide back into old ways of    working or any changes could be lost.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9489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94589" y="1027504"/>
            <a:ext cx="8568952" cy="382588"/>
          </a:xfrm>
        </p:spPr>
        <p:txBody>
          <a:bodyPr/>
          <a:lstStyle/>
          <a:p>
            <a:r>
              <a:rPr lang="en-US" dirty="0"/>
              <a:t>Lewin’s Change model: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94588" y="1511032"/>
            <a:ext cx="8361887" cy="431946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Developed in the 1940s, the Lewin’s Change Management model was one of the first to research organisational </a:t>
            </a:r>
            <a:r>
              <a:rPr lang="en-US" sz="1800" dirty="0" err="1">
                <a:ea typeface="ＭＳ Ｐゴシック" pitchFamily="-105" charset="-128"/>
              </a:rPr>
              <a:t>behaviour</a:t>
            </a:r>
            <a:r>
              <a:rPr lang="en-US" sz="1800" dirty="0">
                <a:ea typeface="ＭＳ Ｐゴシック" pitchFamily="-105" charset="-128"/>
              </a:rPr>
              <a:t> and change.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431830265"/>
              </p:ext>
            </p:extLst>
          </p:nvPr>
        </p:nvGraphicFramePr>
        <p:xfrm>
          <a:off x="494588" y="2420888"/>
          <a:ext cx="8361888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0944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4180944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Easy to use, no need for extensive training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Too simple – not detailed enough for larger organisations or projects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Logical, makes sense to most people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Too rigid – not enough flexibility for 21st-century business needs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Simple clear step-by-step process with instructions for each stage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Confrontational – upsets the equilibrium and shakes people up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Based on behavioural psychology and why people resist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2403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729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Nudge Theory</a:t>
            </a: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Nudge Theory is a modern concept from the field of behavioural science. It aims to understand how people think, make decisions and behave.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principle behind Nudge Theory is that small actions can have a major impact on how people behave.</a:t>
            </a:r>
            <a:endParaRPr lang="en-GB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Four categories of nudges</a:t>
            </a:r>
          </a:p>
          <a:p>
            <a:pPr marL="457200" lvl="1" indent="-457200">
              <a:buClrTx/>
              <a:buFont typeface="+mj-lt"/>
              <a:buAutoNum type="arabicPeriod"/>
            </a:pPr>
            <a:r>
              <a:rPr lang="en-US" dirty="0"/>
              <a:t>Provide a reason to change.</a:t>
            </a:r>
          </a:p>
          <a:p>
            <a:pPr marL="457200" lvl="1" indent="-457200">
              <a:buClrTx/>
              <a:buFont typeface="+mj-lt"/>
              <a:buAutoNum type="arabicPeriod"/>
            </a:pPr>
            <a:r>
              <a:rPr lang="en-US" dirty="0"/>
              <a:t>Plant alternative </a:t>
            </a:r>
            <a:r>
              <a:rPr lang="en-US" dirty="0" err="1"/>
              <a:t>behaviours</a:t>
            </a:r>
            <a:r>
              <a:rPr lang="en-US" dirty="0"/>
              <a:t>.</a:t>
            </a:r>
          </a:p>
          <a:p>
            <a:pPr marL="457200" lvl="1" indent="-457200">
              <a:buClrTx/>
              <a:buFont typeface="+mj-lt"/>
              <a:buAutoNum type="arabicPeriod"/>
            </a:pPr>
            <a:r>
              <a:rPr lang="en-US" dirty="0"/>
              <a:t>Provide opportunities to practice.</a:t>
            </a:r>
          </a:p>
          <a:p>
            <a:pPr marL="457200" lvl="1" indent="-457200">
              <a:buClrTx/>
              <a:buFont typeface="+mj-lt"/>
              <a:buAutoNum type="arabicPeriod"/>
            </a:pPr>
            <a:r>
              <a:rPr lang="en-US" dirty="0"/>
              <a:t>Give regular feedback.</a:t>
            </a:r>
          </a:p>
          <a:p>
            <a:pPr marL="0" lvl="1" indent="0">
              <a:buNone/>
            </a:pPr>
            <a:r>
              <a:rPr lang="en-US" dirty="0"/>
              <a:t>Nudge Theory is about moving people towards choices for positive decisions in order to adopt changes without being told they must do so.</a:t>
            </a:r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BAFC8C5-9136-4523-B052-B9934324E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148064" y="2977221"/>
            <a:ext cx="3168327" cy="209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Nudge Theory: provide a reason to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Providing people with a reason to change aims to nudge them into wanting to change of their own choice.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Nudge 1: Reasons to change</a:t>
            </a:r>
          </a:p>
          <a:p>
            <a:pPr lvl="1"/>
            <a:r>
              <a:rPr lang="en-US" dirty="0"/>
              <a:t>Play a part in achieving goals.</a:t>
            </a:r>
          </a:p>
          <a:p>
            <a:pPr lvl="1"/>
            <a:r>
              <a:rPr lang="en-US" dirty="0"/>
              <a:t>Share </a:t>
            </a:r>
            <a:r>
              <a:rPr lang="en-US" dirty="0" err="1"/>
              <a:t>organisation’s</a:t>
            </a:r>
            <a:r>
              <a:rPr lang="en-US" dirty="0"/>
              <a:t> success.</a:t>
            </a:r>
          </a:p>
          <a:p>
            <a:pPr lvl="1"/>
            <a:r>
              <a:rPr lang="en-US" dirty="0"/>
              <a:t>Inspire, excite and motivate staff.</a:t>
            </a:r>
          </a:p>
          <a:p>
            <a:pPr lvl="1"/>
            <a:r>
              <a:rPr lang="en-US" dirty="0"/>
              <a:t>Personal development opportunities.</a:t>
            </a:r>
          </a:p>
          <a:p>
            <a:pPr marL="0" lvl="1" indent="0">
              <a:buNone/>
            </a:pPr>
            <a:r>
              <a:rPr lang="en-US" dirty="0"/>
              <a:t>Framing the reason to change as options open to the individual is known as ‘choice architecture’ in Nudge Theory.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Nudge Theory: plant alternative </a:t>
            </a:r>
            <a:r>
              <a:rPr lang="en-US" dirty="0" err="1"/>
              <a:t>behaviours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Offering alternatives to current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behaviours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gives options in the choice architecture of individuals.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Nudge 2: Plant alternative </a:t>
            </a:r>
            <a:r>
              <a:rPr lang="en-US" b="1" dirty="0" err="1"/>
              <a:t>behaviours</a:t>
            </a:r>
            <a:endParaRPr lang="en-US" b="1" dirty="0"/>
          </a:p>
          <a:p>
            <a:pPr lvl="1"/>
            <a:r>
              <a:rPr lang="en-US" dirty="0"/>
              <a:t>Training in new skills or </a:t>
            </a:r>
            <a:r>
              <a:rPr lang="en-US" dirty="0" err="1"/>
              <a:t>behaviours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Embed how change is valuable to them.</a:t>
            </a:r>
          </a:p>
          <a:p>
            <a:pPr lvl="1"/>
            <a:r>
              <a:rPr lang="en-US" dirty="0"/>
              <a:t>Aids understanding of need for change.</a:t>
            </a:r>
          </a:p>
          <a:p>
            <a:pPr lvl="1"/>
            <a:r>
              <a:rPr lang="en-US" dirty="0"/>
              <a:t>Shown how to apply in the workplace.</a:t>
            </a:r>
          </a:p>
          <a:p>
            <a:pPr lvl="1"/>
            <a:r>
              <a:rPr lang="en-US" dirty="0"/>
              <a:t>Supported methods of taking on change.</a:t>
            </a:r>
          </a:p>
          <a:p>
            <a:pPr marL="0" lvl="1" indent="0">
              <a:buNone/>
            </a:pPr>
            <a:r>
              <a:rPr lang="en-US" dirty="0"/>
              <a:t>In order for this strategy to succeed, the choices offered need to be personal and of value to the individual, for them to be nudged into making this choice.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099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Nudge Theory:</a:t>
            </a:r>
            <a:r>
              <a:rPr lang="en-US" sz="2000" dirty="0"/>
              <a:t> </a:t>
            </a:r>
            <a:r>
              <a:rPr lang="en-US" dirty="0"/>
              <a:t>opportunities to </a:t>
            </a:r>
            <a:r>
              <a:rPr lang="en-US" dirty="0" err="1"/>
              <a:t>practise</a:t>
            </a:r>
            <a:r>
              <a:rPr lang="en-US" dirty="0"/>
              <a:t> new </a:t>
            </a:r>
            <a:r>
              <a:rPr lang="en-US" dirty="0" err="1"/>
              <a:t>behaviours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Many people are uncomfortable with change and find it difficult. They fear the unknown and want to stay in their comfort zone.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Practise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reduces fear of failure.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Nudge 3: </a:t>
            </a:r>
            <a:r>
              <a:rPr lang="en-US" b="1" dirty="0" err="1"/>
              <a:t>Practise</a:t>
            </a:r>
            <a:r>
              <a:rPr lang="en-US" b="1" dirty="0"/>
              <a:t> new </a:t>
            </a:r>
            <a:r>
              <a:rPr lang="en-US" b="1" dirty="0" err="1"/>
              <a:t>behaviours</a:t>
            </a:r>
            <a:endParaRPr lang="en-US" b="1" dirty="0"/>
          </a:p>
          <a:p>
            <a:pPr lvl="1"/>
            <a:r>
              <a:rPr lang="en-US" dirty="0"/>
              <a:t>Provide opportunities for </a:t>
            </a:r>
            <a:r>
              <a:rPr lang="en-US" dirty="0" err="1"/>
              <a:t>practise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Safe and supported environments.</a:t>
            </a:r>
          </a:p>
          <a:p>
            <a:pPr lvl="1"/>
            <a:r>
              <a:rPr lang="en-US" dirty="0"/>
              <a:t>Practical training workshops.</a:t>
            </a:r>
          </a:p>
          <a:p>
            <a:pPr lvl="1"/>
            <a:r>
              <a:rPr lang="en-US" dirty="0"/>
              <a:t>Support in the workplace.</a:t>
            </a:r>
          </a:p>
          <a:p>
            <a:pPr marL="0" lvl="1" indent="0">
              <a:buNone/>
            </a:pPr>
            <a:r>
              <a:rPr lang="en-US" dirty="0"/>
              <a:t>The aim is to move away from conscious </a:t>
            </a:r>
            <a:r>
              <a:rPr lang="en-US" dirty="0" err="1"/>
              <a:t>behaviours</a:t>
            </a:r>
            <a:r>
              <a:rPr lang="en-US" dirty="0"/>
              <a:t> and develop good habits (of the new change) through practice until it becomes skilled mastery.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53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Nudge Theory:</a:t>
            </a:r>
            <a:r>
              <a:rPr lang="en-US" sz="2000" dirty="0"/>
              <a:t> </a:t>
            </a:r>
            <a:r>
              <a:rPr lang="en-US" dirty="0"/>
              <a:t>give regular feedback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 element of many change and leadership models, feedback is recognised as vital for the adoption of any learning process or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behavioural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change.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Nudge 4: Give regular feedback</a:t>
            </a:r>
          </a:p>
          <a:p>
            <a:pPr lvl="1"/>
            <a:r>
              <a:rPr lang="en-US" dirty="0"/>
              <a:t>Reinforces good </a:t>
            </a:r>
            <a:r>
              <a:rPr lang="en-US" dirty="0" err="1"/>
              <a:t>practise</a:t>
            </a:r>
            <a:r>
              <a:rPr lang="en-US" dirty="0"/>
              <a:t> in </a:t>
            </a:r>
            <a:r>
              <a:rPr lang="en-US" dirty="0" err="1"/>
              <a:t>behaviours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Encourages adoption of new </a:t>
            </a:r>
            <a:r>
              <a:rPr lang="en-US" dirty="0" err="1"/>
              <a:t>behaviours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Gives opportunities for regular smaller nudges.</a:t>
            </a:r>
          </a:p>
          <a:p>
            <a:pPr lvl="1"/>
            <a:r>
              <a:rPr lang="en-US" dirty="0"/>
              <a:t>Move to knowledge reduces fear of the unknown.</a:t>
            </a:r>
          </a:p>
          <a:p>
            <a:pPr marL="0" lvl="1" indent="0">
              <a:buNone/>
            </a:pPr>
            <a:r>
              <a:rPr lang="en-US" dirty="0"/>
              <a:t>Support and encouragement help achieve new </a:t>
            </a:r>
            <a:r>
              <a:rPr lang="en-US" dirty="0" err="1"/>
              <a:t>behavioural</a:t>
            </a:r>
            <a:r>
              <a:rPr lang="en-US" dirty="0"/>
              <a:t> goals leading to individuals being more likely to adopt the required changes.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362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Nudge Theory: the differences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72321" y="1582496"/>
            <a:ext cx="8568952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implication of implementing change is that it is usually being enforced in some way by leaders and managers of organisations. Where does Nudge Theory sit in that implication? 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856869"/>
              </p:ext>
            </p:extLst>
          </p:nvPr>
        </p:nvGraphicFramePr>
        <p:xfrm>
          <a:off x="791580" y="2652329"/>
          <a:ext cx="756084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Forced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Nudged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Change presented as foregone conclusion that must happen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Easier for people to visualise smaller changes in behaviour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Directly orders what has to happen to implement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Feels less threatening to make small changes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Confrontational – change will happen: resistance emerges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Less disruptive: choice architecture offers options not ultimatums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Requires long-term conscious effort to make and embed changes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Encouraging, supportive and cooperative, which reduces resistance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1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397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Nudge Theory: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628800"/>
            <a:ext cx="8388932" cy="4201696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Human nature tends to follow the line of least resistance. This may lead to choosing the easiest, more convenient option rather than one leading to the best outcome.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191084"/>
              </p:ext>
            </p:extLst>
          </p:nvPr>
        </p:nvGraphicFramePr>
        <p:xfrm>
          <a:off x="791580" y="2791624"/>
          <a:ext cx="7560840" cy="323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49336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Empowers individuals involved in own decision making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Not easy to get the options right to lead to required outcome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Better results for people </a:t>
                      </a:r>
                      <a:r>
                        <a:rPr lang="en-US" dirty="0"/>
                        <a:t>–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 becoming healthier, wealthier or happier through own choices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Right choice leads to less effort if think they do enough (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 recycle paper is enough for climate change)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Better societal results </a:t>
                      </a:r>
                      <a:r>
                        <a:rPr lang="en-US" dirty="0"/>
                        <a:t>–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 opting to act ethically/support communities/ make donations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Potential for inappropriate use (</a:t>
                      </a:r>
                      <a:r>
                        <a:rPr lang="en-GB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 unethical marketing tactics)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66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/>
                <a:cs typeface="Arial"/>
              </a:rPr>
              <a:t>Learning objectives</a:t>
            </a:r>
            <a:endParaRPr lang="en-US" dirty="0">
              <a:ea typeface="ＭＳ Ｐゴシック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87436"/>
            <a:ext cx="8229600" cy="3483128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reasons why organisations need to implement and use change management models.</a:t>
            </a:r>
          </a:p>
          <a:p>
            <a:pPr lvl="1"/>
            <a:r>
              <a:rPr lang="en-US" dirty="0"/>
              <a:t>Explain the main characteristic and features of a range of models and the differences between them.</a:t>
            </a:r>
          </a:p>
          <a:p>
            <a:pPr lvl="1"/>
            <a:r>
              <a:rPr lang="en-US" dirty="0">
                <a:ea typeface="ＭＳ Ｐゴシック"/>
              </a:rPr>
              <a:t>Discuss the advantages and disadvantages of different models.</a:t>
            </a:r>
            <a:endParaRPr lang="en-US" dirty="0">
              <a:ea typeface="ＭＳ Ｐゴシック"/>
              <a:cs typeface="Arial"/>
            </a:endParaRPr>
          </a:p>
          <a:p>
            <a:pPr lvl="1"/>
            <a:endParaRPr lang="en-US" dirty="0">
              <a:cs typeface="Arial"/>
            </a:endParaRPr>
          </a:p>
          <a:p>
            <a:pPr lvl="1"/>
            <a:endParaRPr lang="en-US" dirty="0"/>
          </a:p>
          <a:p>
            <a:pPr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McKinsey 7S model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35747"/>
            <a:ext cx="832856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The McKinsey 7S model focuses on seven interlinked elements of a business.</a:t>
            </a:r>
          </a:p>
          <a:p>
            <a:pPr lvl="1"/>
            <a:r>
              <a:rPr lang="en-US" dirty="0"/>
              <a:t>Strategy: change management plan.</a:t>
            </a:r>
          </a:p>
          <a:p>
            <a:pPr lvl="1"/>
            <a:r>
              <a:rPr lang="en-US" dirty="0"/>
              <a:t>Structure: management/staffing levels.</a:t>
            </a:r>
          </a:p>
          <a:p>
            <a:pPr lvl="1"/>
            <a:r>
              <a:rPr lang="en-US" dirty="0"/>
              <a:t>Systems: how daily operations are done.</a:t>
            </a:r>
          </a:p>
          <a:p>
            <a:pPr lvl="1"/>
            <a:r>
              <a:rPr lang="en-US" dirty="0"/>
              <a:t>Skills: capabilities/competencies of staff.</a:t>
            </a:r>
          </a:p>
          <a:p>
            <a:pPr lvl="1"/>
            <a:r>
              <a:rPr lang="en-US" dirty="0"/>
              <a:t>Staff: the capacity of available workforce.</a:t>
            </a:r>
          </a:p>
          <a:p>
            <a:pPr lvl="1"/>
            <a:r>
              <a:rPr lang="en-US" dirty="0"/>
              <a:t>Style: how change will be implemented.</a:t>
            </a:r>
          </a:p>
          <a:p>
            <a:pPr lvl="1"/>
            <a:r>
              <a:rPr lang="en-US" dirty="0"/>
              <a:t>Shared values: core ethics of the business.</a:t>
            </a:r>
          </a:p>
          <a:p>
            <a:pPr marL="0" lvl="1" indent="0">
              <a:buNone/>
            </a:pPr>
            <a:r>
              <a:rPr lang="en-US" dirty="0"/>
              <a:t>The McKinsey 7S model considers all elements to be crucial for successful change; one area cannot progress on it own. 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B4CBB2-D72E-7BD6-24E8-C9D7EB67C1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589070" y="2740378"/>
            <a:ext cx="3085128" cy="18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70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McKinsey 7S model: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628800"/>
            <a:ext cx="8388932" cy="4201696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McKinsey model</a:t>
            </a:r>
            <a:r>
              <a:rPr lang="en-US" dirty="0">
                <a:ea typeface="ＭＳ Ｐゴシック" pitchFamily="-105" charset="-128"/>
              </a:rPr>
              <a:t> is different from other models as it does not offer a step-by-step workflow process.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</a:rPr>
              <a:t>Instead, it expects the business to manage all seven elements to </a:t>
            </a:r>
            <a:r>
              <a:rPr lang="en-US" dirty="0" err="1">
                <a:ea typeface="ＭＳ Ｐゴシック" pitchFamily="-105" charset="-128"/>
              </a:rPr>
              <a:t>synchronise</a:t>
            </a:r>
            <a:r>
              <a:rPr lang="en-US" dirty="0">
                <a:ea typeface="ＭＳ Ｐゴシック" pitchFamily="-105" charset="-128"/>
              </a:rPr>
              <a:t> and implement change in harmony with each other.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</a:rPr>
              <a:t>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333428"/>
              </p:ext>
            </p:extLst>
          </p:nvPr>
        </p:nvGraphicFramePr>
        <p:xfrm>
          <a:off x="611560" y="3212976"/>
          <a:ext cx="756084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It aligns systems, people and processes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Organisation has to conduct a lot of research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Analyses each element in detail to ensure nothing is missed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Time-consuming process managed across the whole organisation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Helps all elements to align to meet organisational goals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Focuses only on the internal elements, ignores external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5434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AFE5-2C4F-4315-A31D-FB10D9240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584F9-E6BB-49CD-A817-D77F7F0069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dirty="0"/>
              <a:t>Discussed the reasons why </a:t>
            </a:r>
            <a:r>
              <a:rPr lang="en-US" dirty="0" err="1"/>
              <a:t>organisations</a:t>
            </a:r>
            <a:r>
              <a:rPr lang="en-US" dirty="0"/>
              <a:t> need to implement and use change management models.</a:t>
            </a:r>
          </a:p>
          <a:p>
            <a:pPr lvl="1"/>
            <a:r>
              <a:rPr lang="en-US" dirty="0"/>
              <a:t>Explained the main characteristics and features of a range of models and the differences between them.</a:t>
            </a:r>
          </a:p>
          <a:p>
            <a:pPr lvl="1"/>
            <a:r>
              <a:rPr lang="en-US" dirty="0"/>
              <a:t>Discussed the advantages and disadvantages of different models.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8037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2411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change management models?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lnSpc>
                <a:spcPts val="2400"/>
              </a:lnSpc>
              <a:defRPr/>
            </a:pPr>
            <a:r>
              <a:rPr lang="en-US" sz="2000" dirty="0"/>
              <a:t>Change management models are essential planning tools that provide in-depth approaches of theories and methods to implement </a:t>
            </a:r>
            <a:r>
              <a:rPr lang="en-US" sz="2000" dirty="0" err="1"/>
              <a:t>organisational</a:t>
            </a:r>
            <a:r>
              <a:rPr lang="en-US" sz="2000" dirty="0"/>
              <a:t> change.</a:t>
            </a: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lnSpc>
                <a:spcPts val="2400"/>
              </a:lnSpc>
              <a:defRPr/>
            </a:pPr>
            <a:r>
              <a:rPr lang="en-US" sz="2000" b="1" dirty="0"/>
              <a:t>Key factors in change models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Framework for </a:t>
            </a:r>
            <a:r>
              <a:rPr lang="en-US" sz="2000" dirty="0" err="1"/>
              <a:t>organisational</a:t>
            </a:r>
            <a:r>
              <a:rPr lang="en-US" sz="2000" dirty="0"/>
              <a:t> change.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Provide guidance to making change.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Help navigate the change process.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Embed new best-known practice.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Ensure change is accepted.</a:t>
            </a:r>
            <a:endParaRPr lang="en-US" sz="20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There is no one correct theory or model to use for organisational change. Best fit depends on the organisation, its need for change and its current circumstances.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1A906CB-739E-433D-8BCA-20631E9EC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220072" y="2689842"/>
            <a:ext cx="3342948" cy="237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management theories and models (1)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56792"/>
            <a:ext cx="8095928" cy="4293208"/>
          </a:xfrm>
        </p:spPr>
        <p:txBody>
          <a:bodyPr/>
          <a:lstStyle/>
          <a:p>
            <a:pPr lvl="2">
              <a:lnSpc>
                <a:spcPts val="2400"/>
              </a:lnSpc>
              <a:defRPr/>
            </a:pPr>
            <a:r>
              <a:rPr lang="en-US" sz="2000" b="1" dirty="0"/>
              <a:t>Theories and models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Change theories and models consider the reason for change, provide a roadmap to identify barriers and plan how to ensure its success.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b="1" dirty="0"/>
              <a:t>Change theories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Kotter’s 8 Step Change Management Theory.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Nudge Theory.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E0AFD3AB-DA90-4BC9-B252-DEA055EB2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691680" y="4057661"/>
            <a:ext cx="6138153" cy="179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management theories and models (2)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56792"/>
            <a:ext cx="8095928" cy="4293208"/>
          </a:xfrm>
        </p:spPr>
        <p:txBody>
          <a:bodyPr/>
          <a:lstStyle/>
          <a:p>
            <a:pPr marL="0" lvl="3" indent="0">
              <a:lnSpc>
                <a:spcPts val="2400"/>
              </a:lnSpc>
              <a:buNone/>
              <a:defRPr/>
            </a:pPr>
            <a:r>
              <a:rPr lang="en-US" sz="2000" b="1" dirty="0"/>
              <a:t>Change models</a:t>
            </a:r>
            <a:endParaRPr lang="en-US" sz="2000" dirty="0"/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ADKAR model.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McKinsey 7S model.</a:t>
            </a:r>
          </a:p>
          <a:p>
            <a:pPr lvl="3">
              <a:lnSpc>
                <a:spcPts val="2400"/>
              </a:lnSpc>
              <a:defRPr/>
            </a:pPr>
            <a:r>
              <a:rPr lang="en-GB" sz="20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Kübler–Ross </a:t>
            </a:r>
            <a:r>
              <a:rPr lang="en-US" sz="2000" dirty="0"/>
              <a:t>change curve.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Lewin’s Change Management model.</a:t>
            </a:r>
          </a:p>
          <a:p>
            <a:pPr marL="0" lvl="3" indent="0">
              <a:lnSpc>
                <a:spcPts val="2400"/>
              </a:lnSpc>
              <a:buNone/>
              <a:defRPr/>
            </a:pPr>
            <a:endParaRPr lang="en-US" sz="2000" dirty="0"/>
          </a:p>
          <a:p>
            <a:pPr marL="0" marR="0" lvl="2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Lucida Grande" pitchFamily="-105" charset="0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Each model has a specific framework and a characteristic emphasis on an aspect of how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organisational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 change should be implemented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.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  <a:p>
            <a:pPr lvl="3">
              <a:lnSpc>
                <a:spcPts val="2400"/>
              </a:lnSpc>
              <a:defRPr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75EE7BC-D50D-4DE7-9A24-72F4407B8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611618"/>
            <a:ext cx="3289548" cy="219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046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Kotter’s 8 Step Change Management Theory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main characteristic of Kotter’s theory is its focus on employee experience and clear communications rather than just the implementation of change.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One of the most adopted change management processes across the globe.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Kotter’s 8 steps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Increase urgency: motivate/engage staff.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Create coalition: right people and skills.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Communicate the purpose and vision.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Communicate often and consistently.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Remove barriers, keep things moving.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/>
              <a:t>Focus on short-term wins, not end result.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Build on the change, never give up.</a:t>
            </a:r>
          </a:p>
          <a:p>
            <a:pPr marL="342900" lvl="1" indent="-342900">
              <a:lnSpc>
                <a:spcPts val="1800"/>
              </a:lnSpc>
              <a:spcBef>
                <a:spcPts val="300"/>
              </a:spcBef>
              <a:spcAft>
                <a:spcPts val="300"/>
              </a:spcAft>
              <a:buClrTx/>
              <a:buFont typeface="+mj-lt"/>
              <a:buAutoNum type="arabicPeriod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Anchor into culture, embed change.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Kotter’s theory: advantages and disadvantages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628800"/>
            <a:ext cx="8388932" cy="4201696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advantages and disadvantages of each theory or model need to be weighed up to decide the most appropriate for the organisation and the scope of change needed.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2764090300"/>
              </p:ext>
            </p:extLst>
          </p:nvPr>
        </p:nvGraphicFramePr>
        <p:xfrm>
          <a:off x="791580" y="2652329"/>
          <a:ext cx="756084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420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3780420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Easy to follow simple step-by-step process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Some steps are not clear – how to create a vision/build on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Focus on employee participation and acceptance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May have too many steps to make it feasible to implement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Well planned with focus on preparation for change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Time consuming to plan and implement all the steps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Gathers constructive feedback to act 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More successful in hierarchical structures, with top-down approach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1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Lewin’s Change Management model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three-step model designed to instigate the change process by deliberately upsetting the equilibrium of what currently happens to effect change.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/>
              <a:t>Lewin’s three-step model</a:t>
            </a:r>
          </a:p>
          <a:p>
            <a:pPr marL="457200" lvl="1" indent="-457200">
              <a:spcBef>
                <a:spcPts val="6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/>
              <a:t>Unfreezing.</a:t>
            </a:r>
          </a:p>
          <a:p>
            <a:pPr marL="457200" lvl="1" indent="-457200">
              <a:spcBef>
                <a:spcPts val="6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/>
              <a:t>Changing.</a:t>
            </a:r>
          </a:p>
          <a:p>
            <a:pPr marL="457200" lvl="1" indent="-457200">
              <a:spcBef>
                <a:spcPts val="600"/>
              </a:spcBef>
              <a:spcAft>
                <a:spcPts val="600"/>
              </a:spcAft>
              <a:buClrTx/>
              <a:buFont typeface="+mj-lt"/>
              <a:buAutoNum type="arabicPeriod"/>
            </a:pPr>
            <a:r>
              <a:rPr lang="en-US" dirty="0"/>
              <a:t>Refreezing.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The aim is to move towards new levels of </a:t>
            </a:r>
            <a:r>
              <a:rPr lang="en-US" dirty="0" err="1"/>
              <a:t>behaviour</a:t>
            </a:r>
            <a:r>
              <a:rPr lang="en-US" dirty="0"/>
              <a:t> and establish a ‘new normal’. 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B176C09-C9C0-48D5-BCE8-0113C58C8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2581157"/>
            <a:ext cx="2785492" cy="225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215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85935" y="1039008"/>
            <a:ext cx="8568952" cy="382588"/>
          </a:xfrm>
        </p:spPr>
        <p:txBody>
          <a:bodyPr/>
          <a:lstStyle/>
          <a:p>
            <a:r>
              <a:rPr lang="en-US" dirty="0"/>
              <a:t>Lewin’s Change Management model step 1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92899" y="1547925"/>
            <a:ext cx="8399276" cy="4273704"/>
          </a:xfrm>
        </p:spPr>
        <p:txBody>
          <a:bodyPr/>
          <a:lstStyle/>
          <a:p>
            <a:pPr marL="0" lvl="1" indent="0">
              <a:lnSpc>
                <a:spcPts val="2200"/>
              </a:lnSpc>
              <a:buNone/>
            </a:pPr>
            <a:r>
              <a:rPr lang="en-US" b="1" dirty="0"/>
              <a:t>Unfreezing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ts val="2200"/>
              </a:lnSpc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Unfreezing requires a change in perception. An awareness that current ways of working are not working. Resistance to change is strong at this stage.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Perception: what needs to change and why.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Frame the issue across whole business.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Create a compelling message for change.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Create a vision for the new normal.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Communicate vision and strategic plan.</a:t>
            </a:r>
          </a:p>
          <a:p>
            <a:pPr lvl="1">
              <a:lnSpc>
                <a:spcPts val="2200"/>
              </a:lnSpc>
            </a:pPr>
            <a:r>
              <a:rPr lang="en-US" dirty="0"/>
              <a:t>Employees concerns to be addressed.</a:t>
            </a:r>
          </a:p>
          <a:p>
            <a:pPr marL="0" lvl="1" indent="0">
              <a:lnSpc>
                <a:spcPts val="2200"/>
              </a:lnSpc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Communication of the need for change is vital at this stage to give employees time to take in the information. Focus is on the benefits and logistics of the change.</a:t>
            </a:r>
            <a:endParaRPr lang="en-US" dirty="0"/>
          </a:p>
          <a:p>
            <a:pPr marL="0" lvl="1" indent="0">
              <a:lnSpc>
                <a:spcPts val="2000"/>
              </a:lnSpc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6AD704-1C89-4961-9930-61F3BE4D0A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6677</TotalTime>
  <Words>1889</Words>
  <Application>Microsoft Office PowerPoint</Application>
  <PresentationFormat>On-screen Show (4:3)</PresentationFormat>
  <Paragraphs>313</Paragraphs>
  <Slides>23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ＭＳ Ｐゴシック</vt:lpstr>
      <vt:lpstr>Arial</vt:lpstr>
      <vt:lpstr>Lucida Grande</vt:lpstr>
      <vt:lpstr>Times New Roman</vt:lpstr>
      <vt:lpstr>Default Design</vt:lpstr>
      <vt:lpstr>PowerPoint 6: Change management theories and models</vt:lpstr>
      <vt:lpstr>Learning objectives</vt:lpstr>
      <vt:lpstr>What are change management models?</vt:lpstr>
      <vt:lpstr>Change management theories and models (1)</vt:lpstr>
      <vt:lpstr>Change management theories and models (2)</vt:lpstr>
      <vt:lpstr>Kotter’s 8 Step Change Management Theory</vt:lpstr>
      <vt:lpstr>Kotter’s theory: advantages and disadvantages</vt:lpstr>
      <vt:lpstr>Lewin’s Change Management model (1)</vt:lpstr>
      <vt:lpstr>Lewin’s Change Management model step 1</vt:lpstr>
      <vt:lpstr>Lewin’s Change Management model step 2</vt:lpstr>
      <vt:lpstr>Lewin’s Change Management model step 3</vt:lpstr>
      <vt:lpstr>Lewin’s Change model: advantages and disadvantages</vt:lpstr>
      <vt:lpstr>Nudge Theory</vt:lpstr>
      <vt:lpstr>Nudge Theory: provide a reason to change</vt:lpstr>
      <vt:lpstr>Nudge Theory: plant alternative behaviours</vt:lpstr>
      <vt:lpstr>Nudge Theory: opportunities to practise new behaviours</vt:lpstr>
      <vt:lpstr>Nudge Theory: give regular feedback</vt:lpstr>
      <vt:lpstr>Nudge Theory: the differences</vt:lpstr>
      <vt:lpstr>Nudge Theory: advantages and disadvantages</vt:lpstr>
      <vt:lpstr>McKinsey 7S model</vt:lpstr>
      <vt:lpstr>McKinsey 7S model: advantages and disadvantages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850</cp:revision>
  <dcterms:created xsi:type="dcterms:W3CDTF">2013-05-28T00:38:54Z</dcterms:created>
  <dcterms:modified xsi:type="dcterms:W3CDTF">2025-11-20T15:36:05Z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