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32" r:id="rId7"/>
    <p:sldId id="460" r:id="rId8"/>
    <p:sldId id="379" r:id="rId9"/>
    <p:sldId id="368" r:id="rId10"/>
    <p:sldId id="453" r:id="rId11"/>
    <p:sldId id="461" r:id="rId12"/>
    <p:sldId id="427" r:id="rId13"/>
    <p:sldId id="402" r:id="rId14"/>
    <p:sldId id="454" r:id="rId15"/>
    <p:sldId id="443" r:id="rId16"/>
    <p:sldId id="459" r:id="rId17"/>
    <p:sldId id="447" r:id="rId18"/>
    <p:sldId id="448" r:id="rId19"/>
    <p:sldId id="415" r:id="rId20"/>
    <p:sldId id="435" r:id="rId21"/>
    <p:sldId id="439" r:id="rId22"/>
    <p:sldId id="455" r:id="rId23"/>
    <p:sldId id="456" r:id="rId24"/>
    <p:sldId id="457" r:id="rId25"/>
    <p:sldId id="458" r:id="rId26"/>
    <p:sldId id="462"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66FF99"/>
    <a:srgbClr val="66FFFF"/>
    <a:srgbClr val="00FF99"/>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39C0B-506C-40C1-9434-C533F03BD632}" v="21" dt="2022-09-21T10:20:34.045"/>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362" autoAdjust="0"/>
    <p:restoredTop sz="86395"/>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25839C0B-506C-40C1-9434-C533F03BD632}"/>
    <pc:docChg chg="undo custSel addSld delSld modSld">
      <pc:chgData name="Eve Thould" userId="38451c84653f422f" providerId="LiveId" clId="{25839C0B-506C-40C1-9434-C533F03BD632}" dt="2022-09-21T10:04:07.270" v="156" actId="20577"/>
      <pc:docMkLst>
        <pc:docMk/>
      </pc:docMkLst>
      <pc:sldChg chg="modSp mod">
        <pc:chgData name="Eve Thould" userId="38451c84653f422f" providerId="LiveId" clId="{25839C0B-506C-40C1-9434-C533F03BD632}" dt="2022-09-21T09:44:45.172" v="5" actId="20577"/>
        <pc:sldMkLst>
          <pc:docMk/>
          <pc:sldMk cId="0" sldId="332"/>
        </pc:sldMkLst>
        <pc:spChg chg="mod">
          <ac:chgData name="Eve Thould" userId="38451c84653f422f" providerId="LiveId" clId="{25839C0B-506C-40C1-9434-C533F03BD632}" dt="2022-09-21T09:44:45.172" v="5" actId="20577"/>
          <ac:spMkLst>
            <pc:docMk/>
            <pc:sldMk cId="0" sldId="332"/>
            <ac:spMk id="3" creationId="{00000000-0000-0000-0000-000000000000}"/>
          </ac:spMkLst>
        </pc:spChg>
      </pc:sldChg>
      <pc:sldChg chg="del">
        <pc:chgData name="Eve Thould" userId="38451c84653f422f" providerId="LiveId" clId="{25839C0B-506C-40C1-9434-C533F03BD632}" dt="2022-09-21T10:03:17.315" v="155" actId="2696"/>
        <pc:sldMkLst>
          <pc:docMk/>
          <pc:sldMk cId="0" sldId="334"/>
        </pc:sldMkLst>
      </pc:sldChg>
      <pc:sldChg chg="modSp mod">
        <pc:chgData name="Eve Thould" userId="38451c84653f422f" providerId="LiveId" clId="{25839C0B-506C-40C1-9434-C533F03BD632}" dt="2022-09-21T10:04:07.270" v="156" actId="20577"/>
        <pc:sldMkLst>
          <pc:docMk/>
          <pc:sldMk cId="3408070394" sldId="368"/>
        </pc:sldMkLst>
        <pc:spChg chg="mod">
          <ac:chgData name="Eve Thould" userId="38451c84653f422f" providerId="LiveId" clId="{25839C0B-506C-40C1-9434-C533F03BD632}" dt="2022-09-21T10:04:07.270" v="156" actId="20577"/>
          <ac:spMkLst>
            <pc:docMk/>
            <pc:sldMk cId="3408070394" sldId="368"/>
            <ac:spMk id="3" creationId="{00000000-0000-0000-0000-000000000000}"/>
          </ac:spMkLst>
        </pc:spChg>
        <pc:picChg chg="mod">
          <ac:chgData name="Eve Thould" userId="38451c84653f422f" providerId="LiveId" clId="{25839C0B-506C-40C1-9434-C533F03BD632}" dt="2022-09-21T09:49:35" v="46" actId="14826"/>
          <ac:picMkLst>
            <pc:docMk/>
            <pc:sldMk cId="3408070394" sldId="368"/>
            <ac:picMk id="6" creationId="{65C73E91-2F9E-7DBF-6A85-96B308973DD1}"/>
          </ac:picMkLst>
        </pc:picChg>
      </pc:sldChg>
      <pc:sldChg chg="modSp mod">
        <pc:chgData name="Eve Thould" userId="38451c84653f422f" providerId="LiveId" clId="{25839C0B-506C-40C1-9434-C533F03BD632}" dt="2022-09-21T09:48:37.181" v="37" actId="404"/>
        <pc:sldMkLst>
          <pc:docMk/>
          <pc:sldMk cId="3299976292" sldId="379"/>
        </pc:sldMkLst>
        <pc:graphicFrameChg chg="mod modGraphic">
          <ac:chgData name="Eve Thould" userId="38451c84653f422f" providerId="LiveId" clId="{25839C0B-506C-40C1-9434-C533F03BD632}" dt="2022-09-21T09:48:37.181" v="37" actId="404"/>
          <ac:graphicFrameMkLst>
            <pc:docMk/>
            <pc:sldMk cId="3299976292" sldId="379"/>
            <ac:graphicFrameMk id="2" creationId="{7F76957A-143E-E7A8-7493-97FC4BA4E7A0}"/>
          </ac:graphicFrameMkLst>
        </pc:graphicFrameChg>
      </pc:sldChg>
      <pc:sldChg chg="modSp mod">
        <pc:chgData name="Eve Thould" userId="38451c84653f422f" providerId="LiveId" clId="{25839C0B-506C-40C1-9434-C533F03BD632}" dt="2022-09-21T09:52:52.260" v="76" actId="20577"/>
        <pc:sldMkLst>
          <pc:docMk/>
          <pc:sldMk cId="1665516419" sldId="402"/>
        </pc:sldMkLst>
        <pc:spChg chg="mod">
          <ac:chgData name="Eve Thould" userId="38451c84653f422f" providerId="LiveId" clId="{25839C0B-506C-40C1-9434-C533F03BD632}" dt="2022-09-21T09:52:52.260" v="76" actId="20577"/>
          <ac:spMkLst>
            <pc:docMk/>
            <pc:sldMk cId="1665516419" sldId="402"/>
            <ac:spMk id="3075" creationId="{00000000-0000-0000-0000-000000000000}"/>
          </ac:spMkLst>
        </pc:spChg>
      </pc:sldChg>
      <pc:sldChg chg="modSp del mod">
        <pc:chgData name="Eve Thould" userId="38451c84653f422f" providerId="LiveId" clId="{25839C0B-506C-40C1-9434-C533F03BD632}" dt="2022-09-21T09:48:10.968" v="33" actId="2696"/>
        <pc:sldMkLst>
          <pc:docMk/>
          <pc:sldMk cId="516005666" sldId="412"/>
        </pc:sldMkLst>
        <pc:spChg chg="mod">
          <ac:chgData name="Eve Thould" userId="38451c84653f422f" providerId="LiveId" clId="{25839C0B-506C-40C1-9434-C533F03BD632}" dt="2022-09-21T09:45:01.841" v="9" actId="403"/>
          <ac:spMkLst>
            <pc:docMk/>
            <pc:sldMk cId="516005666" sldId="412"/>
            <ac:spMk id="3" creationId="{00000000-0000-0000-0000-000000000000}"/>
          </ac:spMkLst>
        </pc:spChg>
      </pc:sldChg>
      <pc:sldChg chg="modSp mod">
        <pc:chgData name="Eve Thould" userId="38451c84653f422f" providerId="LiveId" clId="{25839C0B-506C-40C1-9434-C533F03BD632}" dt="2022-09-21T10:01:38.925" v="123" actId="20577"/>
        <pc:sldMkLst>
          <pc:docMk/>
          <pc:sldMk cId="1671070526" sldId="415"/>
        </pc:sldMkLst>
        <pc:spChg chg="mod">
          <ac:chgData name="Eve Thould" userId="38451c84653f422f" providerId="LiveId" clId="{25839C0B-506C-40C1-9434-C533F03BD632}" dt="2022-09-21T10:01:38.925" v="123" actId="20577"/>
          <ac:spMkLst>
            <pc:docMk/>
            <pc:sldMk cId="1671070526" sldId="415"/>
            <ac:spMk id="3" creationId="{00000000-0000-0000-0000-000000000000}"/>
          </ac:spMkLst>
        </pc:spChg>
        <pc:picChg chg="mod">
          <ac:chgData name="Eve Thould" userId="38451c84653f422f" providerId="LiveId" clId="{25839C0B-506C-40C1-9434-C533F03BD632}" dt="2022-09-21T10:01:34.163" v="122" actId="1076"/>
          <ac:picMkLst>
            <pc:docMk/>
            <pc:sldMk cId="1671070526" sldId="415"/>
            <ac:picMk id="5" creationId="{D94C933C-CF5A-C45B-E758-E969AE2F817D}"/>
          </ac:picMkLst>
        </pc:picChg>
      </pc:sldChg>
      <pc:sldChg chg="modSp mod">
        <pc:chgData name="Eve Thould" userId="38451c84653f422f" providerId="LiveId" clId="{25839C0B-506C-40C1-9434-C533F03BD632}" dt="2022-09-21T09:52:40.194" v="71" actId="20577"/>
        <pc:sldMkLst>
          <pc:docMk/>
          <pc:sldMk cId="269153694" sldId="427"/>
        </pc:sldMkLst>
        <pc:spChg chg="mod">
          <ac:chgData name="Eve Thould" userId="38451c84653f422f" providerId="LiveId" clId="{25839C0B-506C-40C1-9434-C533F03BD632}" dt="2022-09-21T09:52:40.194" v="71" actId="20577"/>
          <ac:spMkLst>
            <pc:docMk/>
            <pc:sldMk cId="269153694" sldId="427"/>
            <ac:spMk id="3" creationId="{00000000-0000-0000-0000-000000000000}"/>
          </ac:spMkLst>
        </pc:spChg>
      </pc:sldChg>
      <pc:sldChg chg="modSp mod">
        <pc:chgData name="Eve Thould" userId="38451c84653f422f" providerId="LiveId" clId="{25839C0B-506C-40C1-9434-C533F03BD632}" dt="2022-09-21T10:01:54.996" v="128" actId="20577"/>
        <pc:sldMkLst>
          <pc:docMk/>
          <pc:sldMk cId="2322422421" sldId="439"/>
        </pc:sldMkLst>
        <pc:spChg chg="mod">
          <ac:chgData name="Eve Thould" userId="38451c84653f422f" providerId="LiveId" clId="{25839C0B-506C-40C1-9434-C533F03BD632}" dt="2022-09-21T10:01:54.996" v="128" actId="20577"/>
          <ac:spMkLst>
            <pc:docMk/>
            <pc:sldMk cId="2322422421" sldId="439"/>
            <ac:spMk id="5123" creationId="{00000000-0000-0000-0000-000000000000}"/>
          </ac:spMkLst>
        </pc:spChg>
      </pc:sldChg>
      <pc:sldChg chg="addSp modSp mod">
        <pc:chgData name="Eve Thould" userId="38451c84653f422f" providerId="LiveId" clId="{25839C0B-506C-40C1-9434-C533F03BD632}" dt="2022-09-21T09:58:23.448" v="92" actId="14826"/>
        <pc:sldMkLst>
          <pc:docMk/>
          <pc:sldMk cId="3191935963" sldId="443"/>
        </pc:sldMkLst>
        <pc:spChg chg="mod">
          <ac:chgData name="Eve Thould" userId="38451c84653f422f" providerId="LiveId" clId="{25839C0B-506C-40C1-9434-C533F03BD632}" dt="2022-09-21T09:56:38.265" v="88" actId="20577"/>
          <ac:spMkLst>
            <pc:docMk/>
            <pc:sldMk cId="3191935963" sldId="443"/>
            <ac:spMk id="3075" creationId="{00000000-0000-0000-0000-000000000000}"/>
          </ac:spMkLst>
        </pc:spChg>
        <pc:picChg chg="add mod">
          <ac:chgData name="Eve Thould" userId="38451c84653f422f" providerId="LiveId" clId="{25839C0B-506C-40C1-9434-C533F03BD632}" dt="2022-09-21T09:58:23.448" v="92" actId="14826"/>
          <ac:picMkLst>
            <pc:docMk/>
            <pc:sldMk cId="3191935963" sldId="443"/>
            <ac:picMk id="1026" creationId="{6AAC86F6-DD6C-4769-9891-BA1E6A0F841A}"/>
          </ac:picMkLst>
        </pc:picChg>
      </pc:sldChg>
      <pc:sldChg chg="modSp mod">
        <pc:chgData name="Eve Thould" userId="38451c84653f422f" providerId="LiveId" clId="{25839C0B-506C-40C1-9434-C533F03BD632}" dt="2022-09-21T10:01:04.105" v="110" actId="20577"/>
        <pc:sldMkLst>
          <pc:docMk/>
          <pc:sldMk cId="830648054" sldId="447"/>
        </pc:sldMkLst>
        <pc:spChg chg="mod">
          <ac:chgData name="Eve Thould" userId="38451c84653f422f" providerId="LiveId" clId="{25839C0B-506C-40C1-9434-C533F03BD632}" dt="2022-09-21T10:01:04.105" v="110" actId="20577"/>
          <ac:spMkLst>
            <pc:docMk/>
            <pc:sldMk cId="830648054" sldId="447"/>
            <ac:spMk id="3" creationId="{00000000-0000-0000-0000-000000000000}"/>
          </ac:spMkLst>
        </pc:spChg>
      </pc:sldChg>
      <pc:sldChg chg="modSp mod">
        <pc:chgData name="Eve Thould" userId="38451c84653f422f" providerId="LiveId" clId="{25839C0B-506C-40C1-9434-C533F03BD632}" dt="2022-09-21T10:01:13.041" v="114" actId="20577"/>
        <pc:sldMkLst>
          <pc:docMk/>
          <pc:sldMk cId="2369108639" sldId="448"/>
        </pc:sldMkLst>
        <pc:spChg chg="mod">
          <ac:chgData name="Eve Thould" userId="38451c84653f422f" providerId="LiveId" clId="{25839C0B-506C-40C1-9434-C533F03BD632}" dt="2022-09-21T10:01:13.041" v="114" actId="20577"/>
          <ac:spMkLst>
            <pc:docMk/>
            <pc:sldMk cId="2369108639" sldId="448"/>
            <ac:spMk id="3" creationId="{00000000-0000-0000-0000-000000000000}"/>
          </ac:spMkLst>
        </pc:spChg>
      </pc:sldChg>
      <pc:sldChg chg="modSp del mod">
        <pc:chgData name="Eve Thould" userId="38451c84653f422f" providerId="LiveId" clId="{25839C0B-506C-40C1-9434-C533F03BD632}" dt="2022-09-21T09:52:26.536" v="66" actId="2696"/>
        <pc:sldMkLst>
          <pc:docMk/>
          <pc:sldMk cId="2054740375" sldId="452"/>
        </pc:sldMkLst>
        <pc:spChg chg="mod">
          <ac:chgData name="Eve Thould" userId="38451c84653f422f" providerId="LiveId" clId="{25839C0B-506C-40C1-9434-C533F03BD632}" dt="2022-09-21T09:50:21.831" v="58" actId="20577"/>
          <ac:spMkLst>
            <pc:docMk/>
            <pc:sldMk cId="2054740375" sldId="452"/>
            <ac:spMk id="3" creationId="{00000000-0000-0000-0000-000000000000}"/>
          </ac:spMkLst>
        </pc:spChg>
        <pc:picChg chg="mod">
          <ac:chgData name="Eve Thould" userId="38451c84653f422f" providerId="LiveId" clId="{25839C0B-506C-40C1-9434-C533F03BD632}" dt="2022-09-21T09:51:50.816" v="60" actId="1076"/>
          <ac:picMkLst>
            <pc:docMk/>
            <pc:sldMk cId="2054740375" sldId="452"/>
            <ac:picMk id="5" creationId="{2932B155-3472-57CE-A673-70593A4EBA53}"/>
          </ac:picMkLst>
        </pc:picChg>
      </pc:sldChg>
      <pc:sldChg chg="modSp mod">
        <pc:chgData name="Eve Thould" userId="38451c84653f422f" providerId="LiveId" clId="{25839C0B-506C-40C1-9434-C533F03BD632}" dt="2022-09-21T09:50:09.585" v="52" actId="20577"/>
        <pc:sldMkLst>
          <pc:docMk/>
          <pc:sldMk cId="3641964261" sldId="453"/>
        </pc:sldMkLst>
        <pc:spChg chg="mod">
          <ac:chgData name="Eve Thould" userId="38451c84653f422f" providerId="LiveId" clId="{25839C0B-506C-40C1-9434-C533F03BD632}" dt="2022-09-21T09:50:09.585" v="52" actId="20577"/>
          <ac:spMkLst>
            <pc:docMk/>
            <pc:sldMk cId="3641964261" sldId="453"/>
            <ac:spMk id="3075" creationId="{00000000-0000-0000-0000-000000000000}"/>
          </ac:spMkLst>
        </pc:spChg>
        <pc:graphicFrameChg chg="modGraphic">
          <ac:chgData name="Eve Thould" userId="38451c84653f422f" providerId="LiveId" clId="{25839C0B-506C-40C1-9434-C533F03BD632}" dt="2022-09-21T09:49:50.266" v="48" actId="404"/>
          <ac:graphicFrameMkLst>
            <pc:docMk/>
            <pc:sldMk cId="3641964261" sldId="453"/>
            <ac:graphicFrameMk id="2" creationId="{7F76957A-143E-E7A8-7493-97FC4BA4E7A0}"/>
          </ac:graphicFrameMkLst>
        </pc:graphicFrameChg>
      </pc:sldChg>
      <pc:sldChg chg="modSp mod">
        <pc:chgData name="Eve Thould" userId="38451c84653f422f" providerId="LiveId" clId="{25839C0B-506C-40C1-9434-C533F03BD632}" dt="2022-09-21T09:56:26.659" v="82" actId="1076"/>
        <pc:sldMkLst>
          <pc:docMk/>
          <pc:sldMk cId="2477816833" sldId="454"/>
        </pc:sldMkLst>
        <pc:spChg chg="mod">
          <ac:chgData name="Eve Thould" userId="38451c84653f422f" providerId="LiveId" clId="{25839C0B-506C-40C1-9434-C533F03BD632}" dt="2022-09-21T09:53:05.307" v="80" actId="20577"/>
          <ac:spMkLst>
            <pc:docMk/>
            <pc:sldMk cId="2477816833" sldId="454"/>
            <ac:spMk id="3075" creationId="{00000000-0000-0000-0000-000000000000}"/>
          </ac:spMkLst>
        </pc:spChg>
        <pc:picChg chg="mod">
          <ac:chgData name="Eve Thould" userId="38451c84653f422f" providerId="LiveId" clId="{25839C0B-506C-40C1-9434-C533F03BD632}" dt="2022-09-21T09:56:26.659" v="82" actId="1076"/>
          <ac:picMkLst>
            <pc:docMk/>
            <pc:sldMk cId="2477816833" sldId="454"/>
            <ac:picMk id="3" creationId="{8213ECC6-25E3-50B7-AA5E-FF3863BC3605}"/>
          </ac:picMkLst>
        </pc:picChg>
      </pc:sldChg>
      <pc:sldChg chg="modSp mod">
        <pc:chgData name="Eve Thould" userId="38451c84653f422f" providerId="LiveId" clId="{25839C0B-506C-40C1-9434-C533F03BD632}" dt="2022-09-21T10:02:15.848" v="138" actId="1076"/>
        <pc:sldMkLst>
          <pc:docMk/>
          <pc:sldMk cId="1163579963" sldId="455"/>
        </pc:sldMkLst>
        <pc:spChg chg="mod">
          <ac:chgData name="Eve Thould" userId="38451c84653f422f" providerId="LiveId" clId="{25839C0B-506C-40C1-9434-C533F03BD632}" dt="2022-09-21T10:02:03.321" v="134" actId="20577"/>
          <ac:spMkLst>
            <pc:docMk/>
            <pc:sldMk cId="1163579963" sldId="455"/>
            <ac:spMk id="5123" creationId="{00000000-0000-0000-0000-000000000000}"/>
          </ac:spMkLst>
        </pc:spChg>
        <pc:picChg chg="mod">
          <ac:chgData name="Eve Thould" userId="38451c84653f422f" providerId="LiveId" clId="{25839C0B-506C-40C1-9434-C533F03BD632}" dt="2022-09-21T10:02:15.848" v="138" actId="1076"/>
          <ac:picMkLst>
            <pc:docMk/>
            <pc:sldMk cId="1163579963" sldId="455"/>
            <ac:picMk id="4" creationId="{86AD52C4-214F-B3A8-1615-C814D5987109}"/>
          </ac:picMkLst>
        </pc:picChg>
      </pc:sldChg>
      <pc:sldChg chg="modSp mod">
        <pc:chgData name="Eve Thould" userId="38451c84653f422f" providerId="LiveId" clId="{25839C0B-506C-40C1-9434-C533F03BD632}" dt="2022-09-21T10:02:33.259" v="147" actId="20577"/>
        <pc:sldMkLst>
          <pc:docMk/>
          <pc:sldMk cId="3126858026" sldId="456"/>
        </pc:sldMkLst>
        <pc:spChg chg="mod">
          <ac:chgData name="Eve Thould" userId="38451c84653f422f" providerId="LiveId" clId="{25839C0B-506C-40C1-9434-C533F03BD632}" dt="2022-09-21T10:02:33.259" v="147" actId="20577"/>
          <ac:spMkLst>
            <pc:docMk/>
            <pc:sldMk cId="3126858026" sldId="456"/>
            <ac:spMk id="5123" creationId="{00000000-0000-0000-0000-000000000000}"/>
          </ac:spMkLst>
        </pc:spChg>
      </pc:sldChg>
      <pc:sldChg chg="modSp mod">
        <pc:chgData name="Eve Thould" userId="38451c84653f422f" providerId="LiveId" clId="{25839C0B-506C-40C1-9434-C533F03BD632}" dt="2022-09-21T10:02:46.707" v="151" actId="20577"/>
        <pc:sldMkLst>
          <pc:docMk/>
          <pc:sldMk cId="2623811834" sldId="457"/>
        </pc:sldMkLst>
        <pc:spChg chg="mod">
          <ac:chgData name="Eve Thould" userId="38451c84653f422f" providerId="LiveId" clId="{25839C0B-506C-40C1-9434-C533F03BD632}" dt="2022-09-21T10:02:46.707" v="151" actId="20577"/>
          <ac:spMkLst>
            <pc:docMk/>
            <pc:sldMk cId="2623811834" sldId="457"/>
            <ac:spMk id="5123" creationId="{00000000-0000-0000-0000-000000000000}"/>
          </ac:spMkLst>
        </pc:spChg>
      </pc:sldChg>
      <pc:sldChg chg="addSp modSp mod">
        <pc:chgData name="Eve Thould" userId="38451c84653f422f" providerId="LiveId" clId="{25839C0B-506C-40C1-9434-C533F03BD632}" dt="2022-09-21T10:00:47.502" v="107" actId="20577"/>
        <pc:sldMkLst>
          <pc:docMk/>
          <pc:sldMk cId="1602255404" sldId="459"/>
        </pc:sldMkLst>
        <pc:spChg chg="mod">
          <ac:chgData name="Eve Thould" userId="38451c84653f422f" providerId="LiveId" clId="{25839C0B-506C-40C1-9434-C533F03BD632}" dt="2022-09-21T10:00:47.502" v="107" actId="20577"/>
          <ac:spMkLst>
            <pc:docMk/>
            <pc:sldMk cId="1602255404" sldId="459"/>
            <ac:spMk id="3075" creationId="{00000000-0000-0000-0000-000000000000}"/>
          </ac:spMkLst>
        </pc:spChg>
        <pc:picChg chg="add mod">
          <ac:chgData name="Eve Thould" userId="38451c84653f422f" providerId="LiveId" clId="{25839C0B-506C-40C1-9434-C533F03BD632}" dt="2022-09-21T10:00:40.729" v="106" actId="14826"/>
          <ac:picMkLst>
            <pc:docMk/>
            <pc:sldMk cId="1602255404" sldId="459"/>
            <ac:picMk id="2050" creationId="{241ED914-5283-404E-86A5-6B9ED0FD9451}"/>
          </ac:picMkLst>
        </pc:picChg>
      </pc:sldChg>
      <pc:sldChg chg="new del">
        <pc:chgData name="Eve Thould" userId="38451c84653f422f" providerId="LiveId" clId="{25839C0B-506C-40C1-9434-C533F03BD632}" dt="2022-09-21T09:45:01.171" v="8" actId="680"/>
        <pc:sldMkLst>
          <pc:docMk/>
          <pc:sldMk cId="382998022" sldId="460"/>
        </pc:sldMkLst>
      </pc:sldChg>
      <pc:sldChg chg="addSp modSp new mod">
        <pc:chgData name="Eve Thould" userId="38451c84653f422f" providerId="LiveId" clId="{25839C0B-506C-40C1-9434-C533F03BD632}" dt="2022-09-21T09:48:15.293" v="34" actId="1076"/>
        <pc:sldMkLst>
          <pc:docMk/>
          <pc:sldMk cId="3268775296" sldId="460"/>
        </pc:sldMkLst>
        <pc:spChg chg="mod">
          <ac:chgData name="Eve Thould" userId="38451c84653f422f" providerId="LiveId" clId="{25839C0B-506C-40C1-9434-C533F03BD632}" dt="2022-09-21T09:45:10.328" v="11"/>
          <ac:spMkLst>
            <pc:docMk/>
            <pc:sldMk cId="3268775296" sldId="460"/>
            <ac:spMk id="2" creationId="{C5598500-B525-4FEB-A6C5-A40180F66F55}"/>
          </ac:spMkLst>
        </pc:spChg>
        <pc:spChg chg="mod">
          <ac:chgData name="Eve Thould" userId="38451c84653f422f" providerId="LiveId" clId="{25839C0B-506C-40C1-9434-C533F03BD632}" dt="2022-09-21T09:45:45.801" v="20" actId="1076"/>
          <ac:spMkLst>
            <pc:docMk/>
            <pc:sldMk cId="3268775296" sldId="460"/>
            <ac:spMk id="3" creationId="{695E01DA-58F8-45C7-8B5E-BA0D691449EF}"/>
          </ac:spMkLst>
        </pc:spChg>
        <pc:picChg chg="add mod">
          <ac:chgData name="Eve Thould" userId="38451c84653f422f" providerId="LiveId" clId="{25839C0B-506C-40C1-9434-C533F03BD632}" dt="2022-09-21T09:47:48.733" v="30" actId="14826"/>
          <ac:picMkLst>
            <pc:docMk/>
            <pc:sldMk cId="3268775296" sldId="460"/>
            <ac:picMk id="4" creationId="{61E96A6A-EF44-48A9-AA0B-EC4783E4E980}"/>
          </ac:picMkLst>
        </pc:picChg>
        <pc:picChg chg="add mod">
          <ac:chgData name="Eve Thould" userId="38451c84653f422f" providerId="LiveId" clId="{25839C0B-506C-40C1-9434-C533F03BD632}" dt="2022-09-21T09:48:15.293" v="34" actId="1076"/>
          <ac:picMkLst>
            <pc:docMk/>
            <pc:sldMk cId="3268775296" sldId="460"/>
            <ac:picMk id="5" creationId="{650FE8CC-BF1C-42B8-B83B-29AC609F5D98}"/>
          </ac:picMkLst>
        </pc:picChg>
        <pc:picChg chg="add mod">
          <ac:chgData name="Eve Thould" userId="38451c84653f422f" providerId="LiveId" clId="{25839C0B-506C-40C1-9434-C533F03BD632}" dt="2022-09-21T09:48:00.851" v="32" actId="14826"/>
          <ac:picMkLst>
            <pc:docMk/>
            <pc:sldMk cId="3268775296" sldId="460"/>
            <ac:picMk id="6" creationId="{E32BDD41-C6CB-4594-8533-AF45F86D1DA3}"/>
          </ac:picMkLst>
        </pc:picChg>
      </pc:sldChg>
      <pc:sldChg chg="addSp modSp new mod">
        <pc:chgData name="Eve Thould" userId="38451c84653f422f" providerId="LiveId" clId="{25839C0B-506C-40C1-9434-C533F03BD632}" dt="2022-09-21T09:52:21.160" v="65" actId="1076"/>
        <pc:sldMkLst>
          <pc:docMk/>
          <pc:sldMk cId="1335872712" sldId="461"/>
        </pc:sldMkLst>
        <pc:spChg chg="mod">
          <ac:chgData name="Eve Thould" userId="38451c84653f422f" providerId="LiveId" clId="{25839C0B-506C-40C1-9434-C533F03BD632}" dt="2022-09-21T09:52:07.731" v="62"/>
          <ac:spMkLst>
            <pc:docMk/>
            <pc:sldMk cId="1335872712" sldId="461"/>
            <ac:spMk id="2" creationId="{0EAE38BF-D841-4567-A31D-7D96C7AB9966}"/>
          </ac:spMkLst>
        </pc:spChg>
        <pc:spChg chg="mod">
          <ac:chgData name="Eve Thould" userId="38451c84653f422f" providerId="LiveId" clId="{25839C0B-506C-40C1-9434-C533F03BD632}" dt="2022-09-21T09:52:12.756" v="63"/>
          <ac:spMkLst>
            <pc:docMk/>
            <pc:sldMk cId="1335872712" sldId="461"/>
            <ac:spMk id="3" creationId="{FEE9073B-1CC1-4048-AEFD-895B32DA7070}"/>
          </ac:spMkLst>
        </pc:spChg>
        <pc:picChg chg="add mod">
          <ac:chgData name="Eve Thould" userId="38451c84653f422f" providerId="LiveId" clId="{25839C0B-506C-40C1-9434-C533F03BD632}" dt="2022-09-21T09:52:21.160" v="65" actId="1076"/>
          <ac:picMkLst>
            <pc:docMk/>
            <pc:sldMk cId="1335872712" sldId="461"/>
            <ac:picMk id="4" creationId="{779F0BBD-D25C-4A49-B78F-083BAE1CB775}"/>
          </ac:picMkLst>
        </pc:picChg>
      </pc:sldChg>
      <pc:sldChg chg="modSp new mod">
        <pc:chgData name="Eve Thould" userId="38451c84653f422f" providerId="LiveId" clId="{25839C0B-506C-40C1-9434-C533F03BD632}" dt="2022-09-21T10:03:13.703" v="154"/>
        <pc:sldMkLst>
          <pc:docMk/>
          <pc:sldMk cId="464129299" sldId="462"/>
        </pc:sldMkLst>
        <pc:spChg chg="mod">
          <ac:chgData name="Eve Thould" userId="38451c84653f422f" providerId="LiveId" clId="{25839C0B-506C-40C1-9434-C533F03BD632}" dt="2022-09-21T10:03:06.928" v="153"/>
          <ac:spMkLst>
            <pc:docMk/>
            <pc:sldMk cId="464129299" sldId="462"/>
            <ac:spMk id="2" creationId="{6D2F8947-BA15-4081-85F7-7D12B054C451}"/>
          </ac:spMkLst>
        </pc:spChg>
        <pc:spChg chg="mod">
          <ac:chgData name="Eve Thould" userId="38451c84653f422f" providerId="LiveId" clId="{25839C0B-506C-40C1-9434-C533F03BD632}" dt="2022-09-21T10:03:13.703" v="154"/>
          <ac:spMkLst>
            <pc:docMk/>
            <pc:sldMk cId="464129299" sldId="462"/>
            <ac:spMk id="3" creationId="{1E274F17-4E8B-4E42-8488-CF9AE01A2323}"/>
          </ac:spMkLst>
        </pc:spChg>
      </pc:sldChg>
    </pc:docChg>
  </pc:docChgLst>
  <pc:docChgLst>
    <pc:chgData name="Claire Brooks" userId="S::claire.brooks@cityandguilds.com::045b5ce1-bb15-4c22-aa7e-c7b600949989" providerId="AD" clId="Web-{E9AEA4BC-00B1-654C-1903-C0A2048994C0}"/>
    <pc:docChg chg="modSld">
      <pc:chgData name="Claire Brooks" userId="S::claire.brooks@cityandguilds.com::045b5ce1-bb15-4c22-aa7e-c7b600949989" providerId="AD" clId="Web-{E9AEA4BC-00B1-654C-1903-C0A2048994C0}" dt="2022-09-08T12:05:47.192" v="5" actId="20577"/>
      <pc:docMkLst>
        <pc:docMk/>
      </pc:docMkLst>
      <pc:sldChg chg="modSp">
        <pc:chgData name="Claire Brooks" userId="S::claire.brooks@cityandguilds.com::045b5ce1-bb15-4c22-aa7e-c7b600949989" providerId="AD" clId="Web-{E9AEA4BC-00B1-654C-1903-C0A2048994C0}" dt="2022-09-08T12:05:34.488" v="4" actId="20577"/>
        <pc:sldMkLst>
          <pc:docMk/>
          <pc:sldMk cId="0" sldId="256"/>
        </pc:sldMkLst>
        <pc:spChg chg="mod">
          <ac:chgData name="Claire Brooks" userId="S::claire.brooks@cityandguilds.com::045b5ce1-bb15-4c22-aa7e-c7b600949989" providerId="AD" clId="Web-{E9AEA4BC-00B1-654C-1903-C0A2048994C0}" dt="2022-09-08T12:05:34.488" v="4" actId="20577"/>
          <ac:spMkLst>
            <pc:docMk/>
            <pc:sldMk cId="0" sldId="256"/>
            <ac:spMk id="2053" creationId="{00000000-0000-0000-0000-000000000000}"/>
          </ac:spMkLst>
        </pc:spChg>
      </pc:sldChg>
      <pc:sldChg chg="modSp">
        <pc:chgData name="Claire Brooks" userId="S::claire.brooks@cityandguilds.com::045b5ce1-bb15-4c22-aa7e-c7b600949989" providerId="AD" clId="Web-{E9AEA4BC-00B1-654C-1903-C0A2048994C0}" dt="2022-09-08T12:05:47.192" v="5" actId="20577"/>
        <pc:sldMkLst>
          <pc:docMk/>
          <pc:sldMk cId="0" sldId="328"/>
        </pc:sldMkLst>
        <pc:spChg chg="mod">
          <ac:chgData name="Claire Brooks" userId="S::claire.brooks@cityandguilds.com::045b5ce1-bb15-4c22-aa7e-c7b600949989" providerId="AD" clId="Web-{E9AEA4BC-00B1-654C-1903-C0A2048994C0}" dt="2022-09-08T12:05:47.192" v="5" actId="20577"/>
          <ac:spMkLst>
            <pc:docMk/>
            <pc:sldMk cId="0" sldId="328"/>
            <ac:spMk id="307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754361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444067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967917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080849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66535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726680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978729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1410512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164215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49824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10600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83321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63629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171954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75835"/>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B9F2D944-4302-AA1F-F3BD-48D9301275CF}"/>
              </a:ext>
            </a:extLst>
          </p:cNvPr>
          <p:cNvPicPr>
            <a:picLocks noChangeAspect="1"/>
          </p:cNvPicPr>
          <p:nvPr userDrawn="1"/>
        </p:nvPicPr>
        <p:blipFill>
          <a:blip r:embed="rId4"/>
          <a:stretch>
            <a:fillRect/>
          </a:stretch>
        </p:blipFill>
        <p:spPr>
          <a:xfrm>
            <a:off x="8146104"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Project and change management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a:cs typeface="ＭＳ Ｐゴシック" pitchFamily="-105" charset="-128"/>
              </a:rPr>
              <a:t>PowerPoint 10: Project research, evidence and evaluation methods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Research: evidence methods – project selection (1)</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Decisions are made about the types of evidence to collect before, during and after the project.</a:t>
            </a:r>
          </a:p>
          <a:p>
            <a:pPr marL="0" indent="0">
              <a:spcBef>
                <a:spcPts val="500"/>
              </a:spcBef>
              <a:spcAft>
                <a:spcPts val="500"/>
              </a:spcAft>
            </a:pPr>
            <a:r>
              <a:rPr lang="en-GB" b="1" dirty="0">
                <a:ea typeface="ＭＳ Ｐゴシック" pitchFamily="-105" charset="-128"/>
                <a:cs typeface="ＭＳ Ｐゴシック" pitchFamily="-105" charset="-128"/>
              </a:rPr>
              <a:t>Project selection</a:t>
            </a:r>
          </a:p>
          <a:p>
            <a:pPr lvl="1">
              <a:buFont typeface="Arial" panose="020B0604020202020204" pitchFamily="34" charset="0"/>
              <a:buChar char="•"/>
            </a:pPr>
            <a:r>
              <a:rPr lang="en-US" dirty="0"/>
              <a:t>Begins with required outcomes.</a:t>
            </a:r>
          </a:p>
          <a:p>
            <a:pPr lvl="1">
              <a:buFont typeface="Arial" panose="020B0604020202020204" pitchFamily="34" charset="0"/>
              <a:buChar char="•"/>
            </a:pPr>
            <a:r>
              <a:rPr lang="en-US" dirty="0"/>
              <a:t>Expected improvements/impacts.</a:t>
            </a:r>
          </a:p>
          <a:p>
            <a:pPr lvl="1">
              <a:buFont typeface="Arial" panose="020B0604020202020204" pitchFamily="34" charset="0"/>
              <a:buChar char="•"/>
            </a:pPr>
            <a:r>
              <a:rPr lang="en-US" dirty="0"/>
              <a:t>State how the project will be measured.</a:t>
            </a:r>
          </a:p>
          <a:p>
            <a:pPr lvl="1">
              <a:buFont typeface="Arial" panose="020B0604020202020204" pitchFamily="34" charset="0"/>
              <a:buChar char="•"/>
            </a:pPr>
            <a:r>
              <a:rPr lang="en-US" dirty="0"/>
              <a:t>Justifies decision for </a:t>
            </a:r>
            <a:r>
              <a:rPr lang="en-US" dirty="0" err="1"/>
              <a:t>prioritising</a:t>
            </a:r>
            <a:r>
              <a:rPr lang="en-US" dirty="0"/>
              <a:t> specific selection.</a:t>
            </a:r>
          </a:p>
          <a:p>
            <a:pPr marL="0" lvl="1" indent="0">
              <a:buNone/>
            </a:pPr>
            <a:endParaRPr lang="en-US" dirty="0"/>
          </a:p>
          <a:p>
            <a:pPr marL="0" lvl="1" indent="0">
              <a:buNone/>
            </a:pPr>
            <a:r>
              <a:rPr lang="en-US" dirty="0"/>
              <a:t>Knowing what to look for from the beginning means evidence can be gathered constantly and consistently.</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66551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Research: evidence methods – project selection (2)</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Project impacts can be measured effectively if the measurable outcomes are set from the beginning.</a:t>
            </a: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b="1" dirty="0">
                <a:ea typeface="ＭＳ Ｐゴシック" pitchFamily="-105" charset="-128"/>
                <a:cs typeface="ＭＳ Ｐゴシック" pitchFamily="-105" charset="-128"/>
              </a:rPr>
              <a:t>Project selection – types of evidence</a:t>
            </a:r>
          </a:p>
          <a:p>
            <a:pPr lvl="1">
              <a:buFont typeface="Arial" panose="020B0604020202020204" pitchFamily="34" charset="0"/>
              <a:buChar char="•"/>
            </a:pPr>
            <a:r>
              <a:rPr lang="en-US" dirty="0"/>
              <a:t>Primary: Kaizen reports; performance reviews; KPIs.</a:t>
            </a:r>
          </a:p>
          <a:p>
            <a:pPr lvl="1">
              <a:buFont typeface="Arial" panose="020B0604020202020204" pitchFamily="34" charset="0"/>
              <a:buChar char="•"/>
            </a:pPr>
            <a:r>
              <a:rPr lang="en-US" dirty="0"/>
              <a:t>Secondary research: viability of this type of project.</a:t>
            </a:r>
          </a:p>
          <a:p>
            <a:pPr lvl="1">
              <a:buFont typeface="Arial" panose="020B0604020202020204" pitchFamily="34" charset="0"/>
              <a:buChar char="•"/>
            </a:pPr>
            <a:r>
              <a:rPr lang="en-US" dirty="0"/>
              <a:t>Qualitative: staff statements; customer feedback.</a:t>
            </a:r>
          </a:p>
          <a:p>
            <a:pPr lvl="1">
              <a:buFont typeface="Arial" panose="020B0604020202020204" pitchFamily="34" charset="0"/>
              <a:buChar char="•"/>
            </a:pPr>
            <a:r>
              <a:rPr lang="en-US" dirty="0"/>
              <a:t>Quantitative: error logs; sales data; costs; ROI.</a:t>
            </a:r>
          </a:p>
          <a:p>
            <a:pPr marL="0" lvl="1" indent="0">
              <a:buNone/>
            </a:pPr>
            <a:endParaRPr lang="en-US" dirty="0"/>
          </a:p>
          <a:p>
            <a:pPr marL="0" lvl="1" indent="0">
              <a:buNone/>
            </a:pPr>
            <a:r>
              <a:rPr lang="en-US" dirty="0"/>
              <a:t>With several options to choose from, justifying every decision is easier to evidence when collection is built into project action plans.</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8213ECC6-25E3-50B7-AA5E-FF3863BC360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flipH="1">
            <a:off x="6876256" y="2708920"/>
            <a:ext cx="1974931" cy="2330160"/>
          </a:xfrm>
          <a:prstGeom prst="rect">
            <a:avLst/>
          </a:prstGeom>
        </p:spPr>
      </p:pic>
    </p:spTree>
    <p:extLst>
      <p:ext uri="{BB962C8B-B14F-4D97-AF65-F5344CB8AC3E}">
        <p14:creationId xmlns:p14="http://schemas.microsoft.com/office/powerpoint/2010/main" val="2477816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Research: evidence methods – validating gains (1)</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Validation for a project – proving it is worthwhile, comes from evidencing the benefits gained. </a:t>
            </a:r>
          </a:p>
          <a:p>
            <a:pPr marL="0" lvl="1" indent="0">
              <a:buNone/>
            </a:pPr>
            <a:r>
              <a:rPr lang="en-US" b="1" dirty="0"/>
              <a:t>Quantifiable benefits</a:t>
            </a:r>
          </a:p>
          <a:p>
            <a:pPr lvl="1"/>
            <a:r>
              <a:rPr lang="en-US" sz="2000" dirty="0"/>
              <a:t>Improved efficiencies.</a:t>
            </a:r>
          </a:p>
          <a:p>
            <a:pPr lvl="1"/>
            <a:r>
              <a:rPr lang="en-US" sz="2000" dirty="0"/>
              <a:t>Space utilization.</a:t>
            </a:r>
          </a:p>
          <a:p>
            <a:pPr lvl="1"/>
            <a:r>
              <a:rPr lang="en-US" sz="2000" dirty="0"/>
              <a:t>Value for money. </a:t>
            </a:r>
          </a:p>
          <a:p>
            <a:pPr lvl="1"/>
            <a:r>
              <a:rPr lang="en-US" sz="2000" dirty="0"/>
              <a:t>Energy costs.</a:t>
            </a:r>
          </a:p>
          <a:p>
            <a:pPr lvl="1"/>
            <a:r>
              <a:rPr lang="en-US" sz="2000" dirty="0"/>
              <a:t>Time saved.</a:t>
            </a:r>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1026" name="Picture 2">
            <a:extLst>
              <a:ext uri="{FF2B5EF4-FFF2-40B4-BE49-F238E27FC236}">
                <a16:creationId xmlns:a16="http://schemas.microsoft.com/office/drawing/2014/main" id="{6AAC86F6-DD6C-4769-9891-BA1E6A0F841A}"/>
              </a:ext>
            </a:extLst>
          </p:cNvPr>
          <p:cNvPicPr>
            <a:picLocks noChangeAspect="1" noChangeArrowheads="1"/>
          </p:cNvPicPr>
          <p:nvPr/>
        </p:nvPicPr>
        <p:blipFill>
          <a:blip r:embed="rId3"/>
          <a:srcRect/>
          <a:stretch/>
        </p:blipFill>
        <p:spPr bwMode="auto">
          <a:xfrm>
            <a:off x="3635896" y="2353336"/>
            <a:ext cx="4729708" cy="3149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935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Research: evidence methods – validating gains (2)</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18024"/>
            <a:ext cx="8229600" cy="4248000"/>
          </a:xfrm>
        </p:spPr>
        <p:txBody>
          <a:bodyPr/>
          <a:lstStyle/>
          <a:p>
            <a:pPr marL="0" lvl="1" indent="0">
              <a:buNone/>
            </a:pPr>
            <a:r>
              <a:rPr lang="en-US" b="1" dirty="0"/>
              <a:t>Types of evidence</a:t>
            </a:r>
          </a:p>
          <a:p>
            <a:pPr lvl="1"/>
            <a:r>
              <a:rPr lang="en-US" sz="2000" dirty="0"/>
              <a:t>Management reports. </a:t>
            </a:r>
          </a:p>
          <a:p>
            <a:pPr lvl="1"/>
            <a:r>
              <a:rPr lang="en-US" sz="2000" dirty="0"/>
              <a:t>Budget reviews.</a:t>
            </a:r>
          </a:p>
          <a:p>
            <a:pPr lvl="1"/>
            <a:r>
              <a:rPr lang="en-US" sz="2000" dirty="0"/>
              <a:t>Energy bills.</a:t>
            </a:r>
          </a:p>
          <a:p>
            <a:pPr lvl="1"/>
            <a:r>
              <a:rPr lang="en-US" sz="2000" dirty="0"/>
              <a:t>Company accounts.</a:t>
            </a:r>
          </a:p>
          <a:p>
            <a:pPr marL="0" lvl="1" indent="0">
              <a:buNone/>
            </a:pPr>
            <a:endParaRPr lang="en-US" sz="2000" dirty="0"/>
          </a:p>
          <a:p>
            <a:pPr marL="0" lvl="1" indent="0">
              <a:buNone/>
            </a:pPr>
            <a:endParaRPr lang="en-US" sz="2000" dirty="0"/>
          </a:p>
          <a:p>
            <a:pPr marL="0" lvl="1" indent="0">
              <a:buNone/>
            </a:pPr>
            <a:r>
              <a:rPr lang="en-US" dirty="0"/>
              <a:t>Evidencing the benefits gained from a project can offer powerful validation of the impacts meeting or exceeding original expectations.</a:t>
            </a:r>
          </a:p>
          <a:p>
            <a:pPr marL="0" lvl="1" indent="0">
              <a:buNone/>
            </a:pPr>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241ED914-5283-404E-86A5-6B9ED0FD9451}"/>
              </a:ext>
            </a:extLst>
          </p:cNvPr>
          <p:cNvPicPr>
            <a:picLocks noChangeAspect="1" noChangeArrowheads="1"/>
          </p:cNvPicPr>
          <p:nvPr/>
        </p:nvPicPr>
        <p:blipFill>
          <a:blip r:embed="rId3"/>
          <a:srcRect/>
          <a:stretch/>
        </p:blipFill>
        <p:spPr bwMode="auto">
          <a:xfrm>
            <a:off x="3995936" y="1785111"/>
            <a:ext cx="3793604" cy="2845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255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 – sustaining results</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rPr>
              <a:t>Initiating and delivering a project are only two parts of the story. Benefits may be easily evidenced in the early stages, but permanent change needs to be fully evidenced.</a:t>
            </a:r>
          </a:p>
          <a:p>
            <a:pPr marL="0" lvl="1" indent="0">
              <a:buNone/>
            </a:pPr>
            <a:r>
              <a:rPr lang="en-US" b="1" dirty="0"/>
              <a:t>Sustaining results – types of evidence</a:t>
            </a:r>
          </a:p>
          <a:p>
            <a:pPr lvl="1"/>
            <a:r>
              <a:rPr lang="en-US" dirty="0"/>
              <a:t>KPIs identifying actual performance activity.  </a:t>
            </a:r>
          </a:p>
          <a:p>
            <a:pPr lvl="1"/>
            <a:r>
              <a:rPr lang="en-US" dirty="0"/>
              <a:t>Quantitative: sales, costs, budgets, data logs, customer complaints.</a:t>
            </a:r>
          </a:p>
          <a:p>
            <a:pPr lvl="1"/>
            <a:r>
              <a:rPr lang="en-US" dirty="0"/>
              <a:t>Qualitative: staff statements/review; customer feedback, testimonials.</a:t>
            </a:r>
          </a:p>
          <a:p>
            <a:pPr marL="0" lvl="1" indent="0">
              <a:buNone/>
            </a:pPr>
            <a:r>
              <a:rPr lang="en-US" dirty="0"/>
              <a:t>Research helps embed changes by checking that improvements and benefits are being maintained and informing management when procedures need to be tightened or retraining is required. </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830648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 – demonstrating impacts</a:t>
            </a:r>
          </a:p>
        </p:txBody>
      </p:sp>
      <p:sp>
        <p:nvSpPr>
          <p:cNvPr id="3" name="Content Placeholder 2"/>
          <p:cNvSpPr>
            <a:spLocks noGrp="1" noRot="1" noMove="1" noResize="1" noEditPoints="1" noAdjustHandles="1" noChangeArrowheads="1" noChangeShapeType="1"/>
          </p:cNvSpPr>
          <p:nvPr>
            <p:ph sz="quarter" idx="10"/>
          </p:nvPr>
        </p:nvSpPr>
        <p:spPr>
          <a:xfrm>
            <a:off x="457200" y="1646286"/>
            <a:ext cx="8291264" cy="4248000"/>
          </a:xfrm>
        </p:spPr>
        <p:txBody>
          <a:bodyPr/>
          <a:lstStyle/>
          <a:p>
            <a:pPr>
              <a:spcBef>
                <a:spcPts val="500"/>
              </a:spcBef>
              <a:spcAft>
                <a:spcPts val="500"/>
              </a:spcAft>
            </a:pPr>
            <a:r>
              <a:rPr lang="en-US" dirty="0">
                <a:ea typeface="ＭＳ Ｐゴシック" pitchFamily="-105" charset="-128"/>
              </a:rPr>
              <a:t>Collecting evidence from product initiation through to sustainable implementation helps people understand the reason and purpose of the project.</a:t>
            </a:r>
          </a:p>
          <a:p>
            <a:pPr>
              <a:spcBef>
                <a:spcPts val="500"/>
              </a:spcBef>
              <a:spcAft>
                <a:spcPts val="500"/>
              </a:spcAft>
            </a:pPr>
            <a:r>
              <a:rPr lang="en-US" b="1" dirty="0"/>
              <a:t>Demonstrating impact – types of research</a:t>
            </a:r>
          </a:p>
          <a:p>
            <a:pPr lvl="1"/>
            <a:r>
              <a:rPr lang="en-US" dirty="0"/>
              <a:t>Qualitative feedback from employees.</a:t>
            </a:r>
          </a:p>
          <a:p>
            <a:pPr lvl="1"/>
            <a:r>
              <a:rPr lang="en-US" dirty="0"/>
              <a:t>Motivation levels in focus groups.</a:t>
            </a:r>
          </a:p>
          <a:p>
            <a:pPr lvl="1"/>
            <a:r>
              <a:rPr lang="en-US" dirty="0"/>
              <a:t>Attitudes to managing change.</a:t>
            </a:r>
          </a:p>
          <a:p>
            <a:pPr lvl="1"/>
            <a:r>
              <a:rPr lang="en-US" dirty="0"/>
              <a:t>Quantifiable benefits –</a:t>
            </a:r>
            <a:r>
              <a:rPr lang="en-US" b="1" dirty="0"/>
              <a:t> </a:t>
            </a:r>
            <a:r>
              <a:rPr lang="en-US" dirty="0"/>
              <a:t>staff retention.</a:t>
            </a:r>
          </a:p>
          <a:p>
            <a:pPr marL="0" lvl="1" indent="0">
              <a:buNone/>
            </a:pPr>
            <a:r>
              <a:rPr lang="en-US" dirty="0"/>
              <a:t>Questions emerging from impact measurements may lead to considerations such as: can it be replicated in other departments/products/services/processes?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369108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The importance of evaluating projects</a:t>
            </a:r>
          </a:p>
        </p:txBody>
      </p:sp>
      <p:sp>
        <p:nvSpPr>
          <p:cNvPr id="3" name="Content Placeholder 2"/>
          <p:cNvSpPr>
            <a:spLocks noGrp="1"/>
          </p:cNvSpPr>
          <p:nvPr>
            <p:ph sz="quarter" idx="10"/>
          </p:nvPr>
        </p:nvSpPr>
        <p:spPr>
          <a:xfrm>
            <a:off x="457200" y="1497215"/>
            <a:ext cx="8534246" cy="4248000"/>
          </a:xfrm>
        </p:spPr>
        <p:txBody>
          <a:bodyPr/>
          <a:lstStyle/>
          <a:p>
            <a:pPr>
              <a:spcBef>
                <a:spcPts val="500"/>
              </a:spcBef>
              <a:spcAft>
                <a:spcPts val="500"/>
              </a:spcAft>
            </a:pPr>
            <a:r>
              <a:rPr lang="en-US" dirty="0">
                <a:ea typeface="ＭＳ Ｐゴシック" pitchFamily="-105" charset="-128"/>
              </a:rPr>
              <a:t>Projects are evaluated to ensure they achieve if, why and how a project achieved its required outcomes.</a:t>
            </a:r>
            <a:endParaRPr lang="en-US" b="1" dirty="0"/>
          </a:p>
          <a:p>
            <a:pPr marL="0" lvl="1" indent="0">
              <a:buNone/>
            </a:pPr>
            <a:r>
              <a:rPr lang="en-US" b="1" dirty="0"/>
              <a:t>Evaluating projects</a:t>
            </a:r>
          </a:p>
          <a:p>
            <a:pPr lvl="1"/>
            <a:r>
              <a:rPr lang="en-US" dirty="0"/>
              <a:t>Lessons learnt to </a:t>
            </a:r>
            <a:r>
              <a:rPr lang="en-US" dirty="0" err="1"/>
              <a:t>optimise</a:t>
            </a:r>
            <a:r>
              <a:rPr lang="en-US" dirty="0"/>
              <a:t> success.</a:t>
            </a:r>
          </a:p>
          <a:p>
            <a:pPr lvl="1"/>
            <a:r>
              <a:rPr lang="en-US" dirty="0"/>
              <a:t>Ongoing project improvements.</a:t>
            </a:r>
          </a:p>
          <a:p>
            <a:pPr lvl="1"/>
            <a:r>
              <a:rPr lang="en-US" dirty="0"/>
              <a:t>Tailored to fit project needs.</a:t>
            </a:r>
          </a:p>
          <a:p>
            <a:pPr lvl="1"/>
            <a:r>
              <a:rPr lang="en-US" dirty="0"/>
              <a:t>Stakeholder voice is heard.</a:t>
            </a:r>
          </a:p>
          <a:p>
            <a:pPr lvl="1"/>
            <a:r>
              <a:rPr lang="en-US" dirty="0"/>
              <a:t>Good business practice.</a:t>
            </a:r>
          </a:p>
          <a:p>
            <a:pPr marL="0" lvl="1" indent="0">
              <a:buNone/>
            </a:pPr>
            <a:r>
              <a:rPr lang="en-US" dirty="0"/>
              <a:t>Evaluation helps to ensure resources are </a:t>
            </a:r>
            <a:r>
              <a:rPr lang="en-US" dirty="0" err="1"/>
              <a:t>maximised</a:t>
            </a:r>
            <a:r>
              <a:rPr lang="en-US" dirty="0"/>
              <a:t> for efficiency and impact.</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 name="Picture 4">
            <a:extLst>
              <a:ext uri="{FF2B5EF4-FFF2-40B4-BE49-F238E27FC236}">
                <a16:creationId xmlns:a16="http://schemas.microsoft.com/office/drawing/2014/main" id="{D94C933C-CF5A-C45B-E758-E969AE2F817D}"/>
              </a:ext>
            </a:extLst>
          </p:cNvPr>
          <p:cNvPicPr>
            <a:picLocks noChangeAspect="1"/>
          </p:cNvPicPr>
          <p:nvPr/>
        </p:nvPicPr>
        <p:blipFill>
          <a:blip r:embed="rId3"/>
          <a:srcRect/>
          <a:stretch/>
        </p:blipFill>
        <p:spPr>
          <a:xfrm>
            <a:off x="5156942" y="2348880"/>
            <a:ext cx="3524628" cy="2354452"/>
          </a:xfrm>
          <a:prstGeom prst="rect">
            <a:avLst/>
          </a:prstGeom>
        </p:spPr>
      </p:pic>
    </p:spTree>
    <p:extLst>
      <p:ext uri="{BB962C8B-B14F-4D97-AF65-F5344CB8AC3E}">
        <p14:creationId xmlns:p14="http://schemas.microsoft.com/office/powerpoint/2010/main" val="1671070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The importance of evaluating projects – lessons learnt</a:t>
            </a:r>
            <a:endParaRPr lang="en-US" dirty="0">
              <a:solidFill>
                <a:srgbClr val="0070C0"/>
              </a:solidFill>
            </a:endParaRP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rPr>
              <a:t>Evaluations should occur at every stage of a project to ensure its design supports it in meeting the required outcomes. A series of questions at each stage keep it on track.</a:t>
            </a:r>
            <a:endParaRPr lang="en-US" dirty="0"/>
          </a:p>
          <a:p>
            <a:pPr marL="0" lvl="1" indent="0">
              <a:buNone/>
            </a:pPr>
            <a:r>
              <a:rPr lang="en-US" b="1" dirty="0"/>
              <a:t>Lessons learnt – </a:t>
            </a:r>
            <a:r>
              <a:rPr lang="en-US" b="1" dirty="0" err="1"/>
              <a:t>optimising</a:t>
            </a:r>
            <a:r>
              <a:rPr lang="en-US" b="1" dirty="0"/>
              <a:t> for success</a:t>
            </a:r>
          </a:p>
          <a:p>
            <a:pPr lvl="1"/>
            <a:r>
              <a:rPr lang="en-US" dirty="0"/>
              <a:t>What is needed?</a:t>
            </a:r>
          </a:p>
          <a:p>
            <a:pPr lvl="1"/>
            <a:r>
              <a:rPr lang="en-US" dirty="0"/>
              <a:t>What has happened so far?</a:t>
            </a:r>
          </a:p>
          <a:p>
            <a:pPr lvl="1"/>
            <a:r>
              <a:rPr lang="en-US" dirty="0"/>
              <a:t>Why did it happen (so far)?</a:t>
            </a:r>
          </a:p>
          <a:p>
            <a:pPr lvl="1"/>
            <a:r>
              <a:rPr lang="en-US" dirty="0"/>
              <a:t>Does it matter?</a:t>
            </a:r>
          </a:p>
          <a:p>
            <a:pPr lvl="1"/>
            <a:r>
              <a:rPr lang="en-US" dirty="0"/>
              <a:t>What next?</a:t>
            </a:r>
          </a:p>
          <a:p>
            <a:pPr marL="0" lvl="1" indent="0">
              <a:buNone/>
            </a:pPr>
            <a:r>
              <a:rPr lang="en-US" dirty="0"/>
              <a:t>Evaluation builds skills, experience and knowledge of what works and develops expertise in project management activities to take into future projects.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01555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improvements</a:t>
            </a:r>
            <a:br>
              <a:rPr lang="en-US" dirty="0"/>
            </a:b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pPr>
            <a:r>
              <a:rPr lang="en-US" dirty="0">
                <a:ea typeface="ＭＳ Ｐゴシック" pitchFamily="-105" charset="-128"/>
              </a:rPr>
              <a:t>Continuous evaluative activities support management decisions about a project’s progress.</a:t>
            </a:r>
            <a:endParaRPr lang="en-US" dirty="0"/>
          </a:p>
          <a:p>
            <a:pPr>
              <a:spcBef>
                <a:spcPts val="500"/>
              </a:spcBef>
              <a:spcAft>
                <a:spcPts val="500"/>
              </a:spcAft>
              <a:defRPr/>
            </a:pPr>
            <a:r>
              <a:rPr lang="en-US" b="1" dirty="0"/>
              <a:t>Ongoing project improvements</a:t>
            </a:r>
          </a:p>
          <a:p>
            <a:pPr marL="342900" indent="-342900">
              <a:spcBef>
                <a:spcPts val="500"/>
              </a:spcBef>
              <a:spcAft>
                <a:spcPts val="500"/>
              </a:spcAft>
              <a:buClr>
                <a:srgbClr val="0070C0"/>
              </a:buClr>
              <a:buFont typeface="Arial" panose="020B0604020202020204" pitchFamily="34" charset="0"/>
              <a:buChar char="•"/>
              <a:defRPr/>
            </a:pPr>
            <a:r>
              <a:rPr lang="en-US" dirty="0"/>
              <a:t>Analysis of events and actions.</a:t>
            </a:r>
          </a:p>
          <a:p>
            <a:pPr marL="342900" indent="-342900">
              <a:spcBef>
                <a:spcPts val="500"/>
              </a:spcBef>
              <a:spcAft>
                <a:spcPts val="500"/>
              </a:spcAft>
              <a:buClr>
                <a:srgbClr val="0070C0"/>
              </a:buClr>
              <a:buFont typeface="Arial" panose="020B0604020202020204" pitchFamily="34" charset="0"/>
              <a:buChar char="•"/>
              <a:defRPr/>
            </a:pPr>
            <a:r>
              <a:rPr lang="en-US" dirty="0"/>
              <a:t>Continuous data collection.</a:t>
            </a:r>
          </a:p>
          <a:p>
            <a:pPr marL="342900" indent="-342900">
              <a:spcBef>
                <a:spcPts val="500"/>
              </a:spcBef>
              <a:spcAft>
                <a:spcPts val="500"/>
              </a:spcAft>
              <a:buClr>
                <a:srgbClr val="0070C0"/>
              </a:buClr>
              <a:buFont typeface="Arial" panose="020B0604020202020204" pitchFamily="34" charset="0"/>
              <a:buChar char="•"/>
              <a:defRPr/>
            </a:pPr>
            <a:r>
              <a:rPr lang="en-US" dirty="0"/>
              <a:t>Informed decision making.</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Need to change processes.</a:t>
            </a:r>
          </a:p>
          <a:p>
            <a:pPr marL="342900" indent="-342900">
              <a:spcBef>
                <a:spcPts val="500"/>
              </a:spcBef>
              <a:spcAft>
                <a:spcPts val="500"/>
              </a:spcAft>
              <a:buClr>
                <a:srgbClr val="0070C0"/>
              </a:buClr>
              <a:buFont typeface="Arial" panose="020B0604020202020204" pitchFamily="34" charset="0"/>
              <a:buChar char="•"/>
              <a:defRPr/>
            </a:pPr>
            <a:r>
              <a:rPr lang="en-US" dirty="0"/>
              <a:t>Introduce enhancements.</a:t>
            </a:r>
            <a:endParaRPr lang="en-US" sz="2000" dirty="0"/>
          </a:p>
          <a:p>
            <a:pPr lvl="2">
              <a:lnSpc>
                <a:spcPts val="2400"/>
              </a:lnSpc>
              <a:defRPr/>
            </a:pPr>
            <a:r>
              <a:rPr lang="en-US" sz="2000" dirty="0"/>
              <a:t>Project managers can respond to the results of evaluations and make ongoing changes to improve the project if the evidence to do so is valid and reliable.</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2322422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tailored to fit</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pPr>
            <a:r>
              <a:rPr lang="en-US" dirty="0">
                <a:ea typeface="ＭＳ Ｐゴシック" pitchFamily="-105" charset="-128"/>
              </a:rPr>
              <a:t>Every project is different and needs different types of research evidence to support its existence and results.</a:t>
            </a:r>
            <a:endParaRPr lang="en-US" dirty="0"/>
          </a:p>
          <a:p>
            <a:pPr>
              <a:spcBef>
                <a:spcPts val="500"/>
              </a:spcBef>
              <a:spcAft>
                <a:spcPts val="500"/>
              </a:spcAft>
              <a:defRPr/>
            </a:pPr>
            <a:r>
              <a:rPr lang="en-US" b="1" dirty="0"/>
              <a:t>Tailored to fit</a:t>
            </a:r>
          </a:p>
          <a:p>
            <a:pPr marL="342900" indent="-342900">
              <a:spcBef>
                <a:spcPts val="200"/>
              </a:spcBef>
              <a:spcAft>
                <a:spcPts val="200"/>
              </a:spcAft>
              <a:buClr>
                <a:srgbClr val="0070C0"/>
              </a:buClr>
              <a:buFont typeface="Arial" panose="020B0604020202020204" pitchFamily="34" charset="0"/>
              <a:buChar char="•"/>
              <a:defRPr/>
            </a:pPr>
            <a:r>
              <a:rPr lang="en-US" dirty="0"/>
              <a:t>Primary research specific to project. </a:t>
            </a:r>
          </a:p>
          <a:p>
            <a:pPr marL="342900" indent="-342900">
              <a:spcBef>
                <a:spcPts val="200"/>
              </a:spcBef>
              <a:spcAft>
                <a:spcPts val="200"/>
              </a:spcAft>
              <a:buClr>
                <a:srgbClr val="0070C0"/>
              </a:buClr>
              <a:buFont typeface="Arial" panose="020B0604020202020204" pitchFamily="34" charset="0"/>
              <a:buChar char="•"/>
              <a:defRPr/>
            </a:pPr>
            <a:r>
              <a:rPr lang="en-US" dirty="0"/>
              <a:t>Surveys to gather customer information.</a:t>
            </a:r>
          </a:p>
          <a:p>
            <a:pPr marL="342900" indent="-342900">
              <a:spcBef>
                <a:spcPts val="200"/>
              </a:spcBef>
              <a:spcAft>
                <a:spcPts val="200"/>
              </a:spcAft>
              <a:buClr>
                <a:srgbClr val="0070C0"/>
              </a:buClr>
              <a:buFont typeface="Arial" panose="020B0604020202020204" pitchFamily="34" charset="0"/>
              <a:buChar char="•"/>
              <a:defRPr/>
            </a:pPr>
            <a:r>
              <a:rPr lang="en-US" dirty="0"/>
              <a:t>Written reflective statements from staff.</a:t>
            </a:r>
            <a:endParaRPr lang="en-US" b="1" dirty="0"/>
          </a:p>
          <a:p>
            <a:pPr marL="342900" indent="-342900">
              <a:spcBef>
                <a:spcPts val="200"/>
              </a:spcBef>
              <a:spcAft>
                <a:spcPts val="200"/>
              </a:spcAft>
              <a:buClr>
                <a:srgbClr val="0070C0"/>
              </a:buClr>
              <a:buFont typeface="Arial" panose="020B0604020202020204" pitchFamily="34" charset="0"/>
              <a:buChar char="•"/>
              <a:defRPr/>
            </a:pPr>
            <a:r>
              <a:rPr lang="en-US" dirty="0"/>
              <a:t>In-depth case studies of client successes.</a:t>
            </a:r>
          </a:p>
          <a:p>
            <a:pPr marL="342900" indent="-342900">
              <a:spcBef>
                <a:spcPts val="200"/>
              </a:spcBef>
              <a:spcAft>
                <a:spcPts val="200"/>
              </a:spcAft>
              <a:buClr>
                <a:srgbClr val="0070C0"/>
              </a:buClr>
              <a:buFont typeface="Arial" panose="020B0604020202020204" pitchFamily="34" charset="0"/>
              <a:buChar char="•"/>
              <a:defRPr/>
            </a:pPr>
            <a:r>
              <a:rPr lang="en-US" dirty="0"/>
              <a:t>Secondary data on teamwork principles.</a:t>
            </a:r>
          </a:p>
          <a:p>
            <a:pPr marL="342900" indent="-342900">
              <a:spcBef>
                <a:spcPts val="200"/>
              </a:spcBef>
              <a:spcAft>
                <a:spcPts val="200"/>
              </a:spcAft>
              <a:buClr>
                <a:srgbClr val="0070C0"/>
              </a:buClr>
              <a:buFont typeface="Arial" panose="020B0604020202020204" pitchFamily="34" charset="0"/>
              <a:buChar char="•"/>
              <a:defRPr/>
            </a:pPr>
            <a:r>
              <a:rPr lang="en-US" dirty="0"/>
              <a:t>Quantitative data on measured progress.</a:t>
            </a:r>
            <a:endParaRPr lang="en-US" sz="2000" dirty="0"/>
          </a:p>
          <a:p>
            <a:pPr lvl="2">
              <a:lnSpc>
                <a:spcPts val="2400"/>
              </a:lnSpc>
              <a:defRPr/>
            </a:pPr>
            <a:r>
              <a:rPr lang="en-US" sz="2000" dirty="0"/>
              <a:t>Projects are usually unique in some respect and there is no one right answer for which evidence should be collected. Selection of research and evaluation methods is informed by the required outcomes and management needs.</a:t>
            </a:r>
          </a:p>
          <a:p>
            <a:pPr lvl="2">
              <a:defRPr/>
            </a:pPr>
            <a:endParaRPr lang="en-US" sz="1800" dirty="0"/>
          </a:p>
        </p:txBody>
      </p:sp>
      <p:pic>
        <p:nvPicPr>
          <p:cNvPr id="4" name="Picture 3">
            <a:extLst>
              <a:ext uri="{FF2B5EF4-FFF2-40B4-BE49-F238E27FC236}">
                <a16:creationId xmlns:a16="http://schemas.microsoft.com/office/drawing/2014/main" id="{86AD52C4-214F-B3A8-1615-C814D5987109}"/>
              </a:ext>
            </a:extLst>
          </p:cNvPr>
          <p:cNvPicPr>
            <a:picLocks noChangeAspect="1"/>
          </p:cNvPicPr>
          <p:nvPr/>
        </p:nvPicPr>
        <p:blipFill>
          <a:blip r:embed="rId3"/>
          <a:srcRect/>
          <a:stretch/>
        </p:blipFill>
        <p:spPr>
          <a:xfrm>
            <a:off x="5652120" y="2564904"/>
            <a:ext cx="3126094" cy="2088232"/>
          </a:xfrm>
          <a:prstGeom prst="rect">
            <a:avLst/>
          </a:prstGeom>
        </p:spPr>
      </p:pic>
    </p:spTree>
    <p:extLst>
      <p:ext uri="{BB962C8B-B14F-4D97-AF65-F5344CB8AC3E}">
        <p14:creationId xmlns:p14="http://schemas.microsoft.com/office/powerpoint/2010/main" val="116357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a:xfrm>
            <a:off x="457200" y="1098000"/>
            <a:ext cx="8229600" cy="382588"/>
          </a:xfrm>
        </p:spPr>
        <p:txBody>
          <a:bodyPr/>
          <a:lstStyle/>
          <a:p>
            <a:r>
              <a:rPr lang="en-GB" dirty="0">
                <a:ea typeface="ＭＳ Ｐゴシック" pitchFamily="-105" charset="-128"/>
                <a:cs typeface="Arial"/>
              </a:rPr>
              <a:t>Learning objectives</a:t>
            </a:r>
            <a:endParaRPr lang="en-US" dirty="0">
              <a:cs typeface="Arial"/>
            </a:endParaRPr>
          </a:p>
        </p:txBody>
      </p:sp>
      <p:sp>
        <p:nvSpPr>
          <p:cNvPr id="3075" name="Content Placeholder 2"/>
          <p:cNvSpPr>
            <a:spLocks noGrp="1"/>
          </p:cNvSpPr>
          <p:nvPr>
            <p:ph sz="quarter" idx="10"/>
          </p:nvPr>
        </p:nvSpPr>
        <p:spPr>
          <a:xfrm>
            <a:off x="457200" y="1628800"/>
            <a:ext cx="8229600" cy="41312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purpose and reasons for using different research methods.</a:t>
            </a:r>
          </a:p>
          <a:p>
            <a:pPr lvl="1"/>
            <a:r>
              <a:rPr lang="en-US" dirty="0"/>
              <a:t>Explain how research methods vary depending on the nature of the project. </a:t>
            </a:r>
          </a:p>
          <a:p>
            <a:pPr lvl="1"/>
            <a:r>
              <a:rPr lang="en-US" dirty="0"/>
              <a:t>Discuss how different evidence methods can be used to support the development and justification of projects.</a:t>
            </a:r>
          </a:p>
          <a:p>
            <a:pPr lvl="1"/>
            <a:r>
              <a:rPr lang="en-US" dirty="0"/>
              <a:t>Discuss the methods used to measure project indicators.</a:t>
            </a:r>
          </a:p>
          <a:p>
            <a:pPr lvl="1"/>
            <a:r>
              <a:rPr lang="en-US" dirty="0"/>
              <a:t>Explain the evaluative methods used to </a:t>
            </a:r>
            <a:r>
              <a:rPr lang="en-US" dirty="0" err="1"/>
              <a:t>analyse</a:t>
            </a:r>
            <a:r>
              <a:rPr lang="en-US" dirty="0"/>
              <a:t> the validity and reliability of methods, judgement and conclusions.</a:t>
            </a:r>
          </a:p>
          <a:p>
            <a:pPr lvl="1"/>
            <a:r>
              <a:rPr lang="en-US" dirty="0"/>
              <a:t>Explain the need for a project evaluation and how it can help the organisations and staff in future projects.  </a:t>
            </a:r>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80728"/>
            <a:ext cx="8229600" cy="382588"/>
          </a:xfrm>
        </p:spPr>
        <p:txBody>
          <a:bodyPr/>
          <a:lstStyle/>
          <a:p>
            <a:r>
              <a:rPr lang="en-US" dirty="0"/>
              <a:t>The importance of evaluating projects – voices heard</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363272" cy="4653304"/>
          </a:xfrm>
        </p:spPr>
        <p:txBody>
          <a:bodyPr/>
          <a:lstStyle/>
          <a:p>
            <a:pPr>
              <a:lnSpc>
                <a:spcPts val="2160"/>
              </a:lnSpc>
              <a:spcBef>
                <a:spcPts val="500"/>
              </a:spcBef>
              <a:spcAft>
                <a:spcPts val="500"/>
              </a:spcAft>
            </a:pPr>
            <a:r>
              <a:rPr lang="en-US" dirty="0">
                <a:ea typeface="ＭＳ Ｐゴシック" pitchFamily="-105" charset="-128"/>
              </a:rPr>
              <a:t>A major contributor to the any evaluation is the voice of all the stakeholders. It is vital to collect the point of view of everyone involved in and around the project.</a:t>
            </a:r>
            <a:endParaRPr lang="en-US" dirty="0"/>
          </a:p>
          <a:p>
            <a:pPr>
              <a:lnSpc>
                <a:spcPts val="2160"/>
              </a:lnSpc>
              <a:spcBef>
                <a:spcPts val="500"/>
              </a:spcBef>
              <a:spcAft>
                <a:spcPts val="500"/>
              </a:spcAft>
              <a:defRPr/>
            </a:pPr>
            <a:r>
              <a:rPr lang="en-US" b="1" dirty="0"/>
              <a:t>Stakeholder voice</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Staff/customer/community feedback.</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Areas moving in the right direction.</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Areas needing additional attention.</a:t>
            </a:r>
            <a:endParaRPr lang="en-US" b="1" dirty="0"/>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Access to local expertise and support.</a:t>
            </a:r>
          </a:p>
          <a:p>
            <a:pPr marL="342900" indent="-342900">
              <a:lnSpc>
                <a:spcPts val="2160"/>
              </a:lnSpc>
              <a:spcBef>
                <a:spcPts val="500"/>
              </a:spcBef>
              <a:spcAft>
                <a:spcPts val="500"/>
              </a:spcAft>
              <a:buClr>
                <a:srgbClr val="0070C0"/>
              </a:buClr>
              <a:buFont typeface="Arial" panose="020B0604020202020204" pitchFamily="34" charset="0"/>
              <a:buChar char="•"/>
              <a:defRPr/>
            </a:pPr>
            <a:r>
              <a:rPr lang="en-US" dirty="0"/>
              <a:t>Communication levels and needs.</a:t>
            </a:r>
          </a:p>
          <a:p>
            <a:pPr lvl="2">
              <a:lnSpc>
                <a:spcPts val="2160"/>
              </a:lnSpc>
              <a:defRPr/>
            </a:pPr>
            <a:r>
              <a:rPr lang="en-US" sz="2000" dirty="0"/>
              <a:t>Collecting stakeholder voice can be evidenced through audio/visual recording, on/offline feedback, surveys, interviews, focus groups. Witness statements and testimonials can provide social proof. </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31268580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The importance of evaluating projects – good practice</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435280" cy="4653304"/>
          </a:xfrm>
        </p:spPr>
        <p:txBody>
          <a:bodyPr/>
          <a:lstStyle/>
          <a:p>
            <a:pPr>
              <a:spcBef>
                <a:spcPts val="500"/>
              </a:spcBef>
              <a:spcAft>
                <a:spcPts val="500"/>
              </a:spcAft>
            </a:pPr>
            <a:r>
              <a:rPr lang="en-US" dirty="0">
                <a:ea typeface="ＭＳ Ｐゴシック" pitchFamily="-105" charset="-128"/>
              </a:rPr>
              <a:t>Projects are seen as opportunities to evaluate what is current good practice and use evidence from research as opportunities to build and improve.</a:t>
            </a:r>
            <a:endParaRPr lang="en-US" dirty="0"/>
          </a:p>
          <a:p>
            <a:pPr>
              <a:spcBef>
                <a:spcPts val="500"/>
              </a:spcBef>
              <a:spcAft>
                <a:spcPts val="500"/>
              </a:spcAft>
              <a:defRPr/>
            </a:pPr>
            <a:r>
              <a:rPr lang="en-US" b="1" dirty="0"/>
              <a:t>Good business practice</a:t>
            </a:r>
          </a:p>
          <a:p>
            <a:pPr marL="342900" indent="-342900">
              <a:spcBef>
                <a:spcPts val="500"/>
              </a:spcBef>
              <a:spcAft>
                <a:spcPts val="500"/>
              </a:spcAft>
              <a:buClr>
                <a:srgbClr val="0070C0"/>
              </a:buClr>
              <a:buFont typeface="Arial" panose="020B0604020202020204" pitchFamily="34" charset="0"/>
              <a:buChar char="•"/>
              <a:defRPr/>
            </a:pPr>
            <a:r>
              <a:rPr lang="en-US" dirty="0"/>
              <a:t>Constantly questions practice.</a:t>
            </a:r>
          </a:p>
          <a:p>
            <a:pPr marL="342900" indent="-342900">
              <a:spcBef>
                <a:spcPts val="500"/>
              </a:spcBef>
              <a:spcAft>
                <a:spcPts val="500"/>
              </a:spcAft>
              <a:buClr>
                <a:srgbClr val="0070C0"/>
              </a:buClr>
              <a:buFont typeface="Arial" panose="020B0604020202020204" pitchFamily="34" charset="0"/>
              <a:buChar char="•"/>
              <a:defRPr/>
            </a:pPr>
            <a:r>
              <a:rPr lang="en-US" dirty="0"/>
              <a:t>Seeks opportunities to research.</a:t>
            </a:r>
          </a:p>
          <a:p>
            <a:pPr marL="342900" indent="-342900">
              <a:spcBef>
                <a:spcPts val="500"/>
              </a:spcBef>
              <a:spcAft>
                <a:spcPts val="500"/>
              </a:spcAft>
              <a:buClr>
                <a:srgbClr val="0070C0"/>
              </a:buClr>
              <a:buFont typeface="Arial" panose="020B0604020202020204" pitchFamily="34" charset="0"/>
              <a:buChar char="•"/>
              <a:defRPr/>
            </a:pPr>
            <a:r>
              <a:rPr lang="en-US" dirty="0"/>
              <a:t>Asks what works well/could improve.</a:t>
            </a:r>
          </a:p>
          <a:p>
            <a:pPr marL="342900" indent="-342900">
              <a:spcBef>
                <a:spcPts val="500"/>
              </a:spcBef>
              <a:spcAft>
                <a:spcPts val="500"/>
              </a:spcAft>
              <a:buClr>
                <a:srgbClr val="0070C0"/>
              </a:buClr>
              <a:buFont typeface="Arial" panose="020B0604020202020204" pitchFamily="34" charset="0"/>
              <a:buChar char="•"/>
              <a:defRPr/>
            </a:pPr>
            <a:r>
              <a:rPr lang="en-US" dirty="0"/>
              <a:t>Involves staff in identifying good practice.</a:t>
            </a:r>
          </a:p>
          <a:p>
            <a:pPr lvl="2">
              <a:lnSpc>
                <a:spcPts val="2400"/>
              </a:lnSpc>
              <a:defRPr/>
            </a:pPr>
            <a:r>
              <a:rPr lang="en-US" sz="2000" dirty="0">
                <a:ea typeface="ＭＳ Ｐゴシック" pitchFamily="-105" charset="-128"/>
              </a:rPr>
              <a:t>Evaluations of any business process is simply good practice. It indicates a listening business open to continuous improvement by evidence informed decision making.</a:t>
            </a:r>
            <a:endParaRPr lang="en-US" sz="2000" dirty="0"/>
          </a:p>
          <a:p>
            <a:pPr lvl="2">
              <a:defRPr/>
            </a:pPr>
            <a:endParaRPr lang="en-US" sz="1800" dirty="0"/>
          </a:p>
        </p:txBody>
      </p:sp>
    </p:spTree>
    <p:extLst>
      <p:ext uri="{BB962C8B-B14F-4D97-AF65-F5344CB8AC3E}">
        <p14:creationId xmlns:p14="http://schemas.microsoft.com/office/powerpoint/2010/main" val="2623811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Evaluative methods</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7200" y="1587980"/>
            <a:ext cx="8363272"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Most areas of business have their own vocabulary. Evidence-based research is no different in that respect. Here are some common terms used in evaluative methods.</a:t>
            </a: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endParaRPr>
          </a:p>
          <a:p>
            <a:pPr marL="0" indent="0">
              <a:spcBef>
                <a:spcPts val="0"/>
              </a:spcBef>
              <a:spcAft>
                <a:spcPts val="0"/>
              </a:spcAft>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dirty="0">
              <a:ea typeface="ＭＳ Ｐゴシック" pitchFamily="-105" charset="-128"/>
              <a:cs typeface="ＭＳ Ｐゴシック" pitchFamily="-105" charset="-128"/>
            </a:endParaRPr>
          </a:p>
          <a:p>
            <a:pPr marL="0" indent="0">
              <a:spcBef>
                <a:spcPts val="0"/>
              </a:spcBef>
              <a:spcAft>
                <a:spcPts val="0"/>
              </a:spcAft>
            </a:pPr>
            <a:r>
              <a:rPr lang="en-GB" dirty="0">
                <a:ea typeface="ＭＳ Ｐゴシック" pitchFamily="-105" charset="-128"/>
                <a:cs typeface="ＭＳ Ｐゴシック" pitchFamily="-105" charset="-128"/>
              </a:rPr>
              <a:t>Evidence-informed decision making relies on research that produces accurate and reliable information to achieve the best result for any type of project.</a:t>
            </a:r>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noDrilldown="1" noMove="1" noResize="1"/>
          </p:cNvGraphicFramePr>
          <p:nvPr>
            <p:extLst>
              <p:ext uri="{D42A27DB-BD31-4B8C-83A1-F6EECF244321}">
                <p14:modId xmlns:p14="http://schemas.microsoft.com/office/powerpoint/2010/main" val="1510208129"/>
              </p:ext>
            </p:extLst>
          </p:nvPr>
        </p:nvGraphicFramePr>
        <p:xfrm>
          <a:off x="457200" y="2562380"/>
          <a:ext cx="8363272" cy="2707640"/>
        </p:xfrm>
        <a:graphic>
          <a:graphicData uri="http://schemas.openxmlformats.org/drawingml/2006/table">
            <a:tbl>
              <a:tblPr firstRow="1" bandRow="1">
                <a:tableStyleId>{5C22544A-7EE6-4342-B048-85BDC9FD1C3A}</a:tableStyleId>
              </a:tblPr>
              <a:tblGrid>
                <a:gridCol w="1913130">
                  <a:extLst>
                    <a:ext uri="{9D8B030D-6E8A-4147-A177-3AD203B41FA5}">
                      <a16:colId xmlns:a16="http://schemas.microsoft.com/office/drawing/2014/main" val="1597026052"/>
                    </a:ext>
                  </a:extLst>
                </a:gridCol>
                <a:gridCol w="6450142">
                  <a:extLst>
                    <a:ext uri="{9D8B030D-6E8A-4147-A177-3AD203B41FA5}">
                      <a16:colId xmlns:a16="http://schemas.microsoft.com/office/drawing/2014/main" val="487471862"/>
                    </a:ext>
                  </a:extLst>
                </a:gridCol>
              </a:tblGrid>
              <a:tr h="0">
                <a:tc>
                  <a:txBody>
                    <a:bodyPr/>
                    <a:lstStyle/>
                    <a:p>
                      <a:pPr algn="ctr"/>
                      <a:r>
                        <a:rPr lang="en-GB" sz="1600" dirty="0">
                          <a:ln>
                            <a:noFill/>
                          </a:ln>
                          <a:solidFill>
                            <a:schemeClr val="tx1"/>
                          </a:solidFill>
                        </a:rPr>
                        <a:t>Evaluative 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a:ln>
                            <a:noFill/>
                          </a:ln>
                          <a:solidFill>
                            <a:schemeClr val="tx1"/>
                          </a:solidFill>
                        </a:rPr>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Validity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The accuracy and suitability of the research conducted for a project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Reliability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The method of measuring gives the same/similar results every time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Judgement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Rational, logical choices made from analysis of available facts and 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r h="370840">
                <a:tc>
                  <a:txBody>
                    <a:bodyPr/>
                    <a:lstStyle/>
                    <a:p>
                      <a:r>
                        <a:rPr lang="en-GB" sz="1400" b="0" cap="none" spc="0" dirty="0">
                          <a:ln>
                            <a:noFill/>
                          </a:ln>
                          <a:solidFill>
                            <a:schemeClr val="tx1"/>
                          </a:solidFill>
                          <a:effectLst/>
                        </a:rPr>
                        <a:t>Conclusion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A synthesis of key points to illustrate reasons why the project/research matters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2712879"/>
                  </a:ext>
                </a:extLst>
              </a:tr>
              <a:tr h="370840">
                <a:tc>
                  <a:txBody>
                    <a:bodyPr/>
                    <a:lstStyle/>
                    <a:p>
                      <a:r>
                        <a:rPr lang="en-GB" sz="1400" b="0" cap="none" spc="0" dirty="0">
                          <a:ln>
                            <a:noFill/>
                          </a:ln>
                          <a:solidFill>
                            <a:schemeClr val="tx1"/>
                          </a:solidFill>
                          <a:effectLst/>
                        </a:rPr>
                        <a:t>Justification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The rationale for deciding on a particular course of action or decision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167959"/>
                  </a:ext>
                </a:extLst>
              </a:tr>
              <a:tr h="370840">
                <a:tc>
                  <a:txBody>
                    <a:bodyPr/>
                    <a:lstStyle/>
                    <a:p>
                      <a:r>
                        <a:rPr lang="en-GB" sz="1400" b="0" cap="none" spc="0" dirty="0">
                          <a:ln>
                            <a:noFill/>
                          </a:ln>
                          <a:solidFill>
                            <a:schemeClr val="tx1"/>
                          </a:solidFill>
                          <a:effectLst/>
                        </a:rPr>
                        <a:t>Project post mortem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The process used in project management to identify what did/didn’t work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8102022"/>
                  </a:ext>
                </a:extLst>
              </a:tr>
            </a:tbl>
          </a:graphicData>
        </a:graphic>
      </p:graphicFrame>
    </p:spTree>
    <p:extLst>
      <p:ext uri="{BB962C8B-B14F-4D97-AF65-F5344CB8AC3E}">
        <p14:creationId xmlns:p14="http://schemas.microsoft.com/office/powerpoint/2010/main" val="8843444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F8947-BA15-4081-85F7-7D12B054C451}"/>
              </a:ext>
            </a:extLst>
          </p:cNvPr>
          <p:cNvSpPr>
            <a:spLocks noGrp="1"/>
          </p:cNvSpPr>
          <p:nvPr>
            <p:ph type="title"/>
          </p:nvPr>
        </p:nvSpPr>
        <p:spPr/>
        <p:txBody>
          <a:bodyPr/>
          <a:lstStyle/>
          <a:p>
            <a:r>
              <a:rPr lang="en-US" dirty="0"/>
              <a:t>Summary – what we did</a:t>
            </a:r>
          </a:p>
        </p:txBody>
      </p:sp>
      <p:sp>
        <p:nvSpPr>
          <p:cNvPr id="3" name="Content Placeholder 2">
            <a:extLst>
              <a:ext uri="{FF2B5EF4-FFF2-40B4-BE49-F238E27FC236}">
                <a16:creationId xmlns:a16="http://schemas.microsoft.com/office/drawing/2014/main" id="{1E274F17-4E8B-4E42-8488-CF9AE01A2323}"/>
              </a:ext>
            </a:extLst>
          </p:cNvPr>
          <p:cNvSpPr>
            <a:spLocks noGrp="1"/>
          </p:cNvSpPr>
          <p:nvPr>
            <p:ph sz="quarter" idx="10"/>
          </p:nvPr>
        </p:nvSpPr>
        <p:spPr/>
        <p:txBody>
          <a:bodyPr/>
          <a:lstStyle/>
          <a:p>
            <a:pPr lvl="1"/>
            <a:r>
              <a:rPr lang="en-US" dirty="0"/>
              <a:t>Discussed the purpose and reasons for using different research methods.</a:t>
            </a:r>
          </a:p>
          <a:p>
            <a:pPr lvl="1"/>
            <a:r>
              <a:rPr lang="en-US" dirty="0"/>
              <a:t>Explained how research methods vary depending on the nature of the project. </a:t>
            </a:r>
          </a:p>
          <a:p>
            <a:pPr lvl="1"/>
            <a:r>
              <a:rPr lang="en-US" dirty="0"/>
              <a:t>Discussed how different evidence methods can be used to support the development and justification of projects.</a:t>
            </a:r>
          </a:p>
          <a:p>
            <a:pPr lvl="1"/>
            <a:r>
              <a:rPr lang="en-US" dirty="0"/>
              <a:t>Discussed the methods used to measure project indicators.</a:t>
            </a:r>
          </a:p>
          <a:p>
            <a:pPr lvl="1"/>
            <a:r>
              <a:rPr lang="en-US" dirty="0"/>
              <a:t>Explained the evaluative methods used to </a:t>
            </a:r>
            <a:r>
              <a:rPr lang="en-US" dirty="0" err="1"/>
              <a:t>analyse</a:t>
            </a:r>
            <a:r>
              <a:rPr lang="en-US" dirty="0"/>
              <a:t> the validity and reliability of methods, judgement and conclusions.</a:t>
            </a:r>
          </a:p>
          <a:p>
            <a:pPr lvl="1"/>
            <a:r>
              <a:rPr lang="en-US" dirty="0"/>
              <a:t>Explained the need for a project evaluation and how it can help the </a:t>
            </a:r>
            <a:r>
              <a:rPr lang="en-US" dirty="0" err="1"/>
              <a:t>organisation</a:t>
            </a:r>
            <a:r>
              <a:rPr lang="en-US" dirty="0"/>
              <a:t> and staff in future projects.  </a:t>
            </a:r>
          </a:p>
          <a:p>
            <a:endParaRPr lang="en-US" dirty="0"/>
          </a:p>
        </p:txBody>
      </p:sp>
    </p:spTree>
    <p:extLst>
      <p:ext uri="{BB962C8B-B14F-4D97-AF65-F5344CB8AC3E}">
        <p14:creationId xmlns:p14="http://schemas.microsoft.com/office/powerpoint/2010/main" val="464129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F7BE6693-F5A6-68AB-209D-8BC75942DD6D}"/>
              </a:ext>
            </a:extLst>
          </p:cNvPr>
          <p:cNvSpPr txBox="1"/>
          <p:nvPr/>
        </p:nvSpPr>
        <p:spPr>
          <a:xfrm>
            <a:off x="2195736"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research</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363272" cy="4248000"/>
          </a:xfrm>
        </p:spPr>
        <p:txBody>
          <a:bodyPr/>
          <a:lstStyle/>
          <a:p>
            <a:pPr lvl="2">
              <a:lnSpc>
                <a:spcPts val="2400"/>
              </a:lnSpc>
              <a:defRPr/>
            </a:pPr>
            <a:r>
              <a:rPr lang="en-US" sz="2000" dirty="0"/>
              <a:t>Definition: research is a deliberated study focused on resolving an area of concern or issue using scientific approaches.</a:t>
            </a:r>
            <a:endParaRPr lang="en-US" sz="2000" dirty="0">
              <a:solidFill>
                <a:srgbClr val="000000"/>
              </a:solidFill>
              <a:ea typeface="ＭＳ Ｐゴシック" pitchFamily="-105" charset="-128"/>
              <a:cs typeface="ＭＳ Ｐゴシック" pitchFamily="-105" charset="-128"/>
            </a:endParaRPr>
          </a:p>
          <a:p>
            <a:pPr lvl="2">
              <a:lnSpc>
                <a:spcPts val="2400"/>
              </a:lnSpc>
              <a:defRPr/>
            </a:pPr>
            <a:r>
              <a:rPr lang="en-US" sz="2000" b="1" dirty="0"/>
              <a:t>Purposes of research</a:t>
            </a:r>
          </a:p>
          <a:p>
            <a:pPr lvl="3">
              <a:lnSpc>
                <a:spcPts val="2400"/>
              </a:lnSpc>
              <a:defRPr/>
            </a:pPr>
            <a:r>
              <a:rPr lang="en-US" sz="2000" dirty="0"/>
              <a:t>Marketing research: identify new customers. </a:t>
            </a:r>
            <a:endParaRPr lang="en-US" sz="2000" dirty="0">
              <a:solidFill>
                <a:srgbClr val="000000"/>
              </a:solidFill>
              <a:ea typeface="ＭＳ Ｐゴシック" pitchFamily="-105" charset="-128"/>
              <a:cs typeface="ＭＳ Ｐゴシック" pitchFamily="-105" charset="-128"/>
            </a:endParaRPr>
          </a:p>
          <a:p>
            <a:pPr lvl="3">
              <a:lnSpc>
                <a:spcPts val="2400"/>
              </a:lnSpc>
              <a:defRPr/>
            </a:pPr>
            <a:r>
              <a:rPr lang="en-US" sz="2000" dirty="0">
                <a:solidFill>
                  <a:srgbClr val="000000"/>
                </a:solidFill>
                <a:ea typeface="ＭＳ Ｐゴシック" pitchFamily="-105" charset="-128"/>
                <a:cs typeface="ＭＳ Ｐゴシック" pitchFamily="-105" charset="-128"/>
              </a:rPr>
              <a:t>Customer opinions: understand customer needs. </a:t>
            </a:r>
          </a:p>
          <a:p>
            <a:pPr lvl="3">
              <a:lnSpc>
                <a:spcPts val="2400"/>
              </a:lnSpc>
              <a:defRPr/>
            </a:pPr>
            <a:r>
              <a:rPr lang="en-US" sz="2000" dirty="0"/>
              <a:t>Product development: market potential, features. </a:t>
            </a:r>
          </a:p>
          <a:p>
            <a:pPr lvl="3">
              <a:lnSpc>
                <a:spcPts val="2400"/>
              </a:lnSpc>
              <a:defRPr/>
            </a:pPr>
            <a:r>
              <a:rPr lang="en-US" sz="2000" dirty="0"/>
              <a:t>Web analytics: where customers land from/bounce to.</a:t>
            </a:r>
          </a:p>
          <a:p>
            <a:pPr lvl="3">
              <a:lnSpc>
                <a:spcPts val="2400"/>
              </a:lnSpc>
              <a:defRPr/>
            </a:pPr>
            <a:r>
              <a:rPr lang="en-US" sz="2000" dirty="0"/>
              <a:t>Product testing: customer feedback, marketing strategies. </a:t>
            </a:r>
          </a:p>
          <a:p>
            <a:pPr lvl="3">
              <a:lnSpc>
                <a:spcPts val="2400"/>
              </a:lnSpc>
              <a:defRPr/>
            </a:pPr>
            <a:r>
              <a:rPr lang="en-US" sz="2000" dirty="0">
                <a:solidFill>
                  <a:srgbClr val="000000"/>
                </a:solidFill>
                <a:ea typeface="ＭＳ Ｐゴシック" pitchFamily="-105" charset="-128"/>
                <a:cs typeface="ＭＳ Ｐゴシック" pitchFamily="-105" charset="-128"/>
              </a:rPr>
              <a:t>Future strategic planning: pragmatic goals; expansion plan.</a:t>
            </a:r>
          </a:p>
          <a:p>
            <a:pPr lvl="2">
              <a:lnSpc>
                <a:spcPts val="2400"/>
              </a:lnSpc>
              <a:defRPr/>
            </a:pPr>
            <a:r>
              <a:rPr lang="en-US" sz="2000" dirty="0"/>
              <a:t>The key purpose of research is to provide proof of the value of the project to all the stakeholders.</a:t>
            </a:r>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98500-B525-4FEB-A6C5-A40180F66F55}"/>
              </a:ext>
            </a:extLst>
          </p:cNvPr>
          <p:cNvSpPr>
            <a:spLocks noGrp="1"/>
          </p:cNvSpPr>
          <p:nvPr>
            <p:ph type="title"/>
          </p:nvPr>
        </p:nvSpPr>
        <p:spPr/>
        <p:txBody>
          <a:bodyPr/>
          <a:lstStyle/>
          <a:p>
            <a:r>
              <a:rPr lang="en-US" dirty="0"/>
              <a:t>Types of research</a:t>
            </a:r>
          </a:p>
        </p:txBody>
      </p:sp>
      <p:sp>
        <p:nvSpPr>
          <p:cNvPr id="3" name="Content Placeholder 2">
            <a:extLst>
              <a:ext uri="{FF2B5EF4-FFF2-40B4-BE49-F238E27FC236}">
                <a16:creationId xmlns:a16="http://schemas.microsoft.com/office/drawing/2014/main" id="{695E01DA-58F8-45C7-8B5E-BA0D691449EF}"/>
              </a:ext>
            </a:extLst>
          </p:cNvPr>
          <p:cNvSpPr>
            <a:spLocks noGrp="1"/>
          </p:cNvSpPr>
          <p:nvPr>
            <p:ph sz="quarter" idx="10"/>
          </p:nvPr>
        </p:nvSpPr>
        <p:spPr>
          <a:xfrm>
            <a:off x="457200" y="1390588"/>
            <a:ext cx="8229600" cy="4248000"/>
          </a:xfrm>
        </p:spPr>
        <p:txBody>
          <a:bodyPr/>
          <a:lstStyle/>
          <a:p>
            <a:pPr lvl="2">
              <a:defRPr/>
            </a:pPr>
            <a:r>
              <a:rPr lang="en-US" sz="1800" dirty="0"/>
              <a:t>There three main types of research relating to the nature of the project.</a:t>
            </a:r>
            <a:endParaRPr lang="en-US" sz="1800" b="1" dirty="0"/>
          </a:p>
          <a:p>
            <a:pPr lvl="2">
              <a:defRPr/>
            </a:pPr>
            <a:r>
              <a:rPr lang="en-US" sz="1800" b="1" dirty="0"/>
              <a:t>Types of research related to projects</a:t>
            </a:r>
          </a:p>
          <a:p>
            <a:pPr lvl="3">
              <a:defRPr/>
            </a:pPr>
            <a:r>
              <a:rPr lang="en-US" sz="1800" dirty="0"/>
              <a:t>Exploratory: raises new questions not asked before; aims to solve emerging problems.</a:t>
            </a:r>
          </a:p>
          <a:p>
            <a:pPr lvl="3">
              <a:defRPr/>
            </a:pPr>
            <a:r>
              <a:rPr lang="en-US" sz="1800" dirty="0"/>
              <a:t>Explanatory: helps understand cause/effects/impacts of changes to existing practices.</a:t>
            </a:r>
          </a:p>
          <a:p>
            <a:pPr lvl="3">
              <a:defRPr/>
            </a:pPr>
            <a:r>
              <a:rPr lang="en-US" sz="1800" dirty="0"/>
              <a:t>Descriptive: expands current knowledge on known issues; additional data collection.</a:t>
            </a:r>
          </a:p>
          <a:p>
            <a:pPr lvl="2">
              <a:defRPr/>
            </a:pPr>
            <a:endParaRPr lang="en-US" sz="1800" dirty="0"/>
          </a:p>
          <a:p>
            <a:pPr lvl="2">
              <a:defRPr/>
            </a:pPr>
            <a:endParaRPr lang="en-US" sz="1800" dirty="0"/>
          </a:p>
          <a:p>
            <a:pPr lvl="2">
              <a:defRPr/>
            </a:pPr>
            <a:endParaRPr lang="en-US" sz="1800" dirty="0"/>
          </a:p>
          <a:p>
            <a:pPr lvl="2">
              <a:defRPr/>
            </a:pPr>
            <a:r>
              <a:rPr lang="en-US" sz="1800" b="1" dirty="0"/>
              <a:t>	Exploratory		Explanatory  		Descriptive</a:t>
            </a:r>
          </a:p>
          <a:p>
            <a:pPr lvl="2">
              <a:defRPr/>
            </a:pPr>
            <a:r>
              <a:rPr lang="en-US" sz="1800" dirty="0"/>
              <a:t>The type of research undertaken will depend on what the </a:t>
            </a:r>
            <a:r>
              <a:rPr lang="en-US" sz="1800" dirty="0" err="1"/>
              <a:t>organisation</a:t>
            </a:r>
            <a:r>
              <a:rPr lang="en-US" sz="1800" dirty="0"/>
              <a:t> is trying to achieve with its project.</a:t>
            </a:r>
          </a:p>
          <a:p>
            <a:endParaRPr lang="en-US" dirty="0"/>
          </a:p>
        </p:txBody>
      </p:sp>
      <p:pic>
        <p:nvPicPr>
          <p:cNvPr id="4" name="Picture 3">
            <a:extLst>
              <a:ext uri="{FF2B5EF4-FFF2-40B4-BE49-F238E27FC236}">
                <a16:creationId xmlns:a16="http://schemas.microsoft.com/office/drawing/2014/main" id="{61E96A6A-EF44-48A9-AA0B-EC4783E4E98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43858" y="3963528"/>
            <a:ext cx="2186490" cy="1233181"/>
          </a:xfrm>
          <a:prstGeom prst="rect">
            <a:avLst/>
          </a:prstGeom>
        </p:spPr>
      </p:pic>
      <p:pic>
        <p:nvPicPr>
          <p:cNvPr id="5" name="Picture 4">
            <a:extLst>
              <a:ext uri="{FF2B5EF4-FFF2-40B4-BE49-F238E27FC236}">
                <a16:creationId xmlns:a16="http://schemas.microsoft.com/office/drawing/2014/main" id="{650FE8CC-BF1C-42B8-B83B-29AC609F5D9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942417" y="3971773"/>
            <a:ext cx="1833738" cy="1224936"/>
          </a:xfrm>
          <a:prstGeom prst="rect">
            <a:avLst/>
          </a:prstGeom>
        </p:spPr>
      </p:pic>
      <p:pic>
        <p:nvPicPr>
          <p:cNvPr id="6" name="Picture 5">
            <a:extLst>
              <a:ext uri="{FF2B5EF4-FFF2-40B4-BE49-F238E27FC236}">
                <a16:creationId xmlns:a16="http://schemas.microsoft.com/office/drawing/2014/main" id="{E32BDD41-C6CB-4594-8533-AF45F86D1DA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88224" y="3958141"/>
            <a:ext cx="1837277" cy="1227301"/>
          </a:xfrm>
          <a:prstGeom prst="rect">
            <a:avLst/>
          </a:prstGeom>
        </p:spPr>
      </p:pic>
    </p:spTree>
    <p:extLst>
      <p:ext uri="{BB962C8B-B14F-4D97-AF65-F5344CB8AC3E}">
        <p14:creationId xmlns:p14="http://schemas.microsoft.com/office/powerpoint/2010/main" val="3268775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Methods of research – primary and secondary</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dirty="0">
                <a:ea typeface="ＭＳ Ｐゴシック" pitchFamily="-105" charset="-128"/>
                <a:cs typeface="ＭＳ Ｐゴシック" pitchFamily="-105" charset="-128"/>
              </a:rPr>
              <a:t>Research activities fall into either primary or secondary methods.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lvl="1" indent="0">
              <a:spcBef>
                <a:spcPts val="0"/>
              </a:spcBef>
              <a:spcAft>
                <a:spcPts val="0"/>
              </a:spcAft>
              <a:buNone/>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400" dirty="0">
              <a:ea typeface="ＭＳ Ｐゴシック" pitchFamily="-105" charset="-128"/>
              <a:cs typeface="ＭＳ Ｐゴシック" pitchFamily="-105" charset="-128"/>
            </a:endParaRPr>
          </a:p>
          <a:p>
            <a:pPr marL="0" indent="0">
              <a:spcBef>
                <a:spcPts val="500"/>
              </a:spcBef>
              <a:spcAft>
                <a:spcPts val="500"/>
              </a:spcAft>
            </a:pPr>
            <a:r>
              <a:rPr lang="en-GB" dirty="0">
                <a:ea typeface="ＭＳ Ｐゴシック" pitchFamily="-105" charset="-128"/>
                <a:cs typeface="ＭＳ Ｐゴシック" pitchFamily="-105" charset="-128"/>
              </a:rPr>
              <a:t>Primary research is important for businesses to gather information and gain insights about their own customers, products/service and markets.</a:t>
            </a:r>
          </a:p>
          <a:p>
            <a:pPr marL="0" indent="0">
              <a:spcBef>
                <a:spcPts val="500"/>
              </a:spcBef>
              <a:spcAft>
                <a:spcPts val="500"/>
              </a:spcAft>
            </a:pPr>
            <a:r>
              <a:rPr lang="en-GB" dirty="0">
                <a:ea typeface="ＭＳ Ｐゴシック" pitchFamily="-105" charset="-128"/>
              </a:rPr>
              <a:t>Secondary research is useful to check existing data to compare their findings with national or international benchmarks.</a:t>
            </a: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p:cNvGraphicFramePr>
          <p:nvPr>
            <p:extLst>
              <p:ext uri="{D42A27DB-BD31-4B8C-83A1-F6EECF244321}">
                <p14:modId xmlns:p14="http://schemas.microsoft.com/office/powerpoint/2010/main" val="756953617"/>
              </p:ext>
            </p:extLst>
          </p:nvPr>
        </p:nvGraphicFramePr>
        <p:xfrm>
          <a:off x="457200" y="2132856"/>
          <a:ext cx="8229600" cy="23520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597026052"/>
                    </a:ext>
                  </a:extLst>
                </a:gridCol>
                <a:gridCol w="4114800">
                  <a:extLst>
                    <a:ext uri="{9D8B030D-6E8A-4147-A177-3AD203B41FA5}">
                      <a16:colId xmlns:a16="http://schemas.microsoft.com/office/drawing/2014/main" val="487471862"/>
                    </a:ext>
                  </a:extLst>
                </a:gridCol>
              </a:tblGrid>
              <a:tr h="370840">
                <a:tc>
                  <a:txBody>
                    <a:bodyPr/>
                    <a:lstStyle/>
                    <a:p>
                      <a:pPr algn="ctr"/>
                      <a:r>
                        <a:rPr lang="en-GB" dirty="0">
                          <a:ln>
                            <a:noFill/>
                          </a:ln>
                          <a:solidFill>
                            <a:schemeClr val="tx1"/>
                          </a:solidFill>
                        </a:rPr>
                        <a:t>Primary research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ln>
                            <a:noFill/>
                          </a:ln>
                          <a:solidFill>
                            <a:schemeClr val="tx1"/>
                          </a:solidFill>
                        </a:rPr>
                        <a:t>Secondary research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Collects first-hand raw data that are unprocessed that are specific to the needs of the researcher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Research that currently exists and is collected through desk research of existing published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Recorded primary data are owned by the researcher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Basis of secondary research is data collected from previous research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Examples: interviews, focus groups, field trials, product tests, observations, surveys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Examples: encyclopaedias, company reports, news articles, reviews, government statistics, academic papers, textbooks, historical records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bl>
          </a:graphicData>
        </a:graphic>
      </p:graphicFrame>
    </p:spTree>
    <p:extLst>
      <p:ext uri="{BB962C8B-B14F-4D97-AF65-F5344CB8AC3E}">
        <p14:creationId xmlns:p14="http://schemas.microsoft.com/office/powerpoint/2010/main" val="3299976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Qualitative research</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lnSpc>
                <a:spcPts val="2000"/>
              </a:lnSpc>
              <a:spcBef>
                <a:spcPts val="500"/>
              </a:spcBef>
              <a:spcAft>
                <a:spcPts val="500"/>
              </a:spcAft>
            </a:pPr>
            <a:r>
              <a:rPr lang="en-US" sz="1800" dirty="0">
                <a:ea typeface="ＭＳ Ｐゴシック" pitchFamily="-105" charset="-128"/>
                <a:cs typeface="ＭＳ Ｐゴシック" pitchFamily="-105" charset="-128"/>
              </a:rPr>
              <a:t>Qualitative research is expressed in words: conversationally, written or audio/ visually recorded.</a:t>
            </a:r>
          </a:p>
          <a:p>
            <a:pPr>
              <a:lnSpc>
                <a:spcPts val="2000"/>
              </a:lnSpc>
              <a:spcBef>
                <a:spcPts val="500"/>
              </a:spcBef>
              <a:spcAft>
                <a:spcPts val="500"/>
              </a:spcAft>
            </a:pPr>
            <a:r>
              <a:rPr lang="en-US" sz="1800" dirty="0">
                <a:ea typeface="ＭＳ Ｐゴシック" pitchFamily="-105" charset="-128"/>
                <a:cs typeface="ＭＳ Ｐゴシック" pitchFamily="-105" charset="-128"/>
              </a:rPr>
              <a:t> </a:t>
            </a:r>
            <a:r>
              <a:rPr lang="en-US" sz="1800" b="1" dirty="0">
                <a:ea typeface="ＭＳ Ｐゴシック" pitchFamily="-105" charset="-128"/>
                <a:cs typeface="ＭＳ Ｐゴシック" pitchFamily="-105" charset="-128"/>
              </a:rPr>
              <a:t>Qualitative research features</a:t>
            </a:r>
            <a:endParaRPr lang="en-US" sz="1800" b="1" dirty="0"/>
          </a:p>
          <a:p>
            <a:pPr lvl="1">
              <a:lnSpc>
                <a:spcPts val="2000"/>
              </a:lnSpc>
            </a:pPr>
            <a:r>
              <a:rPr lang="en-US" sz="1800" dirty="0"/>
              <a:t>Used to consider concepts.</a:t>
            </a:r>
          </a:p>
          <a:p>
            <a:pPr lvl="1">
              <a:lnSpc>
                <a:spcPts val="2000"/>
              </a:lnSpc>
            </a:pPr>
            <a:r>
              <a:rPr lang="en-US" sz="1800" dirty="0"/>
              <a:t>Explores theories and ideas.</a:t>
            </a:r>
          </a:p>
          <a:p>
            <a:pPr lvl="1">
              <a:lnSpc>
                <a:spcPts val="2000"/>
              </a:lnSpc>
            </a:pPr>
            <a:r>
              <a:rPr lang="en-US" sz="1800" dirty="0"/>
              <a:t>Analysis interprets results.</a:t>
            </a:r>
          </a:p>
          <a:p>
            <a:pPr lvl="1">
              <a:lnSpc>
                <a:spcPts val="2000"/>
              </a:lnSpc>
            </a:pPr>
            <a:r>
              <a:rPr lang="en-US" sz="1800" dirty="0"/>
              <a:t>Summaries, categories.</a:t>
            </a:r>
          </a:p>
          <a:p>
            <a:pPr lvl="1">
              <a:lnSpc>
                <a:spcPts val="2000"/>
              </a:lnSpc>
            </a:pPr>
            <a:r>
              <a:rPr lang="en-US" sz="1800" dirty="0"/>
              <a:t>Open-ended questions.</a:t>
            </a:r>
          </a:p>
          <a:p>
            <a:pPr lvl="1">
              <a:lnSpc>
                <a:spcPts val="2000"/>
              </a:lnSpc>
            </a:pPr>
            <a:r>
              <a:rPr lang="en-US" sz="1800" dirty="0"/>
              <a:t>May be subjective. </a:t>
            </a:r>
          </a:p>
          <a:p>
            <a:pPr lvl="1">
              <a:lnSpc>
                <a:spcPts val="2000"/>
              </a:lnSpc>
            </a:pPr>
            <a:r>
              <a:rPr lang="en-US" sz="1800" dirty="0"/>
              <a:t>Small size sample.</a:t>
            </a:r>
          </a:p>
          <a:p>
            <a:pPr marL="0" lvl="1" indent="0">
              <a:lnSpc>
                <a:spcPts val="2000"/>
              </a:lnSpc>
              <a:buNone/>
            </a:pPr>
            <a:r>
              <a:rPr lang="en-US" sz="1800" dirty="0">
                <a:ea typeface="ＭＳ Ｐゴシック" pitchFamily="-105" charset="-128"/>
                <a:cs typeface="ＭＳ Ｐゴシック" pitchFamily="-105" charset="-128"/>
              </a:rPr>
              <a:t>The key aims in qualitative research are to gain insights in understanding  thoughts, opinions, reasons for choices, preferences and experiences.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65C73E91-2F9E-7DBF-6A85-96B308973DD1}"/>
              </a:ext>
            </a:extLst>
          </p:cNvPr>
          <p:cNvPicPr>
            <a:picLocks noChangeAspect="1"/>
          </p:cNvPicPr>
          <p:nvPr/>
        </p:nvPicPr>
        <p:blipFill>
          <a:blip r:embed="rId3"/>
          <a:srcRect/>
          <a:stretch/>
        </p:blipFill>
        <p:spPr>
          <a:xfrm>
            <a:off x="4674840" y="2428067"/>
            <a:ext cx="3827629" cy="2556856"/>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Methods of research – qualitative and quantitative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lnSpc>
                <a:spcPts val="2000"/>
              </a:lnSpc>
              <a:spcBef>
                <a:spcPts val="500"/>
              </a:spcBef>
              <a:spcAft>
                <a:spcPts val="500"/>
              </a:spcAft>
            </a:pPr>
            <a:r>
              <a:rPr lang="en-GB" sz="1800" dirty="0">
                <a:ea typeface="ＭＳ Ｐゴシック" pitchFamily="-105" charset="-128"/>
                <a:cs typeface="ＭＳ Ｐゴシック" pitchFamily="-105" charset="-128"/>
              </a:rPr>
              <a:t>Data collection methods will be either qualitative or quantitative and in some projects both. Each method needs to gather the right types and amount of data.</a:t>
            </a:r>
          </a:p>
          <a:p>
            <a:pPr marL="0" indent="0">
              <a:lnSpc>
                <a:spcPts val="2000"/>
              </a:lnSpc>
              <a:spcBef>
                <a:spcPts val="500"/>
              </a:spcBef>
              <a:spcAft>
                <a:spcPts val="500"/>
              </a:spcAft>
            </a:pPr>
            <a:endParaRPr lang="en-GB" sz="1800" dirty="0">
              <a:ea typeface="ＭＳ Ｐゴシック" pitchFamily="-105" charset="-128"/>
              <a:cs typeface="ＭＳ Ｐゴシック" pitchFamily="-105" charset="-128"/>
            </a:endParaRPr>
          </a:p>
          <a:p>
            <a:pPr marL="0" lvl="1" indent="0">
              <a:spcBef>
                <a:spcPts val="0"/>
              </a:spcBef>
              <a:spcAft>
                <a:spcPts val="0"/>
              </a:spcAft>
              <a:buNone/>
            </a:pPr>
            <a:endParaRPr lang="en-US" sz="1600" dirty="0"/>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US" sz="16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4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800" dirty="0">
              <a:ea typeface="ＭＳ Ｐゴシック" pitchFamily="-105" charset="-128"/>
              <a:cs typeface="ＭＳ Ｐゴシック" pitchFamily="-105" charset="-128"/>
            </a:endParaRPr>
          </a:p>
          <a:p>
            <a:pPr marL="0" indent="0">
              <a:lnSpc>
                <a:spcPts val="2000"/>
              </a:lnSpc>
              <a:spcBef>
                <a:spcPts val="0"/>
              </a:spcBef>
              <a:spcAft>
                <a:spcPts val="0"/>
              </a:spcAft>
            </a:pPr>
            <a:endParaRPr lang="en-GB" sz="1800" dirty="0">
              <a:ea typeface="ＭＳ Ｐゴシック" pitchFamily="-105" charset="-128"/>
              <a:cs typeface="ＭＳ Ｐゴシック" pitchFamily="-105" charset="-128"/>
            </a:endParaRPr>
          </a:p>
          <a:p>
            <a:pPr marL="0" indent="0">
              <a:lnSpc>
                <a:spcPts val="2000"/>
              </a:lnSpc>
              <a:spcBef>
                <a:spcPts val="0"/>
              </a:spcBef>
              <a:spcAft>
                <a:spcPts val="0"/>
              </a:spcAft>
            </a:pPr>
            <a:r>
              <a:rPr lang="en-GB" sz="1800" dirty="0">
                <a:ea typeface="ＭＳ Ｐゴシック" pitchFamily="-105" charset="-128"/>
                <a:cs typeface="ＭＳ Ｐゴシック" pitchFamily="-105" charset="-128"/>
              </a:rPr>
              <a:t>In deciding which type of research to use, a rule of thumb is to use </a:t>
            </a:r>
            <a:r>
              <a:rPr lang="en-GB" sz="1800" b="1" dirty="0">
                <a:ea typeface="ＭＳ Ｐゴシック" pitchFamily="-105" charset="-128"/>
                <a:cs typeface="ＭＳ Ｐゴシック" pitchFamily="-105" charset="-128"/>
              </a:rPr>
              <a:t>quantitative</a:t>
            </a:r>
            <a:r>
              <a:rPr lang="en-GB" sz="1800" dirty="0">
                <a:ea typeface="ＭＳ Ｐゴシック" pitchFamily="-105" charset="-128"/>
                <a:cs typeface="ＭＳ Ｐゴシック" pitchFamily="-105" charset="-128"/>
              </a:rPr>
              <a:t> to </a:t>
            </a:r>
            <a:r>
              <a:rPr lang="en-GB" sz="1800" b="1" dirty="0">
                <a:ea typeface="ＭＳ Ｐゴシック" pitchFamily="-105" charset="-128"/>
                <a:cs typeface="ＭＳ Ｐゴシック" pitchFamily="-105" charset="-128"/>
              </a:rPr>
              <a:t>prove/test </a:t>
            </a:r>
            <a:r>
              <a:rPr lang="en-GB" sz="1800" dirty="0">
                <a:ea typeface="ＭＳ Ｐゴシック" pitchFamily="-105" charset="-128"/>
                <a:cs typeface="ＭＳ Ｐゴシック" pitchFamily="-105" charset="-128"/>
              </a:rPr>
              <a:t>something and </a:t>
            </a:r>
            <a:r>
              <a:rPr lang="en-GB" sz="1800" b="1" dirty="0">
                <a:ea typeface="ＭＳ Ｐゴシック" pitchFamily="-105" charset="-128"/>
                <a:cs typeface="ＭＳ Ｐゴシック" pitchFamily="-105" charset="-128"/>
              </a:rPr>
              <a:t>qualitative</a:t>
            </a:r>
            <a:r>
              <a:rPr lang="en-GB" sz="1800" dirty="0">
                <a:ea typeface="ＭＳ Ｐゴシック" pitchFamily="-105" charset="-128"/>
                <a:cs typeface="ＭＳ Ｐゴシック" pitchFamily="-105" charset="-128"/>
              </a:rPr>
              <a:t> when you want to </a:t>
            </a:r>
            <a:r>
              <a:rPr lang="en-GB" sz="1800" b="1" dirty="0">
                <a:ea typeface="ＭＳ Ｐゴシック" pitchFamily="-105" charset="-128"/>
                <a:cs typeface="ＭＳ Ｐゴシック" pitchFamily="-105" charset="-128"/>
              </a:rPr>
              <a:t>understand </a:t>
            </a:r>
            <a:r>
              <a:rPr lang="en-GB" sz="1800" dirty="0">
                <a:ea typeface="ＭＳ Ｐゴシック" pitchFamily="-105" charset="-128"/>
                <a:cs typeface="ＭＳ Ｐゴシック" pitchFamily="-105" charset="-128"/>
              </a:rPr>
              <a:t>something.</a:t>
            </a:r>
            <a:endParaRPr lang="en-US" sz="1000" dirty="0">
              <a:ea typeface="ＭＳ Ｐゴシック" pitchFamily="-105" charset="-128"/>
              <a:cs typeface="ＭＳ Ｐゴシック" pitchFamily="-105" charset="-128"/>
            </a:endParaRPr>
          </a:p>
        </p:txBody>
      </p:sp>
      <p:graphicFrame>
        <p:nvGraphicFramePr>
          <p:cNvPr id="2" name="Table 2">
            <a:extLst>
              <a:ext uri="{FF2B5EF4-FFF2-40B4-BE49-F238E27FC236}">
                <a16:creationId xmlns:a16="http://schemas.microsoft.com/office/drawing/2014/main" id="{7F76957A-143E-E7A8-7493-97FC4BA4E7A0}"/>
              </a:ext>
            </a:extLst>
          </p:cNvPr>
          <p:cNvGraphicFramePr>
            <a:graphicFrameLocks noGrp="1"/>
          </p:cNvGraphicFramePr>
          <p:nvPr>
            <p:extLst>
              <p:ext uri="{D42A27DB-BD31-4B8C-83A1-F6EECF244321}">
                <p14:modId xmlns:p14="http://schemas.microsoft.com/office/powerpoint/2010/main" val="1594221815"/>
              </p:ext>
            </p:extLst>
          </p:nvPr>
        </p:nvGraphicFramePr>
        <p:xfrm>
          <a:off x="457200" y="2420888"/>
          <a:ext cx="8229600" cy="265684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597026052"/>
                    </a:ext>
                  </a:extLst>
                </a:gridCol>
                <a:gridCol w="4114800">
                  <a:extLst>
                    <a:ext uri="{9D8B030D-6E8A-4147-A177-3AD203B41FA5}">
                      <a16:colId xmlns:a16="http://schemas.microsoft.com/office/drawing/2014/main" val="487471862"/>
                    </a:ext>
                  </a:extLst>
                </a:gridCol>
              </a:tblGrid>
              <a:tr h="370840">
                <a:tc>
                  <a:txBody>
                    <a:bodyPr/>
                    <a:lstStyle/>
                    <a:p>
                      <a:pPr algn="ctr"/>
                      <a:r>
                        <a:rPr lang="en-GB" dirty="0">
                          <a:ln>
                            <a:noFill/>
                          </a:ln>
                          <a:solidFill>
                            <a:schemeClr val="tx1"/>
                          </a:solidFill>
                        </a:rPr>
                        <a:t>Qualitative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dirty="0">
                          <a:ln>
                            <a:noFill/>
                          </a:ln>
                          <a:solidFill>
                            <a:schemeClr val="tx1"/>
                          </a:solidFill>
                        </a:rPr>
                        <a:t>Quantitative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86110"/>
                  </a:ext>
                </a:extLst>
              </a:tr>
              <a:tr h="370840">
                <a:tc>
                  <a:txBody>
                    <a:bodyPr/>
                    <a:lstStyle/>
                    <a:p>
                      <a:r>
                        <a:rPr lang="en-GB" sz="1400" b="0" cap="none" spc="0" dirty="0">
                          <a:ln>
                            <a:noFill/>
                          </a:ln>
                          <a:solidFill>
                            <a:schemeClr val="tx1"/>
                          </a:solidFill>
                          <a:effectLst/>
                        </a:rPr>
                        <a:t>Interviews: asks open questions and records responses; can be in depth; intermittent over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Surveys: a list of closed yes/no or multi choice questions distributed to a large sample of people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75957614"/>
                  </a:ext>
                </a:extLst>
              </a:tr>
              <a:tr h="370840">
                <a:tc>
                  <a:txBody>
                    <a:bodyPr/>
                    <a:lstStyle/>
                    <a:p>
                      <a:r>
                        <a:rPr lang="en-GB" sz="1400" b="0" cap="none" spc="0" dirty="0">
                          <a:ln>
                            <a:noFill/>
                          </a:ln>
                          <a:solidFill>
                            <a:schemeClr val="tx1"/>
                          </a:solidFill>
                          <a:effectLst/>
                        </a:rPr>
                        <a:t>Focus groups: discussion to explore specific topics or gather opinions (</a:t>
                      </a:r>
                      <a:r>
                        <a:rPr lang="en-GB" sz="1400" b="0" cap="none" spc="0" dirty="0" err="1">
                          <a:ln>
                            <a:noFill/>
                          </a:ln>
                          <a:solidFill>
                            <a:schemeClr val="tx1"/>
                          </a:solidFill>
                          <a:effectLst/>
                        </a:rPr>
                        <a:t>eg</a:t>
                      </a:r>
                      <a:r>
                        <a:rPr lang="en-GB" sz="1400" b="0" cap="none" spc="0" dirty="0">
                          <a:ln>
                            <a:noFill/>
                          </a:ln>
                          <a:solidFill>
                            <a:schemeClr val="tx1"/>
                          </a:solidFill>
                          <a:effectLst/>
                        </a:rPr>
                        <a:t> new product/brand)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b="0" cap="none" spc="0" dirty="0">
                          <a:ln>
                            <a:noFill/>
                          </a:ln>
                          <a:solidFill>
                            <a:schemeClr val="tx1"/>
                          </a:solidFill>
                          <a:effectLst/>
                        </a:rPr>
                        <a:t>Observations: counting events/occurrences/ repetitions when environments cant be controlled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6136238"/>
                  </a:ext>
                </a:extLst>
              </a:tr>
              <a:tr h="370840">
                <a:tc>
                  <a:txBody>
                    <a:bodyPr/>
                    <a:lstStyle/>
                    <a:p>
                      <a:r>
                        <a:rPr lang="en-GB" sz="1400" b="0" cap="none" spc="0" dirty="0">
                          <a:ln>
                            <a:noFill/>
                          </a:ln>
                          <a:solidFill>
                            <a:schemeClr val="tx1"/>
                          </a:solidFill>
                          <a:effectLst/>
                        </a:rPr>
                        <a:t>Literature review: research previously published work in the same/similar field of interest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Secondary data: company accounts for industry comparisons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762183"/>
                  </a:ext>
                </a:extLst>
              </a:tr>
              <a:tr h="370840">
                <a:tc>
                  <a:txBody>
                    <a:bodyPr/>
                    <a:lstStyle/>
                    <a:p>
                      <a:r>
                        <a:rPr lang="en-GB" sz="1400" b="0" cap="none" spc="0" dirty="0">
                          <a:ln>
                            <a:noFill/>
                          </a:ln>
                          <a:solidFill>
                            <a:schemeClr val="tx1"/>
                          </a:solidFill>
                          <a:effectLst/>
                        </a:rPr>
                        <a:t>Ethnographic: long form observational research of particular communities cultures and behaviours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cap="none" spc="0" dirty="0">
                          <a:ln>
                            <a:noFill/>
                          </a:ln>
                          <a:solidFill>
                            <a:schemeClr val="tx1"/>
                          </a:solidFill>
                          <a:effectLst/>
                        </a:rPr>
                        <a:t>Experiments: controlling all the variables; manipulated and tested for cause and effect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1626137"/>
                  </a:ext>
                </a:extLst>
              </a:tr>
            </a:tbl>
          </a:graphicData>
        </a:graphic>
      </p:graphicFrame>
    </p:spTree>
    <p:extLst>
      <p:ext uri="{BB962C8B-B14F-4D97-AF65-F5344CB8AC3E}">
        <p14:creationId xmlns:p14="http://schemas.microsoft.com/office/powerpoint/2010/main" val="3641964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E38BF-D841-4567-A31D-7D96C7AB9966}"/>
              </a:ext>
            </a:extLst>
          </p:cNvPr>
          <p:cNvSpPr>
            <a:spLocks noGrp="1"/>
          </p:cNvSpPr>
          <p:nvPr>
            <p:ph type="title"/>
          </p:nvPr>
        </p:nvSpPr>
        <p:spPr/>
        <p:txBody>
          <a:bodyPr/>
          <a:lstStyle/>
          <a:p>
            <a:r>
              <a:rPr lang="en-US" dirty="0"/>
              <a:t>Quantitative research</a:t>
            </a:r>
          </a:p>
        </p:txBody>
      </p:sp>
      <p:sp>
        <p:nvSpPr>
          <p:cNvPr id="3" name="Content Placeholder 2">
            <a:extLst>
              <a:ext uri="{FF2B5EF4-FFF2-40B4-BE49-F238E27FC236}">
                <a16:creationId xmlns:a16="http://schemas.microsoft.com/office/drawing/2014/main" id="{FEE9073B-1CC1-4048-AEFD-895B32DA7070}"/>
              </a:ext>
            </a:extLst>
          </p:cNvPr>
          <p:cNvSpPr>
            <a:spLocks noGrp="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Quantitative research is expressed in numbers, or visually in charts, tables and graphs. </a:t>
            </a:r>
          </a:p>
          <a:p>
            <a:pPr>
              <a:spcBef>
                <a:spcPts val="500"/>
              </a:spcBef>
              <a:spcAft>
                <a:spcPts val="500"/>
              </a:spcAft>
            </a:pPr>
            <a:r>
              <a:rPr lang="en-US" b="1" dirty="0">
                <a:ea typeface="ＭＳ Ｐゴシック" pitchFamily="-105" charset="-128"/>
                <a:cs typeface="ＭＳ Ｐゴシック" pitchFamily="-105" charset="-128"/>
              </a:rPr>
              <a:t>Quantitative research features</a:t>
            </a:r>
            <a:endParaRPr lang="en-US" b="1" dirty="0"/>
          </a:p>
          <a:p>
            <a:pPr lvl="1"/>
            <a:r>
              <a:rPr lang="en-US" dirty="0"/>
              <a:t>Statistical analysis and mathematics.</a:t>
            </a:r>
          </a:p>
          <a:p>
            <a:pPr lvl="1"/>
            <a:r>
              <a:rPr lang="en-US" dirty="0"/>
              <a:t>Closed questions for comparability.</a:t>
            </a:r>
          </a:p>
          <a:p>
            <a:pPr lvl="1"/>
            <a:r>
              <a:rPr lang="en-US" dirty="0"/>
              <a:t>Assumes fixed, measurable reality.</a:t>
            </a:r>
          </a:p>
          <a:p>
            <a:pPr lvl="1"/>
            <a:r>
              <a:rPr lang="en-US" dirty="0"/>
              <a:t>Requires large samples for reliability. </a:t>
            </a:r>
          </a:p>
          <a:p>
            <a:pPr lvl="1"/>
            <a:r>
              <a:rPr lang="en-US" dirty="0"/>
              <a:t>Tests/confirms hypotheses and theories.</a:t>
            </a:r>
          </a:p>
          <a:p>
            <a:pPr lvl="1"/>
            <a:r>
              <a:rPr lang="en-US" dirty="0"/>
              <a:t>Numerical comparison, trends, patterns.</a:t>
            </a:r>
          </a:p>
          <a:p>
            <a:pPr marL="0" lvl="1" indent="0">
              <a:buNone/>
            </a:pPr>
            <a:r>
              <a:rPr lang="en-US" dirty="0">
                <a:ea typeface="ＭＳ Ｐゴシック" pitchFamily="-105" charset="-128"/>
                <a:cs typeface="ＭＳ Ｐゴシック" pitchFamily="-105" charset="-128"/>
              </a:rPr>
              <a:t>The quantity of research is important to test cause and effect relationships between given sets of variables so the results can be </a:t>
            </a:r>
            <a:r>
              <a:rPr lang="en-US" dirty="0" err="1">
                <a:ea typeface="ＭＳ Ｐゴシック" pitchFamily="-105" charset="-128"/>
                <a:cs typeface="ＭＳ Ｐゴシック" pitchFamily="-105" charset="-128"/>
              </a:rPr>
              <a:t>generalised</a:t>
            </a:r>
            <a:r>
              <a:rPr lang="en-US" dirty="0">
                <a:ea typeface="ＭＳ Ｐゴシック" pitchFamily="-105" charset="-128"/>
                <a:cs typeface="ＭＳ Ｐゴシック" pitchFamily="-105" charset="-128"/>
              </a:rPr>
              <a:t> across larger populations.</a:t>
            </a:r>
          </a:p>
          <a:p>
            <a:endParaRPr lang="en-US" dirty="0"/>
          </a:p>
        </p:txBody>
      </p:sp>
      <p:pic>
        <p:nvPicPr>
          <p:cNvPr id="4" name="Picture 3">
            <a:extLst>
              <a:ext uri="{FF2B5EF4-FFF2-40B4-BE49-F238E27FC236}">
                <a16:creationId xmlns:a16="http://schemas.microsoft.com/office/drawing/2014/main" id="{779F0BBD-D25C-4A49-B78F-083BAE1CB775}"/>
              </a:ext>
            </a:extLst>
          </p:cNvPr>
          <p:cNvPicPr>
            <a:picLocks noChangeAspect="1"/>
          </p:cNvPicPr>
          <p:nvPr/>
        </p:nvPicPr>
        <p:blipFill>
          <a:blip r:embed="rId2"/>
          <a:srcRect/>
          <a:stretch/>
        </p:blipFill>
        <p:spPr>
          <a:xfrm>
            <a:off x="5436096" y="2266132"/>
            <a:ext cx="3481640" cy="2325736"/>
          </a:xfrm>
          <a:prstGeom prst="rect">
            <a:avLst/>
          </a:prstGeom>
        </p:spPr>
      </p:pic>
    </p:spTree>
    <p:extLst>
      <p:ext uri="{BB962C8B-B14F-4D97-AF65-F5344CB8AC3E}">
        <p14:creationId xmlns:p14="http://schemas.microsoft.com/office/powerpoint/2010/main" val="1335872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Research: evidence methods</a:t>
            </a:r>
          </a:p>
        </p:txBody>
      </p:sp>
      <p:sp>
        <p:nvSpPr>
          <p:cNvPr id="3" name="Content Placeholder 2"/>
          <p:cNvSpPr>
            <a:spLocks noGrp="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cs typeface="ＭＳ Ｐゴシック" pitchFamily="-105" charset="-128"/>
              </a:rPr>
              <a:t>The challenge of any project is to deliver the expected outcomes with the project resources, embed the changes and sustain improvements long term. </a:t>
            </a:r>
          </a:p>
          <a:p>
            <a:pPr>
              <a:spcBef>
                <a:spcPts val="500"/>
              </a:spcBef>
              <a:spcAft>
                <a:spcPts val="500"/>
              </a:spcAft>
            </a:pPr>
            <a:r>
              <a:rPr lang="en-US" b="1" dirty="0"/>
              <a:t>Evidencing improvements</a:t>
            </a:r>
          </a:p>
          <a:p>
            <a:pPr lvl="1"/>
            <a:r>
              <a:rPr lang="en-US" dirty="0"/>
              <a:t>Project selection.</a:t>
            </a:r>
          </a:p>
          <a:p>
            <a:pPr lvl="1"/>
            <a:r>
              <a:rPr lang="en-US" dirty="0"/>
              <a:t>Validating gains.</a:t>
            </a:r>
          </a:p>
          <a:p>
            <a:pPr lvl="1"/>
            <a:r>
              <a:rPr lang="en-US" dirty="0"/>
              <a:t>Sustaining results.</a:t>
            </a:r>
          </a:p>
          <a:p>
            <a:pPr lvl="1"/>
            <a:r>
              <a:rPr lang="en-US" dirty="0"/>
              <a:t>Demonstrating benefits.</a:t>
            </a:r>
            <a:endParaRPr lang="en-US" dirty="0">
              <a:ea typeface="ＭＳ Ｐゴシック" pitchFamily="-105" charset="-128"/>
              <a:cs typeface="ＭＳ Ｐゴシック" pitchFamily="-105" charset="-128"/>
            </a:endParaRPr>
          </a:p>
          <a:p>
            <a:pPr>
              <a:spcBef>
                <a:spcPts val="500"/>
              </a:spcBef>
              <a:spcAft>
                <a:spcPts val="500"/>
              </a:spcAft>
            </a:pPr>
            <a:endParaRPr lang="en-US" dirty="0">
              <a:ea typeface="ＭＳ Ｐゴシック" pitchFamily="-105" charset="-128"/>
              <a:cs typeface="ＭＳ Ｐゴシック" pitchFamily="-105" charset="-128"/>
            </a:endParaRPr>
          </a:p>
          <a:p>
            <a:pPr>
              <a:spcBef>
                <a:spcPts val="500"/>
              </a:spcBef>
              <a:spcAft>
                <a:spcPts val="500"/>
              </a:spcAft>
            </a:pPr>
            <a:r>
              <a:rPr lang="en-US" dirty="0">
                <a:ea typeface="ＭＳ Ｐゴシック" pitchFamily="-105" charset="-128"/>
                <a:cs typeface="ＭＳ Ｐゴシック" pitchFamily="-105" charset="-128"/>
              </a:rPr>
              <a:t>Having initiated and delivered a project, how can its success or failure be evidenced?</a:t>
            </a:r>
          </a:p>
          <a:p>
            <a:endParaRPr lang="en-US" sz="1800" dirty="0">
              <a:ea typeface="ＭＳ Ｐゴシック" pitchFamily="-105" charset="-128"/>
              <a:cs typeface="ＭＳ Ｐゴシック" pitchFamily="-105" charset="-128"/>
            </a:endParaRPr>
          </a:p>
          <a:p>
            <a:r>
              <a:rPr lang="en-US" sz="1800" dirty="0">
                <a:ea typeface="ＭＳ Ｐゴシック" pitchFamily="-105" charset="-128"/>
                <a:cs typeface="ＭＳ Ｐゴシック" pitchFamily="-105" charset="-128"/>
              </a:rPr>
              <a:t> </a:t>
            </a:r>
          </a:p>
          <a:p>
            <a:pPr>
              <a:lnSpc>
                <a:spcPct val="100000"/>
              </a:lnSpc>
            </a:pPr>
            <a:endParaRPr lang="en-US" sz="1800" dirty="0"/>
          </a:p>
        </p:txBody>
      </p:sp>
    </p:spTree>
    <p:extLst>
      <p:ext uri="{BB962C8B-B14F-4D97-AF65-F5344CB8AC3E}">
        <p14:creationId xmlns:p14="http://schemas.microsoft.com/office/powerpoint/2010/main" val="2691536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EE775C-3837-4390-B64B-4684A1A166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8594</TotalTime>
  <Words>2126</Words>
  <Application>Microsoft Office PowerPoint</Application>
  <PresentationFormat>On-screen Show (4:3)</PresentationFormat>
  <Paragraphs>292</Paragraphs>
  <Slides>24</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ＭＳ Ｐゴシック</vt:lpstr>
      <vt:lpstr>Arial</vt:lpstr>
      <vt:lpstr>Lucida Grande</vt:lpstr>
      <vt:lpstr>Times New Roman</vt:lpstr>
      <vt:lpstr>Default Design</vt:lpstr>
      <vt:lpstr>PowerPoint 10: Project research, evidence and evaluation methods</vt:lpstr>
      <vt:lpstr>Learning objectives</vt:lpstr>
      <vt:lpstr>Purpose of research</vt:lpstr>
      <vt:lpstr>Types of research</vt:lpstr>
      <vt:lpstr>Methods of research – primary and secondary</vt:lpstr>
      <vt:lpstr>Qualitative research</vt:lpstr>
      <vt:lpstr>Methods of research – qualitative and quantitative</vt:lpstr>
      <vt:lpstr>Quantitative research</vt:lpstr>
      <vt:lpstr>Research: evidence methods</vt:lpstr>
      <vt:lpstr>Research: evidence methods – project selection (1)</vt:lpstr>
      <vt:lpstr>Research: evidence methods – project selection (2)</vt:lpstr>
      <vt:lpstr>Research: evidence methods – validating gains (1)</vt:lpstr>
      <vt:lpstr>Research: evidence methods – validating gains (2)</vt:lpstr>
      <vt:lpstr>Research: evidence methods – sustaining results</vt:lpstr>
      <vt:lpstr>Research: evidence methods – demonstrating impacts</vt:lpstr>
      <vt:lpstr>The importance of evaluating projects</vt:lpstr>
      <vt:lpstr>The importance of evaluating projects – lessons learnt</vt:lpstr>
      <vt:lpstr>The importance of evaluating projects – improvements </vt:lpstr>
      <vt:lpstr>The importance of evaluating projects – tailored to fit</vt:lpstr>
      <vt:lpstr>The importance of evaluating projects – voices heard</vt:lpstr>
      <vt:lpstr>The importance of evaluating projects – good practice</vt:lpstr>
      <vt:lpstr>Evaluative methods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1071</cp:revision>
  <dcterms:created xsi:type="dcterms:W3CDTF">2013-05-28T00:38:54Z</dcterms:created>
  <dcterms:modified xsi:type="dcterms:W3CDTF">2025-11-20T15:37:25Z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